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6" r:id="rId3"/>
    <p:sldId id="256" r:id="rId4"/>
    <p:sldId id="33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C35CC-ACB7-4950-B6D7-6D156A700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F44117-906D-4D3C-94FA-F0875C970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5653C-F094-4DE5-B7BF-31F962CE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DBF3F-6882-4E98-B605-3466EE01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CBD5C-B203-4FBE-ACEF-838EABF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20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F2A24-5D39-4669-879E-31F84E87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0D8709-C03C-48C2-A4D9-AAF4581F0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CE287-666A-47D7-AF9D-7FA8E79C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B03BF-0D38-4C1B-8E5D-23C17686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BD504-6138-4CCB-A705-EAFC361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62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9E334-C5CA-4E08-BA47-CC7118AF8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E6C6F-B907-4E22-A310-3AD670D3C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031160-F321-484B-96F0-42A42125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58164-0DD6-4F64-B48D-B711CF4C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C40E0-9DBB-487B-BBD9-85CDB586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20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526022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1526022" y="12163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6098367" y="3426500"/>
            <a:ext cx="45256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7071567" y="4218900"/>
            <a:ext cx="25792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55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35436" y="3074424"/>
            <a:ext cx="14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2"/>
          </p:nvPr>
        </p:nvSpPr>
        <p:spPr>
          <a:xfrm>
            <a:off x="3771000" y="358861"/>
            <a:ext cx="46500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1879257" y="2771900"/>
            <a:ext cx="1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79264" y="3285557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4" hasCustomPrompt="1"/>
          </p:nvPr>
        </p:nvSpPr>
        <p:spPr>
          <a:xfrm>
            <a:off x="3733525" y="3074424"/>
            <a:ext cx="14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5"/>
          </p:nvPr>
        </p:nvSpPr>
        <p:spPr>
          <a:xfrm>
            <a:off x="5277353" y="2771895"/>
            <a:ext cx="319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6"/>
          </p:nvPr>
        </p:nvSpPr>
        <p:spPr>
          <a:xfrm>
            <a:off x="5277353" y="3285557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7" hasCustomPrompt="1"/>
          </p:nvPr>
        </p:nvSpPr>
        <p:spPr>
          <a:xfrm>
            <a:off x="7122336" y="3074424"/>
            <a:ext cx="14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8"/>
          </p:nvPr>
        </p:nvSpPr>
        <p:spPr>
          <a:xfrm>
            <a:off x="8666164" y="2771895"/>
            <a:ext cx="319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9"/>
          </p:nvPr>
        </p:nvSpPr>
        <p:spPr>
          <a:xfrm>
            <a:off x="8666164" y="3285557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3" hasCustomPrompt="1"/>
          </p:nvPr>
        </p:nvSpPr>
        <p:spPr>
          <a:xfrm>
            <a:off x="2024771" y="4100891"/>
            <a:ext cx="14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4"/>
          </p:nvPr>
        </p:nvSpPr>
        <p:spPr>
          <a:xfrm>
            <a:off x="3568597" y="3798361"/>
            <a:ext cx="319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5"/>
          </p:nvPr>
        </p:nvSpPr>
        <p:spPr>
          <a:xfrm>
            <a:off x="3568597" y="4312024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6" hasCustomPrompt="1"/>
          </p:nvPr>
        </p:nvSpPr>
        <p:spPr>
          <a:xfrm>
            <a:off x="5433003" y="4100891"/>
            <a:ext cx="147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6667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Fira Sans Extra Condensed"/>
              <a:buNone/>
              <a:defRPr sz="6667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7"/>
          </p:nvPr>
        </p:nvSpPr>
        <p:spPr>
          <a:xfrm>
            <a:off x="6976829" y="3798361"/>
            <a:ext cx="319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8"/>
          </p:nvPr>
        </p:nvSpPr>
        <p:spPr>
          <a:xfrm>
            <a:off x="6976829" y="4312024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3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74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6137967" y="3410400"/>
            <a:ext cx="4177600" cy="2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6887332" y="2661516"/>
            <a:ext cx="34284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72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Title + text 2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 flipH="1">
            <a:off x="1933799" y="2902392"/>
            <a:ext cx="5156800" cy="2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 flipH="1">
            <a:off x="1933829" y="2275233"/>
            <a:ext cx="34284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98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ctrTitle" idx="2"/>
          </p:nvPr>
        </p:nvSpPr>
        <p:spPr>
          <a:xfrm>
            <a:off x="2399339" y="4100867"/>
            <a:ext cx="15028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1848495" y="4381784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 idx="3"/>
          </p:nvPr>
        </p:nvSpPr>
        <p:spPr>
          <a:xfrm>
            <a:off x="5395445" y="4100867"/>
            <a:ext cx="15028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4"/>
          </p:nvPr>
        </p:nvSpPr>
        <p:spPr>
          <a:xfrm>
            <a:off x="4844567" y="4381784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5"/>
          </p:nvPr>
        </p:nvSpPr>
        <p:spPr>
          <a:xfrm>
            <a:off x="8391551" y="4100867"/>
            <a:ext cx="15028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6"/>
          </p:nvPr>
        </p:nvSpPr>
        <p:spPr>
          <a:xfrm>
            <a:off x="7840639" y="4381784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63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2111844" y="2837000"/>
            <a:ext cx="22040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1767141" y="3067033"/>
            <a:ext cx="28936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2"/>
          </p:nvPr>
        </p:nvSpPr>
        <p:spPr>
          <a:xfrm>
            <a:off x="7929511" y="4348733"/>
            <a:ext cx="20968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3"/>
          </p:nvPr>
        </p:nvSpPr>
        <p:spPr>
          <a:xfrm>
            <a:off x="7531259" y="4578767"/>
            <a:ext cx="28936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 idx="4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2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44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ctrTitle" idx="2"/>
          </p:nvPr>
        </p:nvSpPr>
        <p:spPr>
          <a:xfrm>
            <a:off x="6799876" y="2611667"/>
            <a:ext cx="22040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6200267" y="2943300"/>
            <a:ext cx="3353600" cy="2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ctrTitle" idx="3"/>
          </p:nvPr>
        </p:nvSpPr>
        <p:spPr>
          <a:xfrm>
            <a:off x="3517277" y="2611667"/>
            <a:ext cx="22040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2846667" y="2943300"/>
            <a:ext cx="3353600" cy="2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1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1C7E-E9A6-4F62-A712-3BDCCCEC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BAC79-1A56-47D3-BB6F-BEBE1FBD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9A541-1B91-4283-B2A1-E5D0BFB7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CB219-9ECA-4B20-B7CB-F7E24238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C3A9F-35AB-4716-BB8F-F364B556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5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2"/>
          </p:nvPr>
        </p:nvSpPr>
        <p:spPr>
          <a:xfrm>
            <a:off x="1388301" y="3692267"/>
            <a:ext cx="19804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1076100" y="4534100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ctrTitle" idx="3"/>
          </p:nvPr>
        </p:nvSpPr>
        <p:spPr>
          <a:xfrm>
            <a:off x="5089428" y="3692267"/>
            <a:ext cx="19804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4"/>
          </p:nvPr>
        </p:nvSpPr>
        <p:spPr>
          <a:xfrm>
            <a:off x="4793433" y="4534100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ctrTitle" idx="5"/>
          </p:nvPr>
        </p:nvSpPr>
        <p:spPr>
          <a:xfrm>
            <a:off x="8823289" y="3692267"/>
            <a:ext cx="1980400" cy="4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6"/>
          </p:nvPr>
        </p:nvSpPr>
        <p:spPr>
          <a:xfrm>
            <a:off x="8511100" y="4534100"/>
            <a:ext cx="2604800" cy="1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72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ctrTitle"/>
          </p:nvPr>
        </p:nvSpPr>
        <p:spPr>
          <a:xfrm>
            <a:off x="1884543" y="1569133"/>
            <a:ext cx="56124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 flipH="1">
            <a:off x="1884543" y="2766267"/>
            <a:ext cx="5897600" cy="1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91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1278033" y="2827800"/>
            <a:ext cx="5720800" cy="21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02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56067" y="2104767"/>
            <a:ext cx="5321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1820400" y="1254300"/>
            <a:ext cx="8551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3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826533" y="220305"/>
            <a:ext cx="105388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515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71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3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9C687-8341-417D-B5CD-6A793AA7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F04E7-BC08-484F-AA24-83312A9E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D1BA4-E722-47A3-8E81-36E928AF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EB6388-228C-4ABE-B0B1-77552D92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27050-C2D9-4CA6-9485-17CE33ED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2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4297A-9C93-4072-85C4-775A318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7E19F-73D6-4F99-BA0D-BCD8B0A19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6A383-72D5-49E6-9FD7-BB1FEFE02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4AA4D7-9E2C-42DD-B013-7A57B54B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F8F26E-2BD2-4F6B-91C1-D256D28D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A2945C-9752-4B00-9648-14DD8526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2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F10C4-1A6E-460A-B958-105971BF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7B6A5D-8D3A-43E4-BCD6-5B37A4AF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E272F8-DB91-4B3C-8D56-E5154813B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77B447-1AA5-4E2C-AB47-496B18B72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7AFC33-E08C-436A-AB61-853353B48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E91B5F-71A8-453F-BD36-30BA94C7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10ED53-CEAC-4D1D-BB71-B9E87596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CC2598-D749-455A-BFCB-180FBF3B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71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17427-849D-4149-BB66-464D342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43D92D-656E-4444-B6B9-A775A4F3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6A278B-C48B-4FDC-9E9F-07C23358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E00819-1508-4346-8ACE-FF584BB0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2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DF895-1964-4A15-9462-2524B269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9C1C41-2D2F-40EE-8AE2-0E1A4D05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0AF035-5817-42D8-98DD-40D4DA58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3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030BF-E6F2-47FA-AF55-5174D7FB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FA01C-CBE7-4BEB-B9D4-3CDF83FC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4120C2-808F-4D30-A170-BC85A7C55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841DE-0580-4449-91A6-61E1EFFE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369424-4609-4AFD-A84E-82C4B26B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A535CD-B27E-4FA5-A7E8-C06B9FA0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7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6CAB-856B-4C83-ACE0-2A1C3C08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C92857-2926-417E-9F3E-174FF222E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D36925-A020-499E-B14B-1BE42FFDA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F53017-ACCA-4B68-9C87-2314B1A1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71C1B-99BE-4AB5-A9CA-05D6FA16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ECEEEA-369A-4186-9913-B2E0662B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9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CA283A-7EE1-4B5A-BA13-D0C6CE1A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81D466-E54B-4A43-996D-8E5062D5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B647F3-18AB-4B2A-B4D4-AD616341E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D505-5C2E-43F1-B619-65DD1C7D578E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097F7-3C53-4659-BCD1-46536BCB3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93630-CE51-45F7-A048-C4CDF6C1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FD56-7A81-491F-AEF9-B772ECA069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4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881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8CA3C0-AA7E-49B1-831E-5D76F4266F08}"/>
              </a:ext>
            </a:extLst>
          </p:cNvPr>
          <p:cNvSpPr/>
          <p:nvPr/>
        </p:nvSpPr>
        <p:spPr>
          <a:xfrm>
            <a:off x="139030" y="213893"/>
            <a:ext cx="11913937" cy="638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MX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Google Shape;909;p35">
            <a:extLst>
              <a:ext uri="{FF2B5EF4-FFF2-40B4-BE49-F238E27FC236}">
                <a16:creationId xmlns:a16="http://schemas.microsoft.com/office/drawing/2014/main" id="{3E4CA56D-D264-48CD-B8BC-1FB7E036E49D}"/>
              </a:ext>
            </a:extLst>
          </p:cNvPr>
          <p:cNvSpPr txBox="1">
            <a:spLocks/>
          </p:cNvSpPr>
          <p:nvPr/>
        </p:nvSpPr>
        <p:spPr>
          <a:xfrm>
            <a:off x="559709" y="50133"/>
            <a:ext cx="11072577" cy="632994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s-MX" sz="2133" b="1" kern="0" dirty="0">
                <a:solidFill>
                  <a:srgbClr val="595959">
                    <a:lumMod val="50000"/>
                  </a:srgbClr>
                </a:solidFill>
              </a:rPr>
              <a:t>ESCUELA NORMAL DE EDUCACIÓN PREESCOLAR</a:t>
            </a:r>
          </a:p>
          <a:p>
            <a:pPr algn="ctr" defTabSz="1219170"/>
            <a:r>
              <a:rPr lang="es-MX" sz="2133" kern="0" dirty="0">
                <a:solidFill>
                  <a:srgbClr val="595959">
                    <a:lumMod val="50000"/>
                  </a:srgbClr>
                </a:solidFill>
              </a:rPr>
              <a:t>Licenciatura en Educación Preescolar</a:t>
            </a:r>
          </a:p>
          <a:p>
            <a:pPr algn="ctr" defTabSz="1219170"/>
            <a:r>
              <a:rPr lang="es-MX" sz="2133" kern="0" dirty="0">
                <a:solidFill>
                  <a:srgbClr val="595959">
                    <a:lumMod val="50000"/>
                  </a:srgbClr>
                </a:solidFill>
              </a:rPr>
              <a:t>Ciclo Escolar 2021-2022</a:t>
            </a:r>
          </a:p>
          <a:p>
            <a:pPr algn="ctr" defTabSz="1219170"/>
            <a:endParaRPr lang="es-MX" kern="0" dirty="0"/>
          </a:p>
          <a:p>
            <a:pPr algn="ctr" defTabSz="1219170"/>
            <a:r>
              <a:rPr lang="es-MX" b="1" kern="0" dirty="0"/>
              <a:t>Curso:</a:t>
            </a:r>
          </a:p>
          <a:p>
            <a:pPr algn="ctr" defTabSz="1219170"/>
            <a:r>
              <a:rPr lang="es-MX" b="1" kern="0" dirty="0">
                <a:solidFill>
                  <a:srgbClr val="FFFFFF"/>
                </a:solidFill>
              </a:rPr>
              <a:t> </a:t>
            </a:r>
            <a:r>
              <a:rPr lang="en" kern="0" dirty="0"/>
              <a:t>Educación física y hábitos saludables</a:t>
            </a:r>
          </a:p>
          <a:p>
            <a:pPr algn="ctr" defTabSz="1219170"/>
            <a:endParaRPr lang="en" b="1" kern="0" dirty="0">
              <a:solidFill>
                <a:srgbClr val="5D2912"/>
              </a:solidFill>
            </a:endParaRPr>
          </a:p>
          <a:p>
            <a:pPr algn="ctr" defTabSz="1219170"/>
            <a:r>
              <a:rPr lang="en" b="1" kern="0" dirty="0">
                <a:solidFill>
                  <a:srgbClr val="595959">
                    <a:lumMod val="50000"/>
                  </a:srgbClr>
                </a:solidFill>
              </a:rPr>
              <a:t>Maestra:</a:t>
            </a:r>
          </a:p>
          <a:p>
            <a:pPr algn="ctr" defTabSz="1219170"/>
            <a:r>
              <a:rPr lang="en" kern="0" dirty="0">
                <a:solidFill>
                  <a:srgbClr val="595959">
                    <a:lumMod val="50000"/>
                  </a:srgbClr>
                </a:solidFill>
              </a:rPr>
              <a:t>Yixie Karelia Laguna Montañez</a:t>
            </a:r>
          </a:p>
          <a:p>
            <a:pPr algn="ctr" defTabSz="1219170"/>
            <a:endParaRPr lang="en" kern="0" dirty="0">
              <a:solidFill>
                <a:srgbClr val="595959">
                  <a:lumMod val="50000"/>
                </a:srgbClr>
              </a:solidFill>
            </a:endParaRPr>
          </a:p>
          <a:p>
            <a:pPr algn="ctr" defTabSz="1219170"/>
            <a:r>
              <a:rPr lang="en" b="1" kern="0" dirty="0">
                <a:solidFill>
                  <a:srgbClr val="595959">
                    <a:lumMod val="50000"/>
                  </a:srgbClr>
                </a:solidFill>
              </a:rPr>
              <a:t> Alumna:</a:t>
            </a:r>
          </a:p>
          <a:p>
            <a:pPr algn="ctr" defTabSz="1219170"/>
            <a:r>
              <a:rPr lang="es-ES" kern="0" dirty="0">
                <a:solidFill>
                  <a:srgbClr val="595959">
                    <a:lumMod val="50000"/>
                  </a:srgbClr>
                </a:solidFill>
              </a:rPr>
              <a:t>Griselda Estefanía García Barrera N.L. </a:t>
            </a:r>
            <a:r>
              <a:rPr lang="es-ES" kern="0">
                <a:solidFill>
                  <a:srgbClr val="595959">
                    <a:lumMod val="50000"/>
                  </a:srgbClr>
                </a:solidFill>
              </a:rPr>
              <a:t>6</a:t>
            </a:r>
            <a:endParaRPr lang="en" kern="0" dirty="0">
              <a:solidFill>
                <a:srgbClr val="595959">
                  <a:lumMod val="50000"/>
                </a:srgbClr>
              </a:solidFill>
            </a:endParaRPr>
          </a:p>
          <a:p>
            <a:pPr algn="ctr" defTabSz="1219170"/>
            <a:endParaRPr lang="en" b="1" kern="0" dirty="0">
              <a:solidFill>
                <a:srgbClr val="595959">
                  <a:lumMod val="50000"/>
                </a:srgbClr>
              </a:solidFill>
            </a:endParaRPr>
          </a:p>
          <a:p>
            <a:pPr algn="ctr" defTabSz="1219170"/>
            <a:r>
              <a:rPr lang="en" b="1" kern="0" dirty="0">
                <a:solidFill>
                  <a:srgbClr val="595959">
                    <a:lumMod val="50000"/>
                  </a:srgbClr>
                </a:solidFill>
              </a:rPr>
              <a:t>UNIDAD 2</a:t>
            </a:r>
          </a:p>
          <a:p>
            <a:pPr algn="ctr" defTabSz="1219170"/>
            <a:r>
              <a:rPr lang="en" b="1" kern="0" dirty="0">
                <a:solidFill>
                  <a:srgbClr val="595959">
                    <a:lumMod val="50000"/>
                  </a:srgbClr>
                </a:solidFill>
              </a:rPr>
              <a:t>Feria de la nutrición y actividad física.</a:t>
            </a:r>
            <a:endParaRPr lang="en" kern="0" dirty="0">
              <a:solidFill>
                <a:srgbClr val="595959">
                  <a:lumMod val="50000"/>
                </a:srgbClr>
              </a:solidFill>
            </a:endParaRPr>
          </a:p>
          <a:p>
            <a:pPr algn="ctr" defTabSz="1219170"/>
            <a:endParaRPr lang="en" sz="1600" b="1" kern="0" dirty="0">
              <a:solidFill>
                <a:srgbClr val="595959">
                  <a:lumMod val="50000"/>
                </a:srgbClr>
              </a:solidFill>
            </a:endParaRPr>
          </a:p>
          <a:p>
            <a:pPr algn="ctr" defTabSz="1219170"/>
            <a:r>
              <a:rPr lang="en" sz="1333" b="1" kern="0" dirty="0">
                <a:solidFill>
                  <a:srgbClr val="595959">
                    <a:lumMod val="50000"/>
                  </a:srgbClr>
                </a:solidFill>
              </a:rPr>
              <a:t>Competencias:</a:t>
            </a:r>
          </a:p>
          <a:p>
            <a:pPr defTabSz="1219170">
              <a:buFont typeface="Wingdings" panose="05000000000000000000" pitchFamily="2" charset="2"/>
              <a:buChar char="§"/>
            </a:pPr>
            <a:r>
              <a:rPr lang="es-MX" sz="1333" kern="0" dirty="0"/>
              <a:t>Detecta los procesos de aprendizaje de sus alumnos para favorecer su desarrollo cognitivo y socioemocional.</a:t>
            </a:r>
          </a:p>
          <a:p>
            <a:pPr defTabSz="1219170">
              <a:buFont typeface="Wingdings" panose="05000000000000000000" pitchFamily="2" charset="2"/>
              <a:buChar char="§"/>
            </a:pPr>
            <a:r>
              <a:rPr lang="es-MX" sz="1333" kern="0" dirty="0"/>
              <a:t>Aplica el plan y programas de estudio para alcanzar los propósitos educativos y contribuir al pleno desenvolvimiento de las capacidades de sus alumnos.</a:t>
            </a:r>
          </a:p>
          <a:p>
            <a:pPr algn="just" defTabSz="1219170">
              <a:buFont typeface="Wingdings" panose="05000000000000000000" pitchFamily="2" charset="2"/>
              <a:buChar char="§"/>
            </a:pPr>
            <a:r>
              <a:rPr lang="es-MX" sz="1333" kern="0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</a:p>
          <a:p>
            <a:pPr algn="just" defTabSz="1219170">
              <a:buFont typeface="Wingdings" panose="05000000000000000000" pitchFamily="2" charset="2"/>
              <a:buChar char="§"/>
            </a:pPr>
            <a:r>
              <a:rPr lang="es-MX" sz="1333" kern="0" dirty="0"/>
              <a:t>Emplea la evaluación para intervenir en los diferentes ámbitos y momentos de la tarea educativa  para mejorar los aprendizajes  de sus alumnos.</a:t>
            </a:r>
          </a:p>
          <a:p>
            <a:pPr algn="just" defTabSz="1219170">
              <a:buFont typeface="Wingdings" panose="05000000000000000000" pitchFamily="2" charset="2"/>
              <a:buChar char="§"/>
            </a:pPr>
            <a:r>
              <a:rPr lang="es-MX" sz="1333" kern="0" dirty="0"/>
              <a:t>Actúa de manera ética ante la diversidad de situaciones que se presentan en  la práctica profesional.</a:t>
            </a:r>
          </a:p>
          <a:p>
            <a:pPr algn="ctr" defTabSz="1219170"/>
            <a:endParaRPr lang="en" sz="1867" b="1" kern="0" dirty="0">
              <a:solidFill>
                <a:srgbClr val="595959">
                  <a:lumMod val="50000"/>
                </a:srgbClr>
              </a:solidFill>
            </a:endParaRPr>
          </a:p>
        </p:txBody>
      </p:sp>
      <p:pic>
        <p:nvPicPr>
          <p:cNvPr id="4" name="Imagen 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9AB81CF8-74EB-4DE8-B856-28758C5A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920"/>
            <a:ext cx="1905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28F9E6-1C48-4D71-AF30-D5352435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670"/>
            <a:ext cx="105156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s-MX" dirty="0">
                <a:latin typeface="Cartoonish" pitchFamily="2" charset="0"/>
              </a:rPr>
              <a:t>Secuencia didáctica de proyecto de nutrición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4C7D5F7-DD4D-4287-B10E-C379AA606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75361"/>
              </p:ext>
            </p:extLst>
          </p:nvPr>
        </p:nvGraphicFramePr>
        <p:xfrm>
          <a:off x="424774" y="2014877"/>
          <a:ext cx="11342452" cy="1631436"/>
        </p:xfrm>
        <a:graphic>
          <a:graphicData uri="http://schemas.openxmlformats.org/drawingml/2006/table">
            <a:tbl>
              <a:tblPr bandRow="1"/>
              <a:tblGrid>
                <a:gridCol w="3802304">
                  <a:extLst>
                    <a:ext uri="{9D8B030D-6E8A-4147-A177-3AD203B41FA5}">
                      <a16:colId xmlns:a16="http://schemas.microsoft.com/office/drawing/2014/main" val="644327156"/>
                    </a:ext>
                  </a:extLst>
                </a:gridCol>
                <a:gridCol w="3770074">
                  <a:extLst>
                    <a:ext uri="{9D8B030D-6E8A-4147-A177-3AD203B41FA5}">
                      <a16:colId xmlns:a16="http://schemas.microsoft.com/office/drawing/2014/main" val="225966815"/>
                    </a:ext>
                  </a:extLst>
                </a:gridCol>
                <a:gridCol w="3770074">
                  <a:extLst>
                    <a:ext uri="{9D8B030D-6E8A-4147-A177-3AD203B41FA5}">
                      <a16:colId xmlns:a16="http://schemas.microsoft.com/office/drawing/2014/main" val="1710656994"/>
                    </a:ext>
                  </a:extLst>
                </a:gridCol>
              </a:tblGrid>
              <a:tr h="42025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Exploración y Comprensión del Mundo Natural y Social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39402"/>
                  </a:ext>
                </a:extLst>
              </a:tr>
              <a:tr h="4202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 la importancia de una alimentación correcta y los beneficios y los beneficios que aporta al cuidado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87855"/>
                  </a:ext>
                </a:extLst>
              </a:tr>
              <a:tr h="4202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8288"/>
                  </a:ext>
                </a:extLst>
              </a:tr>
              <a:tr h="3706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Cuidado de la 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9345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C5C05B5-D8B8-4108-B685-6C5C8B5AA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49884"/>
              </p:ext>
            </p:extLst>
          </p:nvPr>
        </p:nvGraphicFramePr>
        <p:xfrm>
          <a:off x="566067" y="4011319"/>
          <a:ext cx="11059866" cy="2501011"/>
        </p:xfrm>
        <a:graphic>
          <a:graphicData uri="http://schemas.openxmlformats.org/drawingml/2006/table">
            <a:tbl>
              <a:tblPr firstRow="1" firstCol="1" bandRow="1"/>
              <a:tblGrid>
                <a:gridCol w="11059866">
                  <a:extLst>
                    <a:ext uri="{9D8B030D-6E8A-4147-A177-3AD203B41FA5}">
                      <a16:colId xmlns:a16="http://schemas.microsoft.com/office/drawing/2014/main" val="1447658282"/>
                    </a:ext>
                  </a:extLst>
                </a:gridCol>
              </a:tblGrid>
              <a:tr h="10037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¡Que rico!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INICIO: Comenta ¿Sabes que debes de cuidar tu  cuerpo? ¿Por qué debes de hacerlo? ¿Qué haces tu para cuidarte? Escucha el cuento de la comida chatarra y responde ¿Has comida chatarra? ¿Qué? ¿Qué alimentos crees que son nutritivos? ¿Por qué? ¿Por que crees que no debemos de comer comida chatarra y si frutas y verduras?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DESARROLLO: Observa el  semáforo de la comida y los diferentes alimentos que hay en el pizarrón, comentan el nombre de cada uno y escuchan responden ¿Cuál crees que es muy saludable? ¿Cuáles debemos de comer con moderación? Y ¿Cuáles debemos evitar? por participaciones los clasifican de manera grupal, poniendo en el color verde los alimentos nutritivos como las frutas y las verduras, en el naranja aquellos que piensan que no debemos de comer mucho como los de origen animal y en el rojo la comida chatarra.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CIERRE: Observa en el pizarrón el plato del buen comer y recuerda los alimentos que clasificaron previamente y de manera individual arman el rompecabezas del plato del buen comer que tienen. Al final responden, ¿Qué alimentos hay en el plato del buen comer? Y entonces ¿esta bien si comemos muchas papas? ¿y que pasa con las frutas y las verduras? ¿Debemos de comer carne? ¿Por qué debemos de cuidar nuestra alimentación?</a:t>
                      </a:r>
                      <a:endParaRPr lang="es-E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5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4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28F9E6-1C48-4D71-AF30-D5352435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859"/>
            <a:ext cx="6862011" cy="59279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s-MX" sz="5400" dirty="0">
                <a:latin typeface="Cartoonish" pitchFamily="2" charset="0"/>
              </a:rPr>
              <a:t>Materiales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DE3649-FFE1-4822-B2E3-C311FD284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7299">
            <a:off x="5387302" y="499293"/>
            <a:ext cx="4415217" cy="58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10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uits Marketing Campaign by Slidesgo">
  <a:themeElements>
    <a:clrScheme name="Simple Light">
      <a:dk1>
        <a:srgbClr val="5D2912"/>
      </a:dk1>
      <a:lt1>
        <a:srgbClr val="FFFFFF"/>
      </a:lt1>
      <a:dk2>
        <a:srgbClr val="595959"/>
      </a:dk2>
      <a:lt2>
        <a:srgbClr val="EEEEEE"/>
      </a:lt2>
      <a:accent1>
        <a:srgbClr val="F7E7C3"/>
      </a:accent1>
      <a:accent2>
        <a:srgbClr val="FC8C4F"/>
      </a:accent2>
      <a:accent3>
        <a:srgbClr val="E6555C"/>
      </a:accent3>
      <a:accent4>
        <a:srgbClr val="FFC800"/>
      </a:accent4>
      <a:accent5>
        <a:srgbClr val="BD693B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479</Words>
  <Application>Microsoft Office PowerPoint</Application>
  <PresentationFormat>Panorámica</PresentationFormat>
  <Paragraphs>36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Amatic SC</vt:lpstr>
      <vt:lpstr>Arial</vt:lpstr>
      <vt:lpstr>Calibri</vt:lpstr>
      <vt:lpstr>Calibri Light</vt:lpstr>
      <vt:lpstr>Cartoonish</vt:lpstr>
      <vt:lpstr>Courier New</vt:lpstr>
      <vt:lpstr>Fira Sans Extra Condensed</vt:lpstr>
      <vt:lpstr>Muli</vt:lpstr>
      <vt:lpstr>Wingdings</vt:lpstr>
      <vt:lpstr>Tema de Office</vt:lpstr>
      <vt:lpstr>Fruits Marketing Campaign by Slidesgo</vt:lpstr>
      <vt:lpstr>Presentación de PowerPoint</vt:lpstr>
      <vt:lpstr>Secuencia didáctica de proyecto de nutrición</vt:lpstr>
      <vt:lpstr>Materiales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GRISELDA ESTEFANIA GARCIA BARRERA</dc:creator>
  <cp:lastModifiedBy>GRISELDA ESTEFANIA GARCIA BARRERA</cp:lastModifiedBy>
  <cp:revision>1</cp:revision>
  <dcterms:created xsi:type="dcterms:W3CDTF">2021-11-12T02:06:05Z</dcterms:created>
  <dcterms:modified xsi:type="dcterms:W3CDTF">2021-11-22T21:45:32Z</dcterms:modified>
</cp:coreProperties>
</file>