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AD3E4A-BF3A-4C2B-B26F-780D71D0AD88}" v="8" dt="2021-12-02T16:47:27.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2" d="100"/>
          <a:sy n="72" d="100"/>
        </p:scale>
        <p:origin x="4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a Lucio" userId="bef88c4465cd72d3" providerId="LiveId" clId="{8DAD3E4A-BF3A-4C2B-B26F-780D71D0AD88}"/>
    <pc:docChg chg="undo custSel modSld">
      <pc:chgData name="Valeria Lucio" userId="bef88c4465cd72d3" providerId="LiveId" clId="{8DAD3E4A-BF3A-4C2B-B26F-780D71D0AD88}" dt="2021-12-02T16:51:33.445" v="1495" actId="313"/>
      <pc:docMkLst>
        <pc:docMk/>
      </pc:docMkLst>
      <pc:sldChg chg="modSp mod">
        <pc:chgData name="Valeria Lucio" userId="bef88c4465cd72d3" providerId="LiveId" clId="{8DAD3E4A-BF3A-4C2B-B26F-780D71D0AD88}" dt="2021-12-02T16:38:52.904" v="0" actId="20577"/>
        <pc:sldMkLst>
          <pc:docMk/>
          <pc:sldMk cId="687469310" sldId="256"/>
        </pc:sldMkLst>
        <pc:spChg chg="mod">
          <ac:chgData name="Valeria Lucio" userId="bef88c4465cd72d3" providerId="LiveId" clId="{8DAD3E4A-BF3A-4C2B-B26F-780D71D0AD88}" dt="2021-12-02T16:38:52.904" v="0" actId="20577"/>
          <ac:spMkLst>
            <pc:docMk/>
            <pc:sldMk cId="687469310" sldId="256"/>
            <ac:spMk id="3" creationId="{7E1C5F44-4AEC-4BD2-B45C-2DA883A67FBC}"/>
          </ac:spMkLst>
        </pc:spChg>
      </pc:sldChg>
      <pc:sldChg chg="addSp modSp mod">
        <pc:chgData name="Valeria Lucio" userId="bef88c4465cd72d3" providerId="LiveId" clId="{8DAD3E4A-BF3A-4C2B-B26F-780D71D0AD88}" dt="2021-12-02T16:43:00.272" v="276" actId="313"/>
        <pc:sldMkLst>
          <pc:docMk/>
          <pc:sldMk cId="799652726" sldId="257"/>
        </pc:sldMkLst>
        <pc:spChg chg="add mod">
          <ac:chgData name="Valeria Lucio" userId="bef88c4465cd72d3" providerId="LiveId" clId="{8DAD3E4A-BF3A-4C2B-B26F-780D71D0AD88}" dt="2021-12-02T16:43:00.272" v="276" actId="313"/>
          <ac:spMkLst>
            <pc:docMk/>
            <pc:sldMk cId="799652726" sldId="257"/>
            <ac:spMk id="2" creationId="{5B454012-D4AC-4469-9A37-76FD0AB34528}"/>
          </ac:spMkLst>
        </pc:spChg>
      </pc:sldChg>
      <pc:sldChg chg="addSp modSp mod">
        <pc:chgData name="Valeria Lucio" userId="bef88c4465cd72d3" providerId="LiveId" clId="{8DAD3E4A-BF3A-4C2B-B26F-780D71D0AD88}" dt="2021-12-02T16:46:47.203" v="617" actId="2"/>
        <pc:sldMkLst>
          <pc:docMk/>
          <pc:sldMk cId="1364448943" sldId="258"/>
        </pc:sldMkLst>
        <pc:spChg chg="add mod">
          <ac:chgData name="Valeria Lucio" userId="bef88c4465cd72d3" providerId="LiveId" clId="{8DAD3E4A-BF3A-4C2B-B26F-780D71D0AD88}" dt="2021-12-02T16:46:47.203" v="617" actId="2"/>
          <ac:spMkLst>
            <pc:docMk/>
            <pc:sldMk cId="1364448943" sldId="258"/>
            <ac:spMk id="2" creationId="{2681DF80-0CED-4FA6-9187-2AFE02851798}"/>
          </ac:spMkLst>
        </pc:spChg>
      </pc:sldChg>
      <pc:sldChg chg="addSp modSp mod">
        <pc:chgData name="Valeria Lucio" userId="bef88c4465cd72d3" providerId="LiveId" clId="{8DAD3E4A-BF3A-4C2B-B26F-780D71D0AD88}" dt="2021-12-02T16:45:27.449" v="611" actId="20577"/>
        <pc:sldMkLst>
          <pc:docMk/>
          <pc:sldMk cId="1378385372" sldId="259"/>
        </pc:sldMkLst>
        <pc:spChg chg="add mod">
          <ac:chgData name="Valeria Lucio" userId="bef88c4465cd72d3" providerId="LiveId" clId="{8DAD3E4A-BF3A-4C2B-B26F-780D71D0AD88}" dt="2021-12-02T16:45:27.449" v="611" actId="20577"/>
          <ac:spMkLst>
            <pc:docMk/>
            <pc:sldMk cId="1378385372" sldId="259"/>
            <ac:spMk id="2" creationId="{E614970E-63DB-4DA8-A4ED-91E60E8EB02C}"/>
          </ac:spMkLst>
        </pc:spChg>
        <pc:spChg chg="mod">
          <ac:chgData name="Valeria Lucio" userId="bef88c4465cd72d3" providerId="LiveId" clId="{8DAD3E4A-BF3A-4C2B-B26F-780D71D0AD88}" dt="2021-12-02T16:44:11.254" v="438" actId="20577"/>
          <ac:spMkLst>
            <pc:docMk/>
            <pc:sldMk cId="1378385372" sldId="259"/>
            <ac:spMk id="6" creationId="{7F427339-0A2B-4C0A-A94E-40AE34B8C9B2}"/>
          </ac:spMkLst>
        </pc:spChg>
      </pc:sldChg>
      <pc:sldChg chg="addSp delSp modSp mod">
        <pc:chgData name="Valeria Lucio" userId="bef88c4465cd72d3" providerId="LiveId" clId="{8DAD3E4A-BF3A-4C2B-B26F-780D71D0AD88}" dt="2021-12-02T16:48:32.008" v="911" actId="5793"/>
        <pc:sldMkLst>
          <pc:docMk/>
          <pc:sldMk cId="2550499709" sldId="260"/>
        </pc:sldMkLst>
        <pc:spChg chg="add del mod">
          <ac:chgData name="Valeria Lucio" userId="bef88c4465cd72d3" providerId="LiveId" clId="{8DAD3E4A-BF3A-4C2B-B26F-780D71D0AD88}" dt="2021-12-02T16:48:32.008" v="911" actId="5793"/>
          <ac:spMkLst>
            <pc:docMk/>
            <pc:sldMk cId="2550499709" sldId="260"/>
            <ac:spMk id="2" creationId="{E9525D9C-B609-4340-A737-4F68BBBCD095}"/>
          </ac:spMkLst>
        </pc:spChg>
        <pc:spChg chg="mod">
          <ac:chgData name="Valeria Lucio" userId="bef88c4465cd72d3" providerId="LiveId" clId="{8DAD3E4A-BF3A-4C2B-B26F-780D71D0AD88}" dt="2021-12-02T16:47:21.825" v="648" actId="27636"/>
          <ac:spMkLst>
            <pc:docMk/>
            <pc:sldMk cId="2550499709" sldId="260"/>
            <ac:spMk id="8" creationId="{BBC84004-810A-464E-8E30-70FF9269D6A1}"/>
          </ac:spMkLst>
        </pc:spChg>
      </pc:sldChg>
      <pc:sldChg chg="addSp modSp mod">
        <pc:chgData name="Valeria Lucio" userId="bef88c4465cd72d3" providerId="LiveId" clId="{8DAD3E4A-BF3A-4C2B-B26F-780D71D0AD88}" dt="2021-12-02T16:49:53.539" v="1155" actId="20577"/>
        <pc:sldMkLst>
          <pc:docMk/>
          <pc:sldMk cId="396214159" sldId="261"/>
        </pc:sldMkLst>
        <pc:spChg chg="add mod">
          <ac:chgData name="Valeria Lucio" userId="bef88c4465cd72d3" providerId="LiveId" clId="{8DAD3E4A-BF3A-4C2B-B26F-780D71D0AD88}" dt="2021-12-02T16:49:53.539" v="1155" actId="20577"/>
          <ac:spMkLst>
            <pc:docMk/>
            <pc:sldMk cId="396214159" sldId="261"/>
            <ac:spMk id="2" creationId="{552452BA-185C-454C-9546-034FABE9FBEA}"/>
          </ac:spMkLst>
        </pc:spChg>
        <pc:spChg chg="mod">
          <ac:chgData name="Valeria Lucio" userId="bef88c4465cd72d3" providerId="LiveId" clId="{8DAD3E4A-BF3A-4C2B-B26F-780D71D0AD88}" dt="2021-12-02T16:48:58.508" v="916" actId="20577"/>
          <ac:spMkLst>
            <pc:docMk/>
            <pc:sldMk cId="396214159" sldId="261"/>
            <ac:spMk id="7" creationId="{C2BDF89B-6D28-4A48-A164-1CB5BE4B7213}"/>
          </ac:spMkLst>
        </pc:spChg>
      </pc:sldChg>
      <pc:sldChg chg="addSp modSp mod">
        <pc:chgData name="Valeria Lucio" userId="bef88c4465cd72d3" providerId="LiveId" clId="{8DAD3E4A-BF3A-4C2B-B26F-780D71D0AD88}" dt="2021-12-02T16:51:33.445" v="1495" actId="313"/>
        <pc:sldMkLst>
          <pc:docMk/>
          <pc:sldMk cId="1036554855" sldId="262"/>
        </pc:sldMkLst>
        <pc:spChg chg="add mod">
          <ac:chgData name="Valeria Lucio" userId="bef88c4465cd72d3" providerId="LiveId" clId="{8DAD3E4A-BF3A-4C2B-B26F-780D71D0AD88}" dt="2021-12-02T16:51:33.445" v="1495" actId="313"/>
          <ac:spMkLst>
            <pc:docMk/>
            <pc:sldMk cId="1036554855" sldId="262"/>
            <ac:spMk id="2" creationId="{A1DFC39E-4E12-423A-A59A-701FD8FEA8DC}"/>
          </ac:spMkLst>
        </pc:spChg>
        <pc:spChg chg="mod">
          <ac:chgData name="Valeria Lucio" userId="bef88c4465cd72d3" providerId="LiveId" clId="{8DAD3E4A-BF3A-4C2B-B26F-780D71D0AD88}" dt="2021-12-02T16:50:08.331" v="1160" actId="20577"/>
          <ac:spMkLst>
            <pc:docMk/>
            <pc:sldMk cId="1036554855" sldId="262"/>
            <ac:spMk id="8" creationId="{AA06AA89-4DBD-4F01-84A1-9F9B1CA2B19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93375E-46A7-4920-8B97-B48B31E4D64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E3D2EE0-695C-42B4-8986-46231D6A71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15226B9-94C9-4E18-A42E-866429DB0376}"/>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E2F6815A-3D40-417F-B437-735910F258DB}"/>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625DD484-CAEB-4887-A65A-A1F1F63109FA}"/>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87741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9C99D9-CF50-4BBB-B5A6-F3E17442C7B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EB54DAC-9775-40C5-B34D-956054772B1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AFFBB6F-68E3-4322-B498-E85131586EA0}"/>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558B8EC8-FEEC-47BA-8C6A-81F8E40CF981}"/>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3D523BC6-AF62-49F6-B224-153561B153C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96057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ED1AF36-FE93-4300-AA81-6EA2DFD660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3FB2344-0116-4FD5-A6D8-BBCB2060F85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A72B98F-2E68-4977-A3EA-427B4C70F901}"/>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471DC300-4C77-4862-9621-F2B77920ED58}"/>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BB67AC3C-4324-40F9-8856-2C8FD56DC25D}"/>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575000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BCDDBE-A142-4CFA-A04F-15F4A124153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EC82AF2-D4AF-4A0E-BF93-F77D4FAA34D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49FF082-C2C2-43E5-80A5-E38727B24D79}"/>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6EDF7AA8-2392-4CFC-A386-81FACF2A2DCE}"/>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B950E4D3-CB0E-4733-AC14-F533B8C04F8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2429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6519A5-EA9B-40E0-A5B0-E722F8C498A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4CB42E7-707A-43F8-AEFC-E8D09A28B4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80C2F3B-6AAF-4EC7-BC21-07BD76BB3A19}"/>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7FC3C89B-5F8C-4D9C-82AD-5D13E460E02F}"/>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5BF3661C-6492-45F4-BD78-F64752FCC589}"/>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99107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42E1EF-64FC-4975-862F-C121FD61939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D475289-E3C5-481A-952C-77BE2406B48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A278717-0A85-4D89-BD3B-F694416A2C5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387D74F-DBE8-4ADB-BBD3-786EFDE2EC2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id="{50C3E35F-E7AC-488E-A40B-9FA35B1A12F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04D4D8E5-A671-4D82-9081-C77F4A196779}"/>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56513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9E98D7-7D5D-4043-BDB7-67920A608A5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3B8A873-3F1A-4605-AA04-087409A50C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1E9B2D4-9A2A-4E88-8D7E-9EC137A16A5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8D9128D-2364-42C7-A786-2E4B178DAC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BFDE5AC-6B87-410B-84AC-766ACC2F9FE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5283ECE4-F8E8-4375-94D5-932DE88DAAF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8" name="Marcador de pie de página 7">
            <a:extLst>
              <a:ext uri="{FF2B5EF4-FFF2-40B4-BE49-F238E27FC236}">
                <a16:creationId xmlns:a16="http://schemas.microsoft.com/office/drawing/2014/main" id="{36808046-78D8-47E0-901B-8BBD9D6D0FA8}"/>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FD39A48E-F7FD-4B94-80A1-BF58A646D8EB}"/>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144459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A1C253-25C4-4BFB-A1E1-B48EC345EF8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FF189D8-5589-41A1-BE13-FAB33C822C95}"/>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4" name="Marcador de pie de página 3">
            <a:extLst>
              <a:ext uri="{FF2B5EF4-FFF2-40B4-BE49-F238E27FC236}">
                <a16:creationId xmlns:a16="http://schemas.microsoft.com/office/drawing/2014/main" id="{4230057D-7C15-4A22-BD56-53968B8A6992}"/>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5FB8536B-53F0-4B16-A798-67CC832AF447}"/>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910389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9CD150-C4BF-47E2-9747-170B5353EC7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3" name="Marcador de pie de página 2">
            <a:extLst>
              <a:ext uri="{FF2B5EF4-FFF2-40B4-BE49-F238E27FC236}">
                <a16:creationId xmlns:a16="http://schemas.microsoft.com/office/drawing/2014/main" id="{EF92CA45-8D3B-4A35-861C-A9F8E8E0CBAE}"/>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DD02F2B2-76DE-41B0-AF07-E9B4E3CE3375}"/>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44092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0043D-B771-4411-90FF-424C0470F6E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CB1A688-056F-4B8A-9911-9BB53361D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E4371D-09B1-4371-8EF9-206D2665C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EE2AC47-EC8F-47CF-B31A-EE83D008273C}"/>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id="{364B148F-D894-4189-AF42-DA956492F6F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F784146B-3A12-4310-8570-C75C56230B16}"/>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043013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040C9A-6FAF-4087-A31B-AFD4E268621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C9AFB6AE-F836-428A-8507-2BDE8FE3BD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86C22BA2-9F94-4AB2-9380-3D9ECE4226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E609B87-6C8D-413D-90DB-320CEA81D8E0}"/>
              </a:ext>
            </a:extLst>
          </p:cNvPr>
          <p:cNvSpPr>
            <a:spLocks noGrp="1"/>
          </p:cNvSpPr>
          <p:nvPr>
            <p:ph type="dt" sz="half" idx="10"/>
          </p:nvPr>
        </p:nvSpPr>
        <p:spPr/>
        <p:txBody>
          <a:bodyPr/>
          <a:lstStyle/>
          <a:p>
            <a:fld id="{63B6A2F1-4548-43D5-A05F-C9F8F0BFDAC5}" type="datetimeFigureOut">
              <a:rPr lang="es-MX" smtClean="0"/>
              <a:t>02/12/2021</a:t>
            </a:fld>
            <a:endParaRPr lang="es-MX" dirty="0"/>
          </a:p>
        </p:txBody>
      </p:sp>
      <p:sp>
        <p:nvSpPr>
          <p:cNvPr id="6" name="Marcador de pie de página 5">
            <a:extLst>
              <a:ext uri="{FF2B5EF4-FFF2-40B4-BE49-F238E27FC236}">
                <a16:creationId xmlns:a16="http://schemas.microsoft.com/office/drawing/2014/main" id="{857F79B5-E8BF-42A7-84E7-0D6C7F156356}"/>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48DA9005-DF64-46EC-954C-2549D2095E77}"/>
              </a:ext>
            </a:extLst>
          </p:cNvPr>
          <p:cNvSpPr>
            <a:spLocks noGrp="1"/>
          </p:cNvSpPr>
          <p:nvPr>
            <p:ph type="sldNum" sz="quarter" idx="12"/>
          </p:nvPr>
        </p:nvSpPr>
        <p:spPr/>
        <p:txBody>
          <a:bodyPr/>
          <a:lstStyle/>
          <a:p>
            <a:fld id="{12D216CD-9136-4EAC-B995-EA815BE07153}" type="slidenum">
              <a:rPr lang="es-MX" smtClean="0"/>
              <a:t>‹Nº›</a:t>
            </a:fld>
            <a:endParaRPr lang="es-MX" dirty="0"/>
          </a:p>
        </p:txBody>
      </p:sp>
    </p:spTree>
    <p:extLst>
      <p:ext uri="{BB962C8B-B14F-4D97-AF65-F5344CB8AC3E}">
        <p14:creationId xmlns:p14="http://schemas.microsoft.com/office/powerpoint/2010/main" val="396939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E6BB62B-A5FC-4534-8CD1-65D1AB425E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4A63BA7-05E8-4352-9717-31431ECDD0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96C85BB-61D2-4933-849E-9C50062A1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B6A2F1-4548-43D5-A05F-C9F8F0BFDAC5}" type="datetimeFigureOut">
              <a:rPr lang="es-MX" smtClean="0"/>
              <a:t>02/12/2021</a:t>
            </a:fld>
            <a:endParaRPr lang="es-MX" dirty="0"/>
          </a:p>
        </p:txBody>
      </p:sp>
      <p:sp>
        <p:nvSpPr>
          <p:cNvPr id="5" name="Marcador de pie de página 4">
            <a:extLst>
              <a:ext uri="{FF2B5EF4-FFF2-40B4-BE49-F238E27FC236}">
                <a16:creationId xmlns:a16="http://schemas.microsoft.com/office/drawing/2014/main" id="{9F42FDF5-166E-4D7E-8BBF-7FC79CC7D4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723B603B-33E9-4D98-BF11-D0DDB67A42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216CD-9136-4EAC-B995-EA815BE07153}" type="slidenum">
              <a:rPr lang="es-MX" smtClean="0"/>
              <a:t>‹Nº›</a:t>
            </a:fld>
            <a:endParaRPr lang="es-MX" dirty="0"/>
          </a:p>
        </p:txBody>
      </p:sp>
    </p:spTree>
    <p:extLst>
      <p:ext uri="{BB962C8B-B14F-4D97-AF65-F5344CB8AC3E}">
        <p14:creationId xmlns:p14="http://schemas.microsoft.com/office/powerpoint/2010/main" val="2768200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uiainfantil.com/educacion/valores/ensenar-libertad-a-los-ninos-no-es-dejar-hacer/" TargetMode="External"/><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hyperlink" Target="https://www.guiainfantil.com/educacion/autoestima/9-reflexiones-de-los-padres-para-educar-a-ninos-felices-libres-y-creativo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Imagen 3">
            <a:extLst>
              <a:ext uri="{FF2B5EF4-FFF2-40B4-BE49-F238E27FC236}">
                <a16:creationId xmlns:a16="http://schemas.microsoft.com/office/drawing/2014/main" id="{B44BA31A-B561-4D96-BB9B-77D39D2934D2}"/>
              </a:ext>
            </a:extLst>
          </p:cNvPr>
          <p:cNvPicPr>
            <a:picLocks noChangeAspect="1"/>
          </p:cNvPicPr>
          <p:nvPr/>
        </p:nvPicPr>
        <p:blipFill>
          <a:blip r:embed="rId2"/>
          <a:stretch>
            <a:fillRect/>
          </a:stretch>
        </p:blipFill>
        <p:spPr>
          <a:xfrm>
            <a:off x="9879749" y="245173"/>
            <a:ext cx="1857375" cy="1381125"/>
          </a:xfrm>
          <a:prstGeom prst="rect">
            <a:avLst/>
          </a:prstGeom>
        </p:spPr>
      </p:pic>
      <p:sp>
        <p:nvSpPr>
          <p:cNvPr id="9" name="Rectangle 5">
            <a:extLst>
              <a:ext uri="{FF2B5EF4-FFF2-40B4-BE49-F238E27FC236}">
                <a16:creationId xmlns:a16="http://schemas.microsoft.com/office/drawing/2014/main" id="{DD49CC0B-83C6-41F8-9248-A8A3F0F911B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1" name="Rectangle 6">
            <a:extLst>
              <a:ext uri="{FF2B5EF4-FFF2-40B4-BE49-F238E27FC236}">
                <a16:creationId xmlns:a16="http://schemas.microsoft.com/office/drawing/2014/main" id="{9D10D282-4B46-4C22-98FC-85CD4DD04A9F}"/>
              </a:ext>
            </a:extLst>
          </p:cNvPr>
          <p:cNvSpPr>
            <a:spLocks noChangeArrowheads="1"/>
          </p:cNvSpPr>
          <p:nvPr/>
        </p:nvSpPr>
        <p:spPr bwMode="auto">
          <a:xfrm>
            <a:off x="838308" y="83223"/>
            <a:ext cx="10610982" cy="643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NORMAL DE EDUCACION PREESCOLAR</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CICLO ESCOLAR 2021-2022</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NOMBRE DEL CURSO: </a:t>
            </a:r>
            <a:r>
              <a:rPr kumimoji="0" lang="es-MX" altLang="es-MX"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 sujeto y su formaci</a:t>
            </a:r>
            <a:r>
              <a:rPr kumimoji="0" lang="es-MX" altLang="es-MX"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profesional</a:t>
            </a: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SEMESTRE Y SECCI</a:t>
            </a:r>
            <a:r>
              <a:rPr kumimoji="0" lang="es-MX" altLang="es-MX"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es-MX" altLang="es-MX"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 </a:t>
            </a:r>
            <a:r>
              <a:rPr kumimoji="0" lang="es-MX" altLang="es-MX"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altLang="es-MX"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a:t>
            </a:r>
            <a:r>
              <a:rPr kumimoji="0" lang="es-MX" altLang="es-MX" sz="1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TRAYECTO FORMATIVO:</a:t>
            </a: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Base teórico metodológicas para la enseñanza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Unidad de Aprendizaje: III</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 DOCENTE QUE QUEREMOS: ENTRE LA POLITICA EDUCATIVA Y LAS CONDICIONES DE FORMACION Y DESARROLLO PROFESIONAL</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1200" b="1" dirty="0">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Competencias:</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Integra recursos de la investigación educativa para enriquecer su práctica profesional, expresando su interés por el conocimiento de la ciencia 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la mejora de la educación.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Actúa de manera ética ante la adversidad de situaciones que se presentan en la práctica profesional.</a:t>
            </a: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lang="es-MX" altLang="es-MX" sz="1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TEMA: </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1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MX" sz="1400" b="1" i="0" dirty="0">
                <a:solidFill>
                  <a:srgbClr val="000000"/>
                </a:solidFill>
                <a:effectLst/>
                <a:latin typeface="Geneva"/>
              </a:rPr>
              <a:t>El nuevo perfil del futuro docente. Horizontes y condiciones de posibilidad</a:t>
            </a:r>
            <a:endPar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NOMBRE DEL DOCENTE:</a:t>
            </a: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Graciano Montoya Hoyos</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1400" dirty="0">
              <a:solidFill>
                <a:srgbClr val="000000"/>
              </a:solidFill>
              <a:latin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NOMBRE  DE LOS INTEGRANTES:</a:t>
            </a:r>
          </a:p>
          <a:p>
            <a:pPr algn="ctr"/>
            <a:r>
              <a:rPr lang="es-ES" sz="1400" dirty="0">
                <a:solidFill>
                  <a:srgbClr val="080808"/>
                </a:solidFill>
                <a:latin typeface="Times New Roman" panose="02020603050405020304" pitchFamily="18" charset="0"/>
                <a:cs typeface="Times New Roman" panose="02020603050405020304" pitchFamily="18" charset="0"/>
              </a:rPr>
              <a:t>EQUIPO 9</a:t>
            </a:r>
          </a:p>
          <a:p>
            <a:pPr algn="ctr"/>
            <a:r>
              <a:rPr lang="es-ES" sz="1400" dirty="0">
                <a:solidFill>
                  <a:srgbClr val="080808"/>
                </a:solidFill>
                <a:latin typeface="Times New Roman" panose="02020603050405020304" pitchFamily="18" charset="0"/>
                <a:cs typeface="Times New Roman" panose="02020603050405020304" pitchFamily="18" charset="0"/>
              </a:rPr>
              <a:t>PEREZ LOPEZ MARISOL</a:t>
            </a:r>
          </a:p>
          <a:p>
            <a:pPr algn="ctr"/>
            <a:r>
              <a:rPr lang="es-ES" sz="1400" dirty="0">
                <a:solidFill>
                  <a:srgbClr val="080808"/>
                </a:solidFill>
                <a:latin typeface="Times New Roman" panose="02020603050405020304" pitchFamily="18" charset="0"/>
                <a:cs typeface="Times New Roman" panose="02020603050405020304" pitchFamily="18" charset="0"/>
              </a:rPr>
              <a:t>LUCIO CRUZ VALERIA</a:t>
            </a:r>
          </a:p>
          <a:p>
            <a:pPr algn="ctr"/>
            <a:r>
              <a:rPr lang="es-ES" sz="1400" dirty="0">
                <a:solidFill>
                  <a:srgbClr val="080808"/>
                </a:solidFill>
                <a:latin typeface="Times New Roman" panose="02020603050405020304" pitchFamily="18" charset="0"/>
                <a:cs typeface="Times New Roman" panose="02020603050405020304" pitchFamily="18" charset="0"/>
              </a:rPr>
              <a:t>KAREN ALONDRA HERNANDEZ RODRIGUEZ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14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FECHA</a:t>
            </a:r>
            <a:r>
              <a:rPr kumimoji="0" lang="es-MX"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02</a:t>
            </a:r>
            <a:r>
              <a:rPr kumimoji="0" lang="es-MX" altLang="es-MX"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/12/2021</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8746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 name="Subtítulo 2">
            <a:extLst>
              <a:ext uri="{FF2B5EF4-FFF2-40B4-BE49-F238E27FC236}">
                <a16:creationId xmlns:a16="http://schemas.microsoft.com/office/drawing/2014/main" id="{7E1C5F44-4AEC-4BD2-B45C-2DA883A67FBC}"/>
              </a:ext>
            </a:extLst>
          </p:cNvPr>
          <p:cNvSpPr>
            <a:spLocks noGrp="1"/>
          </p:cNvSpPr>
          <p:nvPr>
            <p:ph type="subTitle" idx="1"/>
          </p:nvPr>
        </p:nvSpPr>
        <p:spPr>
          <a:xfrm>
            <a:off x="1451614" y="710956"/>
            <a:ext cx="9604540" cy="1141851"/>
          </a:xfrm>
          <a:noFill/>
        </p:spPr>
        <p:txBody>
          <a:bodyPr>
            <a:normAutofit/>
          </a:bodyPr>
          <a:lstStyle/>
          <a:p>
            <a:r>
              <a:rPr lang="es-MX" sz="2800" b="0" i="0" dirty="0">
                <a:solidFill>
                  <a:srgbClr val="000000"/>
                </a:solidFill>
                <a:effectLst/>
                <a:latin typeface="Times New Roman" panose="02020603050405020304" pitchFamily="18" charset="0"/>
                <a:cs typeface="Times New Roman" panose="02020603050405020304" pitchFamily="18" charset="0"/>
              </a:rPr>
              <a:t>El fracaso de enseñar. Ideas para pensar la enseñanza y la formación de los futuros docentes. </a:t>
            </a:r>
            <a:r>
              <a:rPr lang="es-MX" sz="2800" b="0" i="0" dirty="0" err="1">
                <a:solidFill>
                  <a:srgbClr val="000000"/>
                </a:solidFill>
                <a:effectLst/>
                <a:latin typeface="Times New Roman" panose="02020603050405020304" pitchFamily="18" charset="0"/>
                <a:cs typeface="Times New Roman" panose="02020603050405020304" pitchFamily="18" charset="0"/>
              </a:rPr>
              <a:t>Allianud</a:t>
            </a:r>
            <a:r>
              <a:rPr lang="es-MX" sz="2800" b="0" i="0" dirty="0">
                <a:solidFill>
                  <a:srgbClr val="000000"/>
                </a:solidFill>
                <a:effectLst/>
                <a:latin typeface="Times New Roman" panose="02020603050405020304" pitchFamily="18" charset="0"/>
                <a:cs typeface="Times New Roman" panose="02020603050405020304" pitchFamily="18" charset="0"/>
              </a:rPr>
              <a:t>, A y Antelo E.</a:t>
            </a:r>
            <a:endParaRPr lang="es-MX" sz="3600" dirty="0">
              <a:solidFill>
                <a:srgbClr val="080808"/>
              </a:solidFill>
              <a:latin typeface="Times New Roman" panose="02020603050405020304" pitchFamily="18" charset="0"/>
              <a:cs typeface="Times New Roman" panose="02020603050405020304" pitchFamily="18" charset="0"/>
            </a:endParaRPr>
          </a:p>
        </p:txBody>
      </p:sp>
      <p:sp>
        <p:nvSpPr>
          <p:cNvPr id="2" name="Título 1">
            <a:extLst>
              <a:ext uri="{FF2B5EF4-FFF2-40B4-BE49-F238E27FC236}">
                <a16:creationId xmlns:a16="http://schemas.microsoft.com/office/drawing/2014/main" id="{1DEA0EC3-D63A-4333-B9C1-F64D94522404}"/>
              </a:ext>
            </a:extLst>
          </p:cNvPr>
          <p:cNvSpPr>
            <a:spLocks noGrp="1"/>
          </p:cNvSpPr>
          <p:nvPr>
            <p:ph type="ctrTitle"/>
          </p:nvPr>
        </p:nvSpPr>
        <p:spPr>
          <a:xfrm>
            <a:off x="3587774" y="2641383"/>
            <a:ext cx="5782716" cy="2606218"/>
          </a:xfrm>
          <a:noFill/>
        </p:spPr>
        <p:txBody>
          <a:bodyPr anchor="ctr">
            <a:normAutofit fontScale="90000"/>
          </a:bodyPr>
          <a:lstStyle/>
          <a:p>
            <a:r>
              <a:rPr lang="es-ES" sz="4400" b="1" dirty="0">
                <a:solidFill>
                  <a:srgbClr val="080808"/>
                </a:solidFill>
                <a:latin typeface="Palatino Linotype" panose="02040502050505030304" pitchFamily="18" charset="0"/>
              </a:rPr>
              <a:t>LA DECISION DE APRENDER</a:t>
            </a:r>
            <a:br>
              <a:rPr lang="es-ES" sz="4400" b="1" dirty="0">
                <a:solidFill>
                  <a:srgbClr val="080808"/>
                </a:solidFill>
                <a:latin typeface="Palatino Linotype" panose="02040502050505030304" pitchFamily="18" charset="0"/>
              </a:rPr>
            </a:br>
            <a:r>
              <a:rPr lang="es-ES" sz="2700" b="1" dirty="0">
                <a:latin typeface="Agency FB" panose="020B0503020202020204" pitchFamily="34" charset="0"/>
                <a:cs typeface="Aharoni" panose="02010803020104030203" pitchFamily="2" charset="-79"/>
              </a:rPr>
              <a:t>¿Qué debo de hacer o no hacer al enfrentarme como futura docente?</a:t>
            </a:r>
            <a:br>
              <a:rPr lang="es-MX" sz="4400" b="1" dirty="0">
                <a:latin typeface="Aharoni" panose="02010803020104030203" pitchFamily="2" charset="-79"/>
                <a:cs typeface="Aharoni" panose="02010803020104030203" pitchFamily="2" charset="-79"/>
              </a:rPr>
            </a:br>
            <a:endParaRPr lang="es-MX" sz="4400" b="1" dirty="0">
              <a:solidFill>
                <a:srgbClr val="080808"/>
              </a:solidFill>
              <a:latin typeface="Palatino Linotype" panose="02040502050505030304" pitchFamily="18" charset="0"/>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Imagen 3">
            <a:extLst>
              <a:ext uri="{FF2B5EF4-FFF2-40B4-BE49-F238E27FC236}">
                <a16:creationId xmlns:a16="http://schemas.microsoft.com/office/drawing/2014/main" id="{B44BA31A-B561-4D96-BB9B-77D39D2934D2}"/>
              </a:ext>
            </a:extLst>
          </p:cNvPr>
          <p:cNvPicPr>
            <a:picLocks noChangeAspect="1"/>
          </p:cNvPicPr>
          <p:nvPr/>
        </p:nvPicPr>
        <p:blipFill>
          <a:blip r:embed="rId2"/>
          <a:stretch>
            <a:fillRect/>
          </a:stretch>
        </p:blipFill>
        <p:spPr>
          <a:xfrm>
            <a:off x="10306831" y="446303"/>
            <a:ext cx="1857375" cy="1381125"/>
          </a:xfrm>
          <a:prstGeom prst="rect">
            <a:avLst/>
          </a:prstGeom>
        </p:spPr>
      </p:pic>
    </p:spTree>
    <p:extLst>
      <p:ext uri="{BB962C8B-B14F-4D97-AF65-F5344CB8AC3E}">
        <p14:creationId xmlns:p14="http://schemas.microsoft.com/office/powerpoint/2010/main" val="391643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EBFDB7D-DD97-44CE-AFFB-458781A3DB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Imagen 2" descr="Imagen que contiene playa, parado, grande, hombre&#10;&#10;Descripción generada automáticamente">
            <a:extLst>
              <a:ext uri="{FF2B5EF4-FFF2-40B4-BE49-F238E27FC236}">
                <a16:creationId xmlns:a16="http://schemas.microsoft.com/office/drawing/2014/main" id="{D4E0986D-A96C-4FFF-97A3-0BF96EA7B2DD}"/>
              </a:ext>
            </a:extLst>
          </p:cNvPr>
          <p:cNvPicPr>
            <a:picLocks noChangeAspect="1"/>
          </p:cNvPicPr>
          <p:nvPr/>
        </p:nvPicPr>
        <p:blipFill rotWithShape="1">
          <a:blip r:embed="rId2">
            <a:extLst>
              <a:ext uri="{28A0092B-C50C-407E-A947-70E740481C1C}">
                <a14:useLocalDpi xmlns:a14="http://schemas.microsoft.com/office/drawing/2010/main" val="0"/>
              </a:ext>
            </a:extLst>
          </a:blip>
          <a:srcRect t="7553" r="1" b="1"/>
          <a:stretch/>
        </p:blipFill>
        <p:spPr>
          <a:xfrm>
            <a:off x="52849" y="10"/>
            <a:ext cx="9272902" cy="6857990"/>
          </a:xfrm>
          <a:custGeom>
            <a:avLst/>
            <a:gdLst/>
            <a:ahLst/>
            <a:cxnLst/>
            <a:rect l="l" t="t" r="r" b="b"/>
            <a:pathLst>
              <a:path w="9272922" h="6858000">
                <a:moveTo>
                  <a:pt x="0" y="0"/>
                </a:moveTo>
                <a:lnTo>
                  <a:pt x="1733417" y="0"/>
                </a:lnTo>
                <a:lnTo>
                  <a:pt x="3307976" y="0"/>
                </a:lnTo>
                <a:lnTo>
                  <a:pt x="8126249" y="0"/>
                </a:lnTo>
                <a:lnTo>
                  <a:pt x="8138896" y="31774"/>
                </a:lnTo>
                <a:cubicBezTo>
                  <a:pt x="9193904" y="2682457"/>
                  <a:pt x="9193904" y="2682457"/>
                  <a:pt x="9193904" y="2682457"/>
                </a:cubicBezTo>
                <a:cubicBezTo>
                  <a:pt x="9299262" y="2988100"/>
                  <a:pt x="9299262" y="3446565"/>
                  <a:pt x="9193904" y="3752208"/>
                </a:cubicBezTo>
                <a:cubicBezTo>
                  <a:pt x="8709916" y="4968215"/>
                  <a:pt x="8331802" y="5918220"/>
                  <a:pt x="8036400" y="6660411"/>
                </a:cubicBezTo>
                <a:lnTo>
                  <a:pt x="7957938" y="6857542"/>
                </a:lnTo>
                <a:lnTo>
                  <a:pt x="3307976" y="6857542"/>
                </a:lnTo>
                <a:lnTo>
                  <a:pt x="3307976" y="6858000"/>
                </a:lnTo>
                <a:lnTo>
                  <a:pt x="0" y="6858000"/>
                </a:lnTo>
                <a:close/>
              </a:path>
            </a:pathLst>
          </a:custGeom>
        </p:spPr>
      </p:pic>
      <p:sp>
        <p:nvSpPr>
          <p:cNvPr id="25" name="Freeform 5">
            <a:extLst>
              <a:ext uri="{FF2B5EF4-FFF2-40B4-BE49-F238E27FC236}">
                <a16:creationId xmlns:a16="http://schemas.microsoft.com/office/drawing/2014/main" id="{50F864A1-23CF-4954-887F-3C4458622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16056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dirty="0"/>
          </a:p>
        </p:txBody>
      </p:sp>
      <p:sp>
        <p:nvSpPr>
          <p:cNvPr id="27" name="Freeform 5">
            <a:extLst>
              <a:ext uri="{FF2B5EF4-FFF2-40B4-BE49-F238E27FC236}">
                <a16:creationId xmlns:a16="http://schemas.microsoft.com/office/drawing/2014/main" id="{8D313E8C-7457-407E-BDA5-EACA44D38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96066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dirty="0"/>
          </a:p>
        </p:txBody>
      </p:sp>
      <p:sp>
        <p:nvSpPr>
          <p:cNvPr id="20" name="CuadroTexto 19">
            <a:extLst>
              <a:ext uri="{FF2B5EF4-FFF2-40B4-BE49-F238E27FC236}">
                <a16:creationId xmlns:a16="http://schemas.microsoft.com/office/drawing/2014/main" id="{73443A4B-365A-4F58-9728-AA13D14F5208}"/>
              </a:ext>
            </a:extLst>
          </p:cNvPr>
          <p:cNvSpPr txBox="1"/>
          <p:nvPr/>
        </p:nvSpPr>
        <p:spPr>
          <a:xfrm>
            <a:off x="101886" y="-10"/>
            <a:ext cx="8126537" cy="2554545"/>
          </a:xfrm>
          <a:prstGeom prst="rect">
            <a:avLst/>
          </a:prstGeom>
          <a:noFill/>
        </p:spPr>
        <p:txBody>
          <a:bodyPr wrap="square">
            <a:spAutoFit/>
          </a:bodyPr>
          <a:lstStyle/>
          <a:p>
            <a:r>
              <a:rPr lang="es-ES" sz="3200" dirty="0">
                <a:solidFill>
                  <a:schemeClr val="bg1"/>
                </a:solidFill>
              </a:rPr>
              <a:t>“El aprendizaje es una decisión y la enseñanza una obligación" Aquí podemos reconocer que el maestro tiene la obligación de enseñarnos y ya nosotras decidimos q rescatamos de la enseñanza o si no rescatamos nada”.</a:t>
            </a:r>
            <a:endParaRPr lang="es-MX" sz="3200" dirty="0">
              <a:solidFill>
                <a:schemeClr val="bg1"/>
              </a:solidFill>
            </a:endParaRPr>
          </a:p>
        </p:txBody>
      </p:sp>
      <p:sp>
        <p:nvSpPr>
          <p:cNvPr id="2" name="CuadroTexto 1">
            <a:extLst>
              <a:ext uri="{FF2B5EF4-FFF2-40B4-BE49-F238E27FC236}">
                <a16:creationId xmlns:a16="http://schemas.microsoft.com/office/drawing/2014/main" id="{5B454012-D4AC-4469-9A37-76FD0AB34528}"/>
              </a:ext>
            </a:extLst>
          </p:cNvPr>
          <p:cNvSpPr txBox="1"/>
          <p:nvPr/>
        </p:nvSpPr>
        <p:spPr>
          <a:xfrm>
            <a:off x="6983387" y="1897426"/>
            <a:ext cx="4793600" cy="2246769"/>
          </a:xfrm>
          <a:prstGeom prst="rect">
            <a:avLst/>
          </a:prstGeom>
          <a:noFill/>
        </p:spPr>
        <p:txBody>
          <a:bodyPr wrap="square" rtlCol="0">
            <a:spAutoFit/>
          </a:bodyPr>
          <a:lstStyle/>
          <a:p>
            <a:r>
              <a:rPr lang="es-ES" sz="2000" dirty="0"/>
              <a:t>EJEMPLO:</a:t>
            </a:r>
          </a:p>
          <a:p>
            <a:r>
              <a:rPr lang="es-MX" sz="2000" dirty="0"/>
              <a:t>Cuando un maestro da su clase, el alumno hace apuntes de los puntos mas importantes o claves, en cambio es opcional. Pero la enseñanza es una obligación para que el alumno parta de ahí</a:t>
            </a:r>
          </a:p>
          <a:p>
            <a:endParaRPr lang="es-MX" sz="2000" dirty="0"/>
          </a:p>
        </p:txBody>
      </p:sp>
      <p:sp>
        <p:nvSpPr>
          <p:cNvPr id="8" name="CuadroTexto 7">
            <a:extLst>
              <a:ext uri="{FF2B5EF4-FFF2-40B4-BE49-F238E27FC236}">
                <a16:creationId xmlns:a16="http://schemas.microsoft.com/office/drawing/2014/main" id="{F8B74C80-5B79-4BF5-B68E-F735AAAF7FDB}"/>
              </a:ext>
            </a:extLst>
          </p:cNvPr>
          <p:cNvSpPr txBox="1"/>
          <p:nvPr/>
        </p:nvSpPr>
        <p:spPr>
          <a:xfrm>
            <a:off x="533857" y="3738719"/>
            <a:ext cx="8126537" cy="2862322"/>
          </a:xfrm>
          <a:prstGeom prst="rect">
            <a:avLst/>
          </a:prstGeom>
          <a:noFill/>
        </p:spPr>
        <p:txBody>
          <a:bodyPr wrap="square" rtlCol="0">
            <a:spAutoFit/>
          </a:bodyPr>
          <a:lstStyle/>
          <a:p>
            <a:r>
              <a:rPr lang="es-ES" sz="2000" dirty="0"/>
              <a:t>EJEMPLO:</a:t>
            </a:r>
          </a:p>
          <a:p>
            <a:r>
              <a:rPr lang="es-MX" sz="2000" dirty="0"/>
              <a:t>La escuela es una comunidad de aprendizaje , el maestro enseña , pero los alumnos toman también   la decisión de poner atención, participar en clases, hacer las tareas , en cuanto al maestro este tiene que buscar  estrategias para seguir capacitándose y así dar una educación de calidad . Uno no puede dar lo que no tiene se puede decir que  el compromiso es de todos, es decir tanto del maestro, como del alumno, van de la mano.  El maestro tiene que buscar estrategias para seguir capacitándose y así dar una educación de calidad . Uno no puede dar lo que no tiene. </a:t>
            </a:r>
          </a:p>
        </p:txBody>
      </p:sp>
    </p:spTree>
    <p:extLst>
      <p:ext uri="{BB962C8B-B14F-4D97-AF65-F5344CB8AC3E}">
        <p14:creationId xmlns:p14="http://schemas.microsoft.com/office/powerpoint/2010/main" val="799652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C1E5815-D54C-487F-A054-6D4930ADE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Imagen 6" descr="Forma, Círculo&#10;&#10;Descripción generada automáticamente">
            <a:extLst>
              <a:ext uri="{FF2B5EF4-FFF2-40B4-BE49-F238E27FC236}">
                <a16:creationId xmlns:a16="http://schemas.microsoft.com/office/drawing/2014/main" id="{F16E5707-1E86-4DE7-9DA8-405746B419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19" name="Freeform: Shape 18">
            <a:extLst>
              <a:ext uri="{FF2B5EF4-FFF2-40B4-BE49-F238E27FC236}">
                <a16:creationId xmlns:a16="http://schemas.microsoft.com/office/drawing/2014/main" id="{736F0DFD-0954-464F-BF12-DD2E6F6E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208496"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dirty="0"/>
          </a:p>
        </p:txBody>
      </p:sp>
      <p:sp>
        <p:nvSpPr>
          <p:cNvPr id="27" name="CuadroTexto 26">
            <a:extLst>
              <a:ext uri="{FF2B5EF4-FFF2-40B4-BE49-F238E27FC236}">
                <a16:creationId xmlns:a16="http://schemas.microsoft.com/office/drawing/2014/main" id="{FD90D43D-30FC-4722-9B33-54A42130411C}"/>
              </a:ext>
            </a:extLst>
          </p:cNvPr>
          <p:cNvSpPr txBox="1"/>
          <p:nvPr/>
        </p:nvSpPr>
        <p:spPr>
          <a:xfrm>
            <a:off x="180994" y="53834"/>
            <a:ext cx="11830007" cy="1384995"/>
          </a:xfrm>
          <a:prstGeom prst="rect">
            <a:avLst/>
          </a:prstGeom>
          <a:noFill/>
        </p:spPr>
        <p:txBody>
          <a:bodyPr wrap="square">
            <a:spAutoFit/>
          </a:bodyPr>
          <a:lstStyle/>
          <a:p>
            <a:r>
              <a:rPr lang="es-ES" sz="2800" dirty="0"/>
              <a:t>"no parece poder haber, una educación que en un punto no sea conservadora" No debemos mantener una educación conservadora porque será una educación un poco cerrada y no contemplaremos la opinión o entretenimiento del niño.</a:t>
            </a:r>
            <a:endParaRPr lang="es-MX" sz="2800" dirty="0"/>
          </a:p>
        </p:txBody>
      </p:sp>
      <p:sp>
        <p:nvSpPr>
          <p:cNvPr id="2" name="CuadroTexto 1">
            <a:extLst>
              <a:ext uri="{FF2B5EF4-FFF2-40B4-BE49-F238E27FC236}">
                <a16:creationId xmlns:a16="http://schemas.microsoft.com/office/drawing/2014/main" id="{2681DF80-0CED-4FA6-9187-2AFE02851798}"/>
              </a:ext>
            </a:extLst>
          </p:cNvPr>
          <p:cNvSpPr txBox="1"/>
          <p:nvPr/>
        </p:nvSpPr>
        <p:spPr>
          <a:xfrm>
            <a:off x="6616914" y="1642821"/>
            <a:ext cx="5486400" cy="1323439"/>
          </a:xfrm>
          <a:prstGeom prst="rect">
            <a:avLst/>
          </a:prstGeom>
          <a:noFill/>
        </p:spPr>
        <p:txBody>
          <a:bodyPr wrap="square" rtlCol="0">
            <a:spAutoFit/>
          </a:bodyPr>
          <a:lstStyle/>
          <a:p>
            <a:r>
              <a:rPr lang="es-ES" sz="2000" dirty="0"/>
              <a:t>EJEMPLO:</a:t>
            </a:r>
          </a:p>
          <a:p>
            <a:r>
              <a:rPr lang="es-MX" sz="2000" dirty="0"/>
              <a:t>El alumno no tendrá interés en la educación si el docente no tiene o lleva a cabo cierto dinamismo en la misma por lo cual lleva a su desinteres</a:t>
            </a:r>
          </a:p>
        </p:txBody>
      </p:sp>
      <p:sp>
        <p:nvSpPr>
          <p:cNvPr id="8" name="CuadroTexto 7">
            <a:extLst>
              <a:ext uri="{FF2B5EF4-FFF2-40B4-BE49-F238E27FC236}">
                <a16:creationId xmlns:a16="http://schemas.microsoft.com/office/drawing/2014/main" id="{A8CAF979-C0C2-461E-8602-8C282A891C4B}"/>
              </a:ext>
            </a:extLst>
          </p:cNvPr>
          <p:cNvSpPr txBox="1"/>
          <p:nvPr/>
        </p:nvSpPr>
        <p:spPr>
          <a:xfrm>
            <a:off x="848382" y="2966260"/>
            <a:ext cx="8511732" cy="2554545"/>
          </a:xfrm>
          <a:prstGeom prst="rect">
            <a:avLst/>
          </a:prstGeom>
          <a:noFill/>
        </p:spPr>
        <p:txBody>
          <a:bodyPr wrap="square" rtlCol="0">
            <a:spAutoFit/>
          </a:bodyPr>
          <a:lstStyle/>
          <a:p>
            <a:r>
              <a:rPr lang="es-ES" sz="2000" dirty="0"/>
              <a:t>EJEMPLO:</a:t>
            </a:r>
          </a:p>
          <a:p>
            <a:r>
              <a:rPr lang="es-MX" sz="2000" b="0" i="0" dirty="0">
                <a:solidFill>
                  <a:srgbClr val="3B3B3B"/>
                </a:solidFill>
                <a:effectLst/>
                <a:latin typeface="roboto" panose="02000000000000000000" pitchFamily="2" charset="0"/>
              </a:rPr>
              <a:t> </a:t>
            </a:r>
            <a:r>
              <a:rPr lang="es-MX" sz="2000" dirty="0">
                <a:latin typeface="Calibri" panose="020F0502020204030204" pitchFamily="34" charset="0"/>
                <a:cs typeface="Calibri" panose="020F0502020204030204" pitchFamily="34" charset="0"/>
              </a:rPr>
              <a:t>La </a:t>
            </a:r>
            <a:r>
              <a:rPr lang="es-MX" sz="2000" b="0" dirty="0">
                <a:effectLst/>
                <a:latin typeface="Calibri" panose="020F0502020204030204" pitchFamily="34" charset="0"/>
                <a:cs typeface="Calibri" panose="020F0502020204030204" pitchFamily="34" charset="0"/>
              </a:rPr>
              <a:t>nueva sociedad necesita  una nueva forma de entender. Por</a:t>
            </a:r>
            <a:r>
              <a:rPr lang="es-MX" sz="2000" dirty="0">
                <a:latin typeface="Calibri" panose="020F0502020204030204" pitchFamily="34" charset="0"/>
                <a:cs typeface="Calibri" panose="020F0502020204030204" pitchFamily="34" charset="0"/>
              </a:rPr>
              <a:t> ejemplo en la</a:t>
            </a:r>
            <a:r>
              <a:rPr lang="es-MX" sz="2000" b="0" dirty="0">
                <a:effectLst/>
                <a:latin typeface="Calibri" panose="020F0502020204030204" pitchFamily="34" charset="0"/>
                <a:cs typeface="Calibri" panose="020F0502020204030204" pitchFamily="34" charset="0"/>
              </a:rPr>
              <a:t> escuela tradicional lo importante era adquirir cuanto más conocimientos mejor, mientras que con la escuela nueva se pretende  </a:t>
            </a:r>
            <a:r>
              <a:rPr lang="es-MX" sz="2000" b="1" dirty="0">
                <a:effectLst/>
                <a:latin typeface="Calibri" panose="020F0502020204030204" pitchFamily="34" charset="0"/>
                <a:cs typeface="Calibri" panose="020F0502020204030204" pitchFamily="34" charset="0"/>
              </a:rPr>
              <a:t>desarrollar las destrezas del alumnado así como sus habilidades de una manera mucho más abierta y dinámica</a:t>
            </a:r>
            <a:r>
              <a:rPr lang="es-MX" sz="2000" b="0" dirty="0">
                <a:effectLst/>
                <a:latin typeface="Calibri" panose="020F0502020204030204" pitchFamily="34" charset="0"/>
                <a:cs typeface="Calibri" panose="020F0502020204030204" pitchFamily="34" charset="0"/>
              </a:rPr>
              <a:t> a lo que se estaba acostumbrado , Los docentes deben propiciar a </a:t>
            </a:r>
            <a:r>
              <a:rPr lang="es-MX" sz="2000" dirty="0">
                <a:latin typeface="Calibri" panose="020F0502020204030204" pitchFamily="34" charset="0"/>
                <a:cs typeface="Calibri" panose="020F0502020204030204" pitchFamily="34" charset="0"/>
              </a:rPr>
              <a:t>en que cada </a:t>
            </a:r>
            <a:r>
              <a:rPr lang="es-MX" sz="2000" b="0" dirty="0">
                <a:effectLst/>
                <a:latin typeface="Calibri" panose="020F0502020204030204" pitchFamily="34" charset="0"/>
                <a:cs typeface="Calibri" panose="020F0502020204030204" pitchFamily="34" charset="0"/>
              </a:rPr>
              <a:t>alumno participe de manera activa y así puedan obtener un aprendizaje efectivo  </a:t>
            </a:r>
            <a:r>
              <a:rPr lang="es-MX" sz="2000" b="0" i="0" dirty="0">
                <a:solidFill>
                  <a:srgbClr val="3B3B3B"/>
                </a:solidFill>
                <a:effectLst/>
                <a:latin typeface="roboto" panose="02000000000000000000" pitchFamily="2" charset="0"/>
              </a:rPr>
              <a:t>.</a:t>
            </a:r>
            <a:endParaRPr lang="es-ES" sz="2000" dirty="0"/>
          </a:p>
        </p:txBody>
      </p:sp>
    </p:spTree>
    <p:extLst>
      <p:ext uri="{BB962C8B-B14F-4D97-AF65-F5344CB8AC3E}">
        <p14:creationId xmlns:p14="http://schemas.microsoft.com/office/powerpoint/2010/main" val="1364448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3" name="Imagen 2" descr="Imagen en blanco y negro&#10;&#10;Descripción generada automáticamente con confianza media">
            <a:extLst>
              <a:ext uri="{FF2B5EF4-FFF2-40B4-BE49-F238E27FC236}">
                <a16:creationId xmlns:a16="http://schemas.microsoft.com/office/drawing/2014/main" id="{CA1002B8-7442-4F97-BE37-8EAB6D786280}"/>
              </a:ext>
            </a:extLst>
          </p:cNvPr>
          <p:cNvPicPr>
            <a:picLocks noChangeAspect="1"/>
          </p:cNvPicPr>
          <p:nvPr/>
        </p:nvPicPr>
        <p:blipFill rotWithShape="1">
          <a:blip r:embed="rId2">
            <a:extLst>
              <a:ext uri="{28A0092B-C50C-407E-A947-70E740481C1C}">
                <a14:useLocalDpi xmlns:a14="http://schemas.microsoft.com/office/drawing/2010/main" val="0"/>
              </a:ext>
            </a:extLst>
          </a:blip>
          <a:srcRect t="19370"/>
          <a:stretch/>
        </p:blipFill>
        <p:spPr>
          <a:xfrm>
            <a:off x="20" y="1282"/>
            <a:ext cx="12191980" cy="6856718"/>
          </a:xfrm>
          <a:prstGeom prst="rect">
            <a:avLst/>
          </a:prstGeom>
        </p:spPr>
      </p:pic>
      <p:sp>
        <p:nvSpPr>
          <p:cNvPr id="6" name="CuadroTexto 5">
            <a:extLst>
              <a:ext uri="{FF2B5EF4-FFF2-40B4-BE49-F238E27FC236}">
                <a16:creationId xmlns:a16="http://schemas.microsoft.com/office/drawing/2014/main" id="{7F427339-0A2B-4C0A-A94E-40AE34B8C9B2}"/>
              </a:ext>
            </a:extLst>
          </p:cNvPr>
          <p:cNvSpPr txBox="1"/>
          <p:nvPr/>
        </p:nvSpPr>
        <p:spPr>
          <a:xfrm>
            <a:off x="112294" y="0"/>
            <a:ext cx="8470231" cy="2554545"/>
          </a:xfrm>
          <a:prstGeom prst="rect">
            <a:avLst/>
          </a:prstGeom>
          <a:noFill/>
        </p:spPr>
        <p:txBody>
          <a:bodyPr wrap="square">
            <a:spAutoFit/>
          </a:bodyPr>
          <a:lstStyle/>
          <a:p>
            <a:r>
              <a:rPr lang="es-MX" sz="3200" dirty="0"/>
              <a:t>"se conserva para suministrar las guías para obrar en lo sucesivo que faltan" Si debemos GUIARNOS de las obras pasadas o de algunas ideas conservadores pero para ver q podemos reforzar o para ver que podemos mejorar.</a:t>
            </a:r>
          </a:p>
        </p:txBody>
      </p:sp>
      <p:sp>
        <p:nvSpPr>
          <p:cNvPr id="2" name="CuadroTexto 1">
            <a:extLst>
              <a:ext uri="{FF2B5EF4-FFF2-40B4-BE49-F238E27FC236}">
                <a16:creationId xmlns:a16="http://schemas.microsoft.com/office/drawing/2014/main" id="{E614970E-63DB-4DA8-A4ED-91E60E8EB02C}"/>
              </a:ext>
            </a:extLst>
          </p:cNvPr>
          <p:cNvSpPr txBox="1"/>
          <p:nvPr/>
        </p:nvSpPr>
        <p:spPr>
          <a:xfrm>
            <a:off x="6222244" y="2468488"/>
            <a:ext cx="5901971" cy="1323439"/>
          </a:xfrm>
          <a:prstGeom prst="rect">
            <a:avLst/>
          </a:prstGeom>
          <a:noFill/>
        </p:spPr>
        <p:txBody>
          <a:bodyPr wrap="square" rtlCol="0">
            <a:spAutoFit/>
          </a:bodyPr>
          <a:lstStyle/>
          <a:p>
            <a:r>
              <a:rPr lang="es-ES" sz="2000" dirty="0"/>
              <a:t>EJEMPLO:</a:t>
            </a:r>
          </a:p>
          <a:p>
            <a:r>
              <a:rPr lang="es-MX" sz="2000" dirty="0"/>
              <a:t>Podemos tomar referencias de algunas guías para una compresión ya sea completa, ya que el alumno puede estar mas familiarizado </a:t>
            </a:r>
          </a:p>
        </p:txBody>
      </p:sp>
      <p:sp>
        <p:nvSpPr>
          <p:cNvPr id="7" name="CuadroTexto 6">
            <a:extLst>
              <a:ext uri="{FF2B5EF4-FFF2-40B4-BE49-F238E27FC236}">
                <a16:creationId xmlns:a16="http://schemas.microsoft.com/office/drawing/2014/main" id="{59EE8586-822B-495C-87B0-8B1C23ED345C}"/>
              </a:ext>
            </a:extLst>
          </p:cNvPr>
          <p:cNvSpPr txBox="1"/>
          <p:nvPr/>
        </p:nvSpPr>
        <p:spPr>
          <a:xfrm>
            <a:off x="649705" y="4454287"/>
            <a:ext cx="7765425" cy="1815882"/>
          </a:xfrm>
          <a:prstGeom prst="rect">
            <a:avLst/>
          </a:prstGeom>
          <a:noFill/>
        </p:spPr>
        <p:txBody>
          <a:bodyPr wrap="square" rtlCol="0">
            <a:spAutoFit/>
          </a:bodyPr>
          <a:lstStyle/>
          <a:p>
            <a:r>
              <a:rPr lang="es-ES" sz="2000" dirty="0"/>
              <a:t>EJEMPLO: </a:t>
            </a:r>
            <a:r>
              <a:rPr lang="es-ES" dirty="0"/>
              <a:t>Actualmente </a:t>
            </a:r>
            <a:r>
              <a:rPr lang="es-MX" dirty="0"/>
              <a:t>hay </a:t>
            </a:r>
            <a:r>
              <a:rPr lang="es-MX" b="0" i="0" dirty="0">
                <a:effectLst/>
              </a:rPr>
              <a:t>un gran avance en cuanto a la educación se refiere,  y cada día salen a la luz nuevas metodologías innovadoras dejando aún más atrás la idea conservadora . Aunque aún es usual encontrarnos con aulas en las que se siguen dando clases como antes, pero cada vez son más los docentes involucraos con la idea de que la educación crezca y avance al mismo ritmo que avanza la sociedad</a:t>
            </a:r>
            <a:r>
              <a:rPr lang="es-MX" sz="2000" b="0" i="0" dirty="0">
                <a:solidFill>
                  <a:srgbClr val="3B3B3B"/>
                </a:solidFill>
                <a:effectLst/>
                <a:latin typeface="roboto" panose="02000000000000000000" pitchFamily="2" charset="0"/>
              </a:rPr>
              <a:t>.</a:t>
            </a:r>
            <a:endParaRPr lang="es-ES" sz="2000" dirty="0"/>
          </a:p>
        </p:txBody>
      </p:sp>
    </p:spTree>
    <p:extLst>
      <p:ext uri="{BB962C8B-B14F-4D97-AF65-F5344CB8AC3E}">
        <p14:creationId xmlns:p14="http://schemas.microsoft.com/office/powerpoint/2010/main" val="137838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Imagen 9" descr="Forma, Círculo&#10;&#10;Descripción generada automáticamente">
            <a:extLst>
              <a:ext uri="{FF2B5EF4-FFF2-40B4-BE49-F238E27FC236}">
                <a16:creationId xmlns:a16="http://schemas.microsoft.com/office/drawing/2014/main" id="{6ACD2E74-BB06-4834-BCF7-AFD5062D9757}"/>
              </a:ext>
            </a:extLst>
          </p:cNvPr>
          <p:cNvPicPr>
            <a:picLocks noChangeAspect="1"/>
          </p:cNvPicPr>
          <p:nvPr/>
        </p:nvPicPr>
        <p:blipFill rotWithShape="1">
          <a:blip r:embed="rId2">
            <a:extLst>
              <a:ext uri="{28A0092B-C50C-407E-A947-70E740481C1C}">
                <a14:useLocalDpi xmlns:a14="http://schemas.microsoft.com/office/drawing/2010/main" val="0"/>
              </a:ext>
            </a:extLst>
          </a:blip>
          <a:srcRect t="1108"/>
          <a:stretch/>
        </p:blipFill>
        <p:spPr>
          <a:xfrm>
            <a:off x="3523488" y="10"/>
            <a:ext cx="8668512" cy="6857990"/>
          </a:xfrm>
          <a:prstGeom prst="rect">
            <a:avLst/>
          </a:prstGeom>
        </p:spPr>
      </p:pic>
      <p:sp>
        <p:nvSpPr>
          <p:cNvPr id="18" name="Rectangle 17">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22" name="Rectangle 21">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uadroTexto 7">
            <a:extLst>
              <a:ext uri="{FF2B5EF4-FFF2-40B4-BE49-F238E27FC236}">
                <a16:creationId xmlns:a16="http://schemas.microsoft.com/office/drawing/2014/main" id="{BBC84004-810A-464E-8E30-70FF9269D6A1}"/>
              </a:ext>
            </a:extLst>
          </p:cNvPr>
          <p:cNvSpPr txBox="1"/>
          <p:nvPr/>
        </p:nvSpPr>
        <p:spPr>
          <a:xfrm>
            <a:off x="371094" y="2718054"/>
            <a:ext cx="4746338" cy="3886802"/>
          </a:xfrm>
          <a:prstGeom prst="rect">
            <a:avLst/>
          </a:prstGeom>
        </p:spPr>
        <p:txBody>
          <a:bodyPr vert="horz" lIns="91440" tIns="45720" rIns="91440" bIns="45720" rtlCol="0" anchor="t">
            <a:normAutofit fontScale="92500" lnSpcReduction="10000"/>
          </a:bodyPr>
          <a:lstStyle/>
          <a:p>
            <a:pPr indent="-228600">
              <a:lnSpc>
                <a:spcPct val="90000"/>
              </a:lnSpc>
              <a:spcAft>
                <a:spcPts val="600"/>
              </a:spcAft>
              <a:buFont typeface="Arial" panose="020B0604020202020204" pitchFamily="34" charset="0"/>
              <a:buChar char="•"/>
            </a:pPr>
            <a:r>
              <a:rPr lang="en-US" sz="3200" dirty="0"/>
              <a:t>"el objetivo de la educación, como lo quería Dewey, es el crecimiento, el progreso entendido como complejidad" Nosotras como futuras docentes debemos de tener en cuenta que nuestro objetivo es que con nuestra enseñanza los niños crezcan y tengan progreso.</a:t>
            </a:r>
          </a:p>
        </p:txBody>
      </p:sp>
      <p:sp>
        <p:nvSpPr>
          <p:cNvPr id="2" name="CuadroTexto 1">
            <a:extLst>
              <a:ext uri="{FF2B5EF4-FFF2-40B4-BE49-F238E27FC236}">
                <a16:creationId xmlns:a16="http://schemas.microsoft.com/office/drawing/2014/main" id="{E9525D9C-B609-4340-A737-4F68BBBCD095}"/>
              </a:ext>
            </a:extLst>
          </p:cNvPr>
          <p:cNvSpPr txBox="1"/>
          <p:nvPr/>
        </p:nvSpPr>
        <p:spPr>
          <a:xfrm>
            <a:off x="5857461" y="357111"/>
            <a:ext cx="5502440" cy="1938992"/>
          </a:xfrm>
          <a:prstGeom prst="rect">
            <a:avLst/>
          </a:prstGeom>
          <a:noFill/>
        </p:spPr>
        <p:txBody>
          <a:bodyPr wrap="square" rtlCol="0">
            <a:spAutoFit/>
          </a:bodyPr>
          <a:lstStyle/>
          <a:p>
            <a:r>
              <a:rPr lang="es-ES" sz="2000" dirty="0"/>
              <a:t>EJEMPLO:</a:t>
            </a:r>
          </a:p>
          <a:p>
            <a:r>
              <a:rPr lang="es-ES" sz="2000" dirty="0"/>
              <a:t>Un docente siempre tiene que tener como su prioridad que el alumno crezca a su nivel profesional y educativo, ya que las enseñanzas que el le pueda dar un día puede aplicarlas en su día a día </a:t>
            </a:r>
          </a:p>
        </p:txBody>
      </p:sp>
      <p:sp>
        <p:nvSpPr>
          <p:cNvPr id="9" name="CuadroTexto 8">
            <a:extLst>
              <a:ext uri="{FF2B5EF4-FFF2-40B4-BE49-F238E27FC236}">
                <a16:creationId xmlns:a16="http://schemas.microsoft.com/office/drawing/2014/main" id="{BEB93F4F-5BE7-4D01-8E32-5B830F6C08E6}"/>
              </a:ext>
            </a:extLst>
          </p:cNvPr>
          <p:cNvSpPr txBox="1"/>
          <p:nvPr/>
        </p:nvSpPr>
        <p:spPr>
          <a:xfrm>
            <a:off x="5857461" y="2908154"/>
            <a:ext cx="6218728" cy="2862322"/>
          </a:xfrm>
          <a:prstGeom prst="rect">
            <a:avLst/>
          </a:prstGeom>
          <a:noFill/>
        </p:spPr>
        <p:txBody>
          <a:bodyPr wrap="square" rtlCol="0">
            <a:spAutoFit/>
          </a:bodyPr>
          <a:lstStyle/>
          <a:p>
            <a:r>
              <a:rPr lang="es-ES" dirty="0"/>
              <a:t>EJEMPLO:</a:t>
            </a:r>
          </a:p>
          <a:p>
            <a:pPr algn="just"/>
            <a:r>
              <a:rPr lang="es-ES" dirty="0"/>
              <a:t>Lo que Dewey se refiere es que el aprendizaje en ocasiones puede ser complicado, pero como futuras docentes tenemos que entender que cada alumno </a:t>
            </a:r>
            <a:r>
              <a:rPr lang="es-MX" dirty="0"/>
              <a:t> adquiere el conocimiento mediante un proceso diferente y debemos de dar a los alumnos las herramientas correctas es decir como futuras docentes debemos proveer buenos conocimientos para que ellos se  desarrollen ,</a:t>
            </a:r>
            <a:r>
              <a:rPr lang="es-MX" i="0" dirty="0">
                <a:effectLst/>
              </a:rPr>
              <a:t> avancen y progresen en la educación ,en la sociedad y emocionalmente. </a:t>
            </a:r>
          </a:p>
          <a:p>
            <a:r>
              <a:rPr lang="es-MX" i="0" dirty="0">
                <a:effectLst/>
              </a:rPr>
              <a:t>La educación es necesaria en todos los sentidos.</a:t>
            </a:r>
            <a:endParaRPr lang="es-ES" dirty="0"/>
          </a:p>
        </p:txBody>
      </p:sp>
    </p:spTree>
    <p:extLst>
      <p:ext uri="{BB962C8B-B14F-4D97-AF65-F5344CB8AC3E}">
        <p14:creationId xmlns:p14="http://schemas.microsoft.com/office/powerpoint/2010/main" val="255049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3" name="Imagen 2" descr="Patrón de fondo&#10;&#10;Descripción generada automáticamente">
            <a:extLst>
              <a:ext uri="{FF2B5EF4-FFF2-40B4-BE49-F238E27FC236}">
                <a16:creationId xmlns:a16="http://schemas.microsoft.com/office/drawing/2014/main" id="{7A46BCF0-64C2-40C0-A892-66432390C810}"/>
              </a:ext>
            </a:extLst>
          </p:cNvPr>
          <p:cNvPicPr>
            <a:picLocks noChangeAspect="1"/>
          </p:cNvPicPr>
          <p:nvPr/>
        </p:nvPicPr>
        <p:blipFill rotWithShape="1">
          <a:blip r:embed="rId2">
            <a:extLst>
              <a:ext uri="{28A0092B-C50C-407E-A947-70E740481C1C}">
                <a14:useLocalDpi xmlns:a14="http://schemas.microsoft.com/office/drawing/2010/main" val="0"/>
              </a:ext>
            </a:extLst>
          </a:blip>
          <a:srcRect t="17129" b="3099"/>
          <a:stretch/>
        </p:blipFill>
        <p:spPr>
          <a:xfrm>
            <a:off x="20" y="1282"/>
            <a:ext cx="12191980" cy="6856718"/>
          </a:xfrm>
          <a:prstGeom prst="rect">
            <a:avLst/>
          </a:prstGeom>
        </p:spPr>
      </p:pic>
      <p:sp>
        <p:nvSpPr>
          <p:cNvPr id="7" name="CuadroTexto 6">
            <a:extLst>
              <a:ext uri="{FF2B5EF4-FFF2-40B4-BE49-F238E27FC236}">
                <a16:creationId xmlns:a16="http://schemas.microsoft.com/office/drawing/2014/main" id="{C2BDF89B-6D28-4A48-A164-1CB5BE4B7213}"/>
              </a:ext>
            </a:extLst>
          </p:cNvPr>
          <p:cNvSpPr txBox="1"/>
          <p:nvPr/>
        </p:nvSpPr>
        <p:spPr>
          <a:xfrm>
            <a:off x="-1" y="0"/>
            <a:ext cx="7716253" cy="3539430"/>
          </a:xfrm>
          <a:prstGeom prst="rect">
            <a:avLst/>
          </a:prstGeom>
          <a:noFill/>
        </p:spPr>
        <p:txBody>
          <a:bodyPr wrap="square">
            <a:spAutoFit/>
          </a:bodyPr>
          <a:lstStyle/>
          <a:p>
            <a:r>
              <a:rPr lang="es-ES" sz="2800" b="1" dirty="0"/>
              <a:t>Kant decía "Se le educa (al niño) para que un día pueda ser libre, esto es, para no depender de los otros" esto se relaciona con las ideas conservadores, ya que actualmente hay que dejar que los niños tengan autonomía en la solución de problemas para que no dependan siempre de los docentes y puedan tener ideas propias sin depender de la información del docente.</a:t>
            </a:r>
            <a:endParaRPr lang="es-MX" sz="2800" b="1" dirty="0"/>
          </a:p>
        </p:txBody>
      </p:sp>
      <p:sp>
        <p:nvSpPr>
          <p:cNvPr id="2" name="CuadroTexto 1">
            <a:extLst>
              <a:ext uri="{FF2B5EF4-FFF2-40B4-BE49-F238E27FC236}">
                <a16:creationId xmlns:a16="http://schemas.microsoft.com/office/drawing/2014/main" id="{552452BA-185C-454C-9546-034FABE9FBEA}"/>
              </a:ext>
            </a:extLst>
          </p:cNvPr>
          <p:cNvSpPr txBox="1"/>
          <p:nvPr/>
        </p:nvSpPr>
        <p:spPr>
          <a:xfrm>
            <a:off x="291044" y="3844498"/>
            <a:ext cx="5805718" cy="1938992"/>
          </a:xfrm>
          <a:prstGeom prst="rect">
            <a:avLst/>
          </a:prstGeom>
          <a:noFill/>
        </p:spPr>
        <p:txBody>
          <a:bodyPr wrap="square" rtlCol="0">
            <a:spAutoFit/>
          </a:bodyPr>
          <a:lstStyle/>
          <a:p>
            <a:r>
              <a:rPr lang="es-ES" sz="2000" dirty="0"/>
              <a:t>EJEMPLO:</a:t>
            </a:r>
          </a:p>
          <a:p>
            <a:pPr algn="just"/>
            <a:r>
              <a:rPr lang="es-ES" sz="2000" dirty="0"/>
              <a:t>Debe brindársele ayuda al alumno, pero también dejarlo que haga las cosas de manera independiente para que tenga en cuenta que no siempre va a tener a alguien que le tienda la mano para muchas situaciones </a:t>
            </a:r>
          </a:p>
        </p:txBody>
      </p:sp>
      <p:sp>
        <p:nvSpPr>
          <p:cNvPr id="6" name="CuadroTexto 5">
            <a:extLst>
              <a:ext uri="{FF2B5EF4-FFF2-40B4-BE49-F238E27FC236}">
                <a16:creationId xmlns:a16="http://schemas.microsoft.com/office/drawing/2014/main" id="{B1E8B5EE-B8E3-49A9-8286-F861516D23FC}"/>
              </a:ext>
            </a:extLst>
          </p:cNvPr>
          <p:cNvSpPr txBox="1"/>
          <p:nvPr/>
        </p:nvSpPr>
        <p:spPr>
          <a:xfrm>
            <a:off x="6386282" y="3429000"/>
            <a:ext cx="5805718" cy="2769989"/>
          </a:xfrm>
          <a:prstGeom prst="rect">
            <a:avLst/>
          </a:prstGeom>
          <a:noFill/>
        </p:spPr>
        <p:txBody>
          <a:bodyPr wrap="square" rtlCol="0">
            <a:spAutoFit/>
          </a:bodyPr>
          <a:lstStyle/>
          <a:p>
            <a:pPr algn="just"/>
            <a:r>
              <a:rPr lang="es-ES" sz="2000" dirty="0"/>
              <a:t>EJEMPLO:</a:t>
            </a:r>
            <a:r>
              <a:rPr lang="es-MX" sz="2000" b="0" i="0" dirty="0">
                <a:solidFill>
                  <a:srgbClr val="333333"/>
                </a:solidFill>
                <a:effectLst/>
                <a:latin typeface="Open Sans" panose="020B0606030504020204" pitchFamily="34" charset="0"/>
              </a:rPr>
              <a:t> </a:t>
            </a:r>
            <a:r>
              <a:rPr lang="es-MX" sz="2000" i="0" dirty="0">
                <a:effectLst/>
              </a:rPr>
              <a:t>Por autonomía, de forma resumida y sencilla, entendemos la capacidad de una persona, para obrar con independencia de otros. Por lo tanto, </a:t>
            </a:r>
            <a:r>
              <a:rPr lang="es-MX" sz="2000" dirty="0"/>
              <a:t>como futuras docentes es </a:t>
            </a:r>
            <a:r>
              <a:rPr lang="es-MX" sz="2000" i="0" dirty="0">
                <a:effectLst/>
              </a:rPr>
              <a:t>bueno poder </a:t>
            </a:r>
            <a:r>
              <a:rPr lang="es-MX" sz="2000" i="0" strike="noStrike" dirty="0">
                <a:effectLst/>
                <a:hlinkClick r:id="rId3" tooltip="educar en la libertad">
                  <a:extLst>
                    <a:ext uri="{A12FA001-AC4F-418D-AE19-62706E023703}">
                      <ahyp:hlinkClr xmlns:ahyp="http://schemas.microsoft.com/office/drawing/2018/hyperlinkcolor" val="tx"/>
                    </a:ext>
                  </a:extLst>
                </a:hlinkClick>
              </a:rPr>
              <a:t>educar  en esa libertad</a:t>
            </a:r>
            <a:r>
              <a:rPr lang="es-MX" sz="2000" i="0" dirty="0">
                <a:effectLst/>
              </a:rPr>
              <a:t> desde una </a:t>
            </a:r>
            <a:r>
              <a:rPr lang="es-MX" sz="2000" i="0" strike="noStrike" dirty="0">
                <a:effectLst/>
                <a:hlinkClick r:id="rId4" tooltip="Educar a niños autónomos">
                  <a:extLst>
                    <a:ext uri="{A12FA001-AC4F-418D-AE19-62706E023703}">
                      <ahyp:hlinkClr xmlns:ahyp="http://schemas.microsoft.com/office/drawing/2018/hyperlinkcolor" val="tx"/>
                    </a:ext>
                  </a:extLst>
                </a:hlinkClick>
              </a:rPr>
              <a:t>autonomía</a:t>
            </a:r>
            <a:r>
              <a:rPr lang="es-MX" sz="2000" i="0" dirty="0">
                <a:effectLst/>
              </a:rPr>
              <a:t> responsable: y así poder invitarlos a que tomen  sus propias decisiones.</a:t>
            </a:r>
            <a:endParaRPr lang="es-ES" sz="2000" dirty="0"/>
          </a:p>
          <a:p>
            <a:pPr algn="just"/>
            <a:r>
              <a:rPr lang="es-MX" i="0" dirty="0">
                <a:effectLst/>
              </a:rPr>
              <a:t>A si mismo los alumnos aprenderán a asumir distintos papeles y adquieren habilidades de relación, comprensión, apertura y comunicación.</a:t>
            </a:r>
            <a:endParaRPr lang="es-ES" dirty="0"/>
          </a:p>
        </p:txBody>
      </p:sp>
    </p:spTree>
    <p:extLst>
      <p:ext uri="{BB962C8B-B14F-4D97-AF65-F5344CB8AC3E}">
        <p14:creationId xmlns:p14="http://schemas.microsoft.com/office/powerpoint/2010/main" val="396214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F879AC3-D4CE-493C-ADC7-06205677F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0"/>
              <a:solidFill>
                <a:schemeClr val="accent1"/>
              </a:solidFill>
              <a:effectLst>
                <a:outerShdw blurRad="38100" dist="25400" dir="5400000" algn="ctr" rotWithShape="0">
                  <a:srgbClr val="6E747A">
                    <a:alpha val="43000"/>
                  </a:srgbClr>
                </a:outerShdw>
              </a:effectLst>
            </a:endParaRPr>
          </a:p>
        </p:txBody>
      </p:sp>
      <p:sp>
        <p:nvSpPr>
          <p:cNvPr id="11" name="Freeform: Shape 10">
            <a:extLst>
              <a:ext uri="{FF2B5EF4-FFF2-40B4-BE49-F238E27FC236}">
                <a16:creationId xmlns:a16="http://schemas.microsoft.com/office/drawing/2014/main" id="{736F0DFD-0954-464F-BF12-DD2E6F6E03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dirty="0"/>
          </a:p>
        </p:txBody>
      </p:sp>
      <p:pic>
        <p:nvPicPr>
          <p:cNvPr id="4" name="Imagen 3" descr="Imagen que contiene Icono&#10;&#10;Descripción generada automáticamente">
            <a:extLst>
              <a:ext uri="{FF2B5EF4-FFF2-40B4-BE49-F238E27FC236}">
                <a16:creationId xmlns:a16="http://schemas.microsoft.com/office/drawing/2014/main" id="{E39360F9-FF9F-4B9C-84C7-64C2BCE8B8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9705" y="643468"/>
            <a:ext cx="6963832" cy="5571066"/>
          </a:xfrm>
          <a:prstGeom prst="rect">
            <a:avLst/>
          </a:prstGeom>
        </p:spPr>
      </p:pic>
      <p:sp>
        <p:nvSpPr>
          <p:cNvPr id="8" name="CuadroTexto 7">
            <a:extLst>
              <a:ext uri="{FF2B5EF4-FFF2-40B4-BE49-F238E27FC236}">
                <a16:creationId xmlns:a16="http://schemas.microsoft.com/office/drawing/2014/main" id="{AA06AA89-4DBD-4F01-84A1-9F9B1CA2B199}"/>
              </a:ext>
            </a:extLst>
          </p:cNvPr>
          <p:cNvSpPr txBox="1"/>
          <p:nvPr/>
        </p:nvSpPr>
        <p:spPr>
          <a:xfrm>
            <a:off x="1540042" y="388566"/>
            <a:ext cx="7636042" cy="2862322"/>
          </a:xfrm>
          <a:prstGeom prst="rect">
            <a:avLst/>
          </a:prstGeom>
          <a:noFill/>
        </p:spPr>
        <p:txBody>
          <a:bodyPr wrap="square">
            <a:spAutoFit/>
          </a:bodyPr>
          <a:lstStyle/>
          <a:p>
            <a:pPr algn="ctr"/>
            <a:r>
              <a:rPr lang="es-MX" sz="3600" dirty="0"/>
              <a:t>Necesitamos que haya mas docentes porque uno siempre irá mas adelante que otro en base a aprendizajes, por lo tanto, necesitamos distintos puntos de vista.</a:t>
            </a:r>
          </a:p>
        </p:txBody>
      </p:sp>
      <p:sp>
        <p:nvSpPr>
          <p:cNvPr id="2" name="CuadroTexto 1">
            <a:extLst>
              <a:ext uri="{FF2B5EF4-FFF2-40B4-BE49-F238E27FC236}">
                <a16:creationId xmlns:a16="http://schemas.microsoft.com/office/drawing/2014/main" id="{A1DFC39E-4E12-423A-A59A-701FD8FEA8DC}"/>
              </a:ext>
            </a:extLst>
          </p:cNvPr>
          <p:cNvSpPr txBox="1"/>
          <p:nvPr/>
        </p:nvSpPr>
        <p:spPr>
          <a:xfrm>
            <a:off x="385011" y="3753853"/>
            <a:ext cx="5887452" cy="2246769"/>
          </a:xfrm>
          <a:prstGeom prst="rect">
            <a:avLst/>
          </a:prstGeom>
          <a:noFill/>
        </p:spPr>
        <p:txBody>
          <a:bodyPr wrap="square" rtlCol="0">
            <a:spAutoFit/>
          </a:bodyPr>
          <a:lstStyle/>
          <a:p>
            <a:r>
              <a:rPr lang="es-ES" sz="2000" dirty="0"/>
              <a:t>EJEMPLO:</a:t>
            </a:r>
          </a:p>
          <a:p>
            <a:r>
              <a:rPr lang="es-ES" sz="2000" dirty="0"/>
              <a:t>La variación de maestros a lo largo de nuestra educación es vital, ya que les aprendemos nuevas cosas, tanto a su manera de trabajar así como el método de enseñanza que tiene.</a:t>
            </a:r>
          </a:p>
          <a:p>
            <a:r>
              <a:rPr lang="es-ES" sz="2000" dirty="0"/>
              <a:t>Lo cual es importante debido a que si tenemos  aun maestro siempre de alguna manera nos “cerramos”</a:t>
            </a:r>
          </a:p>
        </p:txBody>
      </p:sp>
      <p:sp>
        <p:nvSpPr>
          <p:cNvPr id="7" name="CuadroTexto 6">
            <a:extLst>
              <a:ext uri="{FF2B5EF4-FFF2-40B4-BE49-F238E27FC236}">
                <a16:creationId xmlns:a16="http://schemas.microsoft.com/office/drawing/2014/main" id="{8253306A-B064-400C-8C0B-30551F533301}"/>
              </a:ext>
            </a:extLst>
          </p:cNvPr>
          <p:cNvSpPr txBox="1"/>
          <p:nvPr/>
        </p:nvSpPr>
        <p:spPr>
          <a:xfrm>
            <a:off x="6096000" y="3907741"/>
            <a:ext cx="5887452" cy="1938992"/>
          </a:xfrm>
          <a:prstGeom prst="rect">
            <a:avLst/>
          </a:prstGeom>
          <a:noFill/>
        </p:spPr>
        <p:txBody>
          <a:bodyPr wrap="square" rtlCol="0">
            <a:spAutoFit/>
          </a:bodyPr>
          <a:lstStyle/>
          <a:p>
            <a:r>
              <a:rPr lang="es-ES" sz="2000" dirty="0"/>
              <a:t>EJEMPLO:</a:t>
            </a:r>
          </a:p>
          <a:p>
            <a:pPr algn="just"/>
            <a:r>
              <a:rPr lang="es-ES" sz="2000" dirty="0"/>
              <a:t>Podemos trabajar en colaboración con los  distintos docentes para un bien en común , el aprendizaje de los alumnos y compartir las diferentes estrategias </a:t>
            </a:r>
            <a:r>
              <a:rPr lang="es-MX" sz="2000" i="0" dirty="0">
                <a:effectLst/>
              </a:rPr>
              <a:t>de enseñanza en el salón de clases. </a:t>
            </a:r>
          </a:p>
          <a:p>
            <a:pPr algn="just"/>
            <a:r>
              <a:rPr lang="es-MX" sz="2000" dirty="0"/>
              <a:t>Todo aprendemos de todos .</a:t>
            </a:r>
            <a:endParaRPr lang="es-ES" sz="2000" dirty="0"/>
          </a:p>
        </p:txBody>
      </p:sp>
    </p:spTree>
    <p:extLst>
      <p:ext uri="{BB962C8B-B14F-4D97-AF65-F5344CB8AC3E}">
        <p14:creationId xmlns:p14="http://schemas.microsoft.com/office/powerpoint/2010/main" val="10365548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1149</Words>
  <Application>Microsoft Office PowerPoint</Application>
  <PresentationFormat>Panorámica</PresentationFormat>
  <Paragraphs>65</Paragraphs>
  <Slides>8</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8</vt:i4>
      </vt:variant>
    </vt:vector>
  </HeadingPairs>
  <TitlesOfParts>
    <vt:vector size="19" baseType="lpstr">
      <vt:lpstr>Agency FB</vt:lpstr>
      <vt:lpstr>Aharoni</vt:lpstr>
      <vt:lpstr>Arial</vt:lpstr>
      <vt:lpstr>Calibri</vt:lpstr>
      <vt:lpstr>Calibri Light</vt:lpstr>
      <vt:lpstr>Geneva</vt:lpstr>
      <vt:lpstr>Open Sans</vt:lpstr>
      <vt:lpstr>Palatino Linotype</vt:lpstr>
      <vt:lpstr>roboto</vt:lpstr>
      <vt:lpstr>Times New Roman</vt:lpstr>
      <vt:lpstr>Tema de Office</vt:lpstr>
      <vt:lpstr>Presentación de PowerPoint</vt:lpstr>
      <vt:lpstr>LA DECISION DE APRENDER ¿Qué debo de hacer o no hacer al enfrentarme como futura docente?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DECISION DE APRENDER</dc:title>
  <dc:creator>Valeria Lucio</dc:creator>
  <cp:lastModifiedBy>José Juan Hernández</cp:lastModifiedBy>
  <cp:revision>5</cp:revision>
  <dcterms:created xsi:type="dcterms:W3CDTF">2021-12-02T16:11:48Z</dcterms:created>
  <dcterms:modified xsi:type="dcterms:W3CDTF">2021-12-03T04:13:48Z</dcterms:modified>
</cp:coreProperties>
</file>