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86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EF8FEB-6473-466C-880A-AC20FED5E076}">
  <a:tblStyle styleId="{33EF8FEB-6473-466C-880A-AC20FED5E0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94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f96204171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f96204171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f9620417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f9620417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f9620417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f96204171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f96204171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f96204171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3.pn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12" Type="http://schemas.openxmlformats.org/officeDocument/2006/relationships/image" Target="../media/image12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6.png" /><Relationship Id="rId11" Type="http://schemas.openxmlformats.org/officeDocument/2006/relationships/image" Target="../media/image11.png" /><Relationship Id="rId5" Type="http://schemas.openxmlformats.org/officeDocument/2006/relationships/image" Target="../media/image5.png" /><Relationship Id="rId10" Type="http://schemas.openxmlformats.org/officeDocument/2006/relationships/image" Target="../media/image10.png" /><Relationship Id="rId4" Type="http://schemas.openxmlformats.org/officeDocument/2006/relationships/image" Target="../media/image4.png" /><Relationship Id="rId9" Type="http://schemas.openxmlformats.org/officeDocument/2006/relationships/image" Target="../media/image9.png" /><Relationship Id="rId14" Type="http://schemas.openxmlformats.org/officeDocument/2006/relationships/image" Target="../media/image14.png" 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3.png" /><Relationship Id="rId7" Type="http://schemas.openxmlformats.org/officeDocument/2006/relationships/image" Target="../media/image8.png" /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6.png" /><Relationship Id="rId11" Type="http://schemas.openxmlformats.org/officeDocument/2006/relationships/image" Target="../media/image9.png" /><Relationship Id="rId5" Type="http://schemas.openxmlformats.org/officeDocument/2006/relationships/image" Target="../media/image5.png" /><Relationship Id="rId10" Type="http://schemas.openxmlformats.org/officeDocument/2006/relationships/image" Target="../media/image17.png" /><Relationship Id="rId4" Type="http://schemas.openxmlformats.org/officeDocument/2006/relationships/image" Target="../media/image4.png" /><Relationship Id="rId9" Type="http://schemas.openxmlformats.org/officeDocument/2006/relationships/image" Target="../media/image16.png" 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18.png" /><Relationship Id="rId7" Type="http://schemas.openxmlformats.org/officeDocument/2006/relationships/image" Target="../media/image20.png" /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6.png" /><Relationship Id="rId5" Type="http://schemas.openxmlformats.org/officeDocument/2006/relationships/image" Target="../media/image19.png" /><Relationship Id="rId10" Type="http://schemas.openxmlformats.org/officeDocument/2006/relationships/image" Target="../media/image21.png" /><Relationship Id="rId4" Type="http://schemas.openxmlformats.org/officeDocument/2006/relationships/image" Target="../media/image4.png" /><Relationship Id="rId9" Type="http://schemas.openxmlformats.org/officeDocument/2006/relationships/image" Target="../media/image11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13" Type="http://schemas.openxmlformats.org/officeDocument/2006/relationships/image" Target="../media/image23.png" /><Relationship Id="rId3" Type="http://schemas.openxmlformats.org/officeDocument/2006/relationships/image" Target="../media/image18.png" /><Relationship Id="rId7" Type="http://schemas.openxmlformats.org/officeDocument/2006/relationships/image" Target="../media/image20.png" /><Relationship Id="rId12" Type="http://schemas.openxmlformats.org/officeDocument/2006/relationships/image" Target="../media/image22.png" /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6.png" /><Relationship Id="rId11" Type="http://schemas.openxmlformats.org/officeDocument/2006/relationships/image" Target="../media/image3.png" /><Relationship Id="rId5" Type="http://schemas.openxmlformats.org/officeDocument/2006/relationships/image" Target="../media/image19.png" /><Relationship Id="rId10" Type="http://schemas.openxmlformats.org/officeDocument/2006/relationships/image" Target="../media/image21.png" /><Relationship Id="rId4" Type="http://schemas.openxmlformats.org/officeDocument/2006/relationships/image" Target="../media/image4.png" /><Relationship Id="rId9" Type="http://schemas.openxmlformats.org/officeDocument/2006/relationships/image" Target="../media/image11.png" 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5.png" /><Relationship Id="rId7" Type="http://schemas.openxmlformats.org/officeDocument/2006/relationships/image" Target="../media/image12.png" /><Relationship Id="rId2" Type="http://schemas.openxmlformats.org/officeDocument/2006/relationships/image" Target="../media/image24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3.png" /><Relationship Id="rId11" Type="http://schemas.openxmlformats.org/officeDocument/2006/relationships/image" Target="../media/image20.png" /><Relationship Id="rId5" Type="http://schemas.openxmlformats.org/officeDocument/2006/relationships/image" Target="../media/image9.png" /><Relationship Id="rId10" Type="http://schemas.openxmlformats.org/officeDocument/2006/relationships/image" Target="../media/image14.png" /><Relationship Id="rId4" Type="http://schemas.openxmlformats.org/officeDocument/2006/relationships/image" Target="../media/image25.png" /><Relationship Id="rId9" Type="http://schemas.openxmlformats.org/officeDocument/2006/relationships/image" Target="../media/image26.png" 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13" Type="http://schemas.openxmlformats.org/officeDocument/2006/relationships/image" Target="../media/image14.png" /><Relationship Id="rId3" Type="http://schemas.openxmlformats.org/officeDocument/2006/relationships/image" Target="../media/image3.png" /><Relationship Id="rId7" Type="http://schemas.openxmlformats.org/officeDocument/2006/relationships/image" Target="../media/image8.png" /><Relationship Id="rId12" Type="http://schemas.openxmlformats.org/officeDocument/2006/relationships/image" Target="../media/image13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7.png" /><Relationship Id="rId11" Type="http://schemas.openxmlformats.org/officeDocument/2006/relationships/image" Target="../media/image12.png" /><Relationship Id="rId5" Type="http://schemas.openxmlformats.org/officeDocument/2006/relationships/image" Target="../media/image6.png" /><Relationship Id="rId10" Type="http://schemas.openxmlformats.org/officeDocument/2006/relationships/image" Target="../media/image11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5.png" /><Relationship Id="rId7" Type="http://schemas.openxmlformats.org/officeDocument/2006/relationships/image" Target="../media/image12.png" /><Relationship Id="rId2" Type="http://schemas.openxmlformats.org/officeDocument/2006/relationships/image" Target="../media/image24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3.png" /><Relationship Id="rId11" Type="http://schemas.openxmlformats.org/officeDocument/2006/relationships/image" Target="../media/image20.png" /><Relationship Id="rId5" Type="http://schemas.openxmlformats.org/officeDocument/2006/relationships/image" Target="../media/image9.png" /><Relationship Id="rId10" Type="http://schemas.openxmlformats.org/officeDocument/2006/relationships/image" Target="../media/image14.png" /><Relationship Id="rId4" Type="http://schemas.openxmlformats.org/officeDocument/2006/relationships/image" Target="../media/image25.png" /><Relationship Id="rId9" Type="http://schemas.openxmlformats.org/officeDocument/2006/relationships/image" Target="../media/image26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8225" y="1544150"/>
            <a:ext cx="7704000" cy="15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08225" y="3363675"/>
            <a:ext cx="52296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-5400000">
            <a:off x="5181555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>
            <a:off x="5888155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5182226" y="11314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flipH="1">
            <a:off x="7508099" y="3783850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>
            <a:off x="7545749" y="540000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-5400000">
            <a:off x="-623150" y="-416850"/>
            <a:ext cx="2206401" cy="19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>
            <a:off x="7121913" y="43607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708217" y="227075"/>
            <a:ext cx="946766" cy="1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5400000">
            <a:off x="4105622" y="107000"/>
            <a:ext cx="243543" cy="11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rot="5400000">
            <a:off x="7769585" y="20127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12">
            <a:alphaModFix amt="88000"/>
          </a:blip>
          <a:stretch>
            <a:fillRect/>
          </a:stretch>
        </p:blipFill>
        <p:spPr>
          <a:xfrm>
            <a:off x="-92481" y="4000308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13">
            <a:alphaModFix amt="88000"/>
          </a:blip>
          <a:stretch>
            <a:fillRect/>
          </a:stretch>
        </p:blipFill>
        <p:spPr>
          <a:xfrm flipH="1">
            <a:off x="249971" y="4000299"/>
            <a:ext cx="852308" cy="8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14">
            <a:alphaModFix amt="88000"/>
          </a:blip>
          <a:stretch>
            <a:fillRect/>
          </a:stretch>
        </p:blipFill>
        <p:spPr>
          <a:xfrm rot="7361621">
            <a:off x="2786641" y="4168921"/>
            <a:ext cx="929886" cy="96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27088" y="2369538"/>
            <a:ext cx="3298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5303688" y="3495763"/>
            <a:ext cx="27453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5986800" y="746536"/>
            <a:ext cx="1379100" cy="14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7602839">
            <a:off x="2485094" y="773569"/>
            <a:ext cx="2379514" cy="18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 flipH="1">
            <a:off x="1598055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-5400000" flipH="1">
            <a:off x="891455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flipH="1">
            <a:off x="-1027974" y="11314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-352450" y="3783850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flipH="1">
            <a:off x="165099" y="540000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708611" y="43607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rot="-5400000" flipH="1">
            <a:off x="-442035" y="20127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-2175155">
            <a:off x="385877" y="1688255"/>
            <a:ext cx="3013070" cy="155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0800000" flipH="1">
            <a:off x="3261751" y="4497824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>
            <a:off x="3067343" y="3061800"/>
            <a:ext cx="1561649" cy="132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>
            <a:off x="4098617" y="392250"/>
            <a:ext cx="946766" cy="1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-5400000" flipH="1">
            <a:off x="7240813" y="1155811"/>
            <a:ext cx="2870899" cy="7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rot="10800000">
            <a:off x="6823782" y="313071"/>
            <a:ext cx="1809400" cy="2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45" name="Google Shape;45;p4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-7321181">
            <a:off x="7600810" y="-329601"/>
            <a:ext cx="2192930" cy="17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>
            <a:off x="7974201" y="2728350"/>
            <a:ext cx="1864700" cy="9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642100" y="4654825"/>
            <a:ext cx="4748700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7651025" y="3777300"/>
            <a:ext cx="1733650" cy="16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4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6829581">
            <a:off x="-893025" y="-4850"/>
            <a:ext cx="2431649" cy="12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293975" y="195447"/>
            <a:ext cx="2107225" cy="1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>
            <a:off x="8383700" y="3777300"/>
            <a:ext cx="627150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4199860" y="47749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-8531303">
            <a:off x="7893215" y="270382"/>
            <a:ext cx="1249270" cy="53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1335900" y="1313983"/>
            <a:ext cx="6472200" cy="2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2"/>
          </p:nvPr>
        </p:nvSpPr>
        <p:spPr>
          <a:xfrm>
            <a:off x="1335900" y="3340217"/>
            <a:ext cx="64722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pic>
        <p:nvPicPr>
          <p:cNvPr id="162" name="Google Shape;162;p13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3478813">
            <a:off x="-767614" y="3309299"/>
            <a:ext cx="2777300" cy="216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3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-5400000">
            <a:off x="-575607" y="1524522"/>
            <a:ext cx="1864700" cy="9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3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0800000">
            <a:off x="4340517" y="68471"/>
            <a:ext cx="4748700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3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-121382" y="-211729"/>
            <a:ext cx="1733650" cy="16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3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-3970419">
            <a:off x="7412668" y="3840672"/>
            <a:ext cx="2431649" cy="12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3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6550093" y="4777749"/>
            <a:ext cx="2107225" cy="1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rot="10800000">
            <a:off x="252442" y="663221"/>
            <a:ext cx="627150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3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10800000">
            <a:off x="3722057" y="395671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2268692">
            <a:off x="57186" y="4034653"/>
            <a:ext cx="1582177" cy="68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>
            <a:off x="2511822" y="4180252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>
          <a:blip r:embed="rId12">
            <a:alphaModFix amt="88000"/>
          </a:blip>
          <a:stretch>
            <a:fillRect/>
          </a:stretch>
        </p:blipFill>
        <p:spPr>
          <a:xfrm>
            <a:off x="4895917" y="4363625"/>
            <a:ext cx="1114366" cy="94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>
          <a:blip r:embed="rId13">
            <a:alphaModFix amt="88000"/>
          </a:blip>
          <a:stretch>
            <a:fillRect/>
          </a:stretch>
        </p:blipFill>
        <p:spPr>
          <a:xfrm rot="5400000">
            <a:off x="7890444" y="919968"/>
            <a:ext cx="1426875" cy="6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>
            <a:spLocks noGrp="1"/>
          </p:cNvSpPr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title" idx="2" hasCustomPrompt="1"/>
          </p:nvPr>
        </p:nvSpPr>
        <p:spPr>
          <a:xfrm>
            <a:off x="1181075" y="1404325"/>
            <a:ext cx="1379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4"/>
          <p:cNvSpPr txBox="1">
            <a:spLocks noGrp="1"/>
          </p:cNvSpPr>
          <p:nvPr>
            <p:ph type="subTitle" idx="1"/>
          </p:nvPr>
        </p:nvSpPr>
        <p:spPr>
          <a:xfrm>
            <a:off x="1181075" y="2165225"/>
            <a:ext cx="265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4"/>
          <p:cNvSpPr txBox="1">
            <a:spLocks noGrp="1"/>
          </p:cNvSpPr>
          <p:nvPr>
            <p:ph type="subTitle" idx="3"/>
          </p:nvPr>
        </p:nvSpPr>
        <p:spPr>
          <a:xfrm>
            <a:off x="1181075" y="1855175"/>
            <a:ext cx="320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title" idx="4" hasCustomPrompt="1"/>
          </p:nvPr>
        </p:nvSpPr>
        <p:spPr>
          <a:xfrm>
            <a:off x="1181075" y="2972125"/>
            <a:ext cx="1379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4"/>
          <p:cNvSpPr txBox="1">
            <a:spLocks noGrp="1"/>
          </p:cNvSpPr>
          <p:nvPr>
            <p:ph type="subTitle" idx="5"/>
          </p:nvPr>
        </p:nvSpPr>
        <p:spPr>
          <a:xfrm>
            <a:off x="1181075" y="3733025"/>
            <a:ext cx="265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6"/>
          </p:nvPr>
        </p:nvSpPr>
        <p:spPr>
          <a:xfrm>
            <a:off x="1181075" y="3422975"/>
            <a:ext cx="320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title" idx="7" hasCustomPrompt="1"/>
          </p:nvPr>
        </p:nvSpPr>
        <p:spPr>
          <a:xfrm>
            <a:off x="4492350" y="1404325"/>
            <a:ext cx="1379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3" name="Google Shape;183;p14"/>
          <p:cNvSpPr txBox="1">
            <a:spLocks noGrp="1"/>
          </p:cNvSpPr>
          <p:nvPr>
            <p:ph type="subTitle" idx="8"/>
          </p:nvPr>
        </p:nvSpPr>
        <p:spPr>
          <a:xfrm>
            <a:off x="4492350" y="2165225"/>
            <a:ext cx="265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subTitle" idx="9"/>
          </p:nvPr>
        </p:nvSpPr>
        <p:spPr>
          <a:xfrm>
            <a:off x="4492350" y="1855175"/>
            <a:ext cx="39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title" idx="13" hasCustomPrompt="1"/>
          </p:nvPr>
        </p:nvSpPr>
        <p:spPr>
          <a:xfrm>
            <a:off x="4492350" y="2972125"/>
            <a:ext cx="1379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6" name="Google Shape;186;p14"/>
          <p:cNvSpPr txBox="1">
            <a:spLocks noGrp="1"/>
          </p:cNvSpPr>
          <p:nvPr>
            <p:ph type="subTitle" idx="14"/>
          </p:nvPr>
        </p:nvSpPr>
        <p:spPr>
          <a:xfrm>
            <a:off x="4492350" y="3733025"/>
            <a:ext cx="265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ubTitle" idx="15"/>
          </p:nvPr>
        </p:nvSpPr>
        <p:spPr>
          <a:xfrm>
            <a:off x="4492350" y="3422975"/>
            <a:ext cx="39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sz="2000" b="1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pic>
        <p:nvPicPr>
          <p:cNvPr id="188" name="Google Shape;188;p14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4982925" y="45618"/>
            <a:ext cx="2678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-721521" y="-555700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8051379" y="3697450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0800000">
            <a:off x="6973091" y="1"/>
            <a:ext cx="261222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8285407" y="185225"/>
            <a:ext cx="710920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5400000">
            <a:off x="-1030378" y="3424989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4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6144719" y="4328208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rot="5400000" flipH="1">
            <a:off x="8117013" y="38835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280449" y="4603490"/>
            <a:ext cx="22797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-9054973">
            <a:off x="-152233" y="164946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>
            <a:off x="-1605576" y="4812147"/>
            <a:ext cx="2851599" cy="15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5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9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flipH="1">
            <a:off x="7107275" y="2326974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9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 flipH="1">
            <a:off x="845667" y="341932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9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-5400000" flipH="1">
            <a:off x="139067" y="341932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9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flipH="1">
            <a:off x="-1048775" y="11314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9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373250" y="3783850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9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flipH="1">
            <a:off x="144298" y="540000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9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5400000" flipH="1">
            <a:off x="7532899" y="-416850"/>
            <a:ext cx="2206401" cy="19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9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687810" y="43607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9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>
            <a:off x="7461166" y="227075"/>
            <a:ext cx="946766" cy="1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9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-5400000" flipH="1">
            <a:off x="4766984" y="107000"/>
            <a:ext cx="243543" cy="11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9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-5400000" flipH="1">
            <a:off x="-462836" y="20127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9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flipH="1">
            <a:off x="6357031" y="4000308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9"/>
          <p:cNvPicPr preferRelativeResize="0"/>
          <p:nvPr/>
        </p:nvPicPr>
        <p:blipFill>
          <a:blip r:embed="rId12">
            <a:alphaModFix amt="88000"/>
          </a:blip>
          <a:stretch>
            <a:fillRect/>
          </a:stretch>
        </p:blipFill>
        <p:spPr>
          <a:xfrm>
            <a:off x="8013870" y="4000299"/>
            <a:ext cx="852308" cy="8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9"/>
          <p:cNvPicPr preferRelativeResize="0"/>
          <p:nvPr/>
        </p:nvPicPr>
        <p:blipFill>
          <a:blip r:embed="rId13">
            <a:alphaModFix amt="88000"/>
          </a:blip>
          <a:stretch>
            <a:fillRect/>
          </a:stretch>
        </p:blipFill>
        <p:spPr>
          <a:xfrm rot="-7361621" flipH="1">
            <a:off x="6790822" y="3466521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9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 flipH="1">
            <a:off x="7551780" y="1931874"/>
            <a:ext cx="2357339" cy="6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0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10800000">
            <a:off x="1421584" y="4518453"/>
            <a:ext cx="2678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0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7937474" y="4124409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0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-781201" y="-128741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0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502146" y="4301220"/>
            <a:ext cx="261222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0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86842" y="4070245"/>
            <a:ext cx="710920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0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-5400000">
            <a:off x="7117673" y="797244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0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1" y="-696700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0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rot="-5400000" flipH="1">
            <a:off x="-323671" y="66705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0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10800000">
            <a:off x="6522988" y="-107482"/>
            <a:ext cx="22797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0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1745027">
            <a:off x="8251291" y="3935408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0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rot="10800000">
            <a:off x="7674446" y="101156"/>
            <a:ext cx="2851599" cy="15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1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1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1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1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1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1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1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1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sz="2800" b="1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0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image" Target="../media/image27.png" /><Relationship Id="rId7" Type="http://schemas.microsoft.com/office/2007/relationships/hdphoto" Target="../media/hdphoto2.wdp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9.png" /><Relationship Id="rId5" Type="http://schemas.microsoft.com/office/2007/relationships/hdphoto" Target="../media/hdphoto1.wdp" /><Relationship Id="rId4" Type="http://schemas.openxmlformats.org/officeDocument/2006/relationships/image" Target="../media/image2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5" Type="http://schemas.microsoft.com/office/2007/relationships/hdphoto" Target="../media/hdphoto3.wdp" /><Relationship Id="rId4" Type="http://schemas.openxmlformats.org/officeDocument/2006/relationships/image" Target="../media/image31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 txBox="1">
            <a:spLocks noGrp="1"/>
          </p:cNvSpPr>
          <p:nvPr>
            <p:ph type="ctrTitle"/>
          </p:nvPr>
        </p:nvSpPr>
        <p:spPr>
          <a:xfrm>
            <a:off x="708225" y="1544150"/>
            <a:ext cx="7704000" cy="15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/>
                </a:solidFill>
              </a:rPr>
              <a:t>No saben </a:t>
            </a:r>
            <a:r>
              <a:rPr lang="es-MX" dirty="0"/>
              <a:t>enseñar porque no saben </a:t>
            </a:r>
            <a:r>
              <a:rPr lang="es-MX" dirty="0">
                <a:solidFill>
                  <a:schemeClr val="bg1"/>
                </a:solidFill>
              </a:rPr>
              <a:t>didáctica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7" name="Google Shape;497;p34"/>
          <p:cNvSpPr txBox="1">
            <a:spLocks noGrp="1"/>
          </p:cNvSpPr>
          <p:nvPr>
            <p:ph type="subTitle" idx="1"/>
          </p:nvPr>
        </p:nvSpPr>
        <p:spPr>
          <a:xfrm>
            <a:off x="708225" y="3271950"/>
            <a:ext cx="5229600" cy="785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Patricia Carolina Cerda Melacio #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Citlali Alejandra Leija Vélez #</a:t>
            </a:r>
            <a:endParaRPr dirty="0"/>
          </a:p>
        </p:txBody>
      </p:sp>
      <p:pic>
        <p:nvPicPr>
          <p:cNvPr id="498" name="Google Shape;498;p34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842625" y="3163650"/>
            <a:ext cx="6844375" cy="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6"/>
          <p:cNvSpPr txBox="1">
            <a:spLocks noGrp="1"/>
          </p:cNvSpPr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/>
              <a:t>Philippe Meirieu (2006)</a:t>
            </a:r>
            <a:endParaRPr dirty="0"/>
          </a:p>
        </p:txBody>
      </p:sp>
      <p:sp>
        <p:nvSpPr>
          <p:cNvPr id="513" name="Google Shape;513;p36"/>
          <p:cNvSpPr txBox="1">
            <a:spLocks noGrp="1"/>
          </p:cNvSpPr>
          <p:nvPr>
            <p:ph type="subTitle" idx="3"/>
          </p:nvPr>
        </p:nvSpPr>
        <p:spPr>
          <a:xfrm>
            <a:off x="1248089" y="3223281"/>
            <a:ext cx="19674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FRACASO</a:t>
            </a:r>
            <a:endParaRPr sz="2800" dirty="0"/>
          </a:p>
        </p:txBody>
      </p:sp>
      <p:sp>
        <p:nvSpPr>
          <p:cNvPr id="519" name="Google Shape;519;p36"/>
          <p:cNvSpPr txBox="1">
            <a:spLocks noGrp="1"/>
          </p:cNvSpPr>
          <p:nvPr>
            <p:ph type="subTitle" idx="9"/>
          </p:nvPr>
        </p:nvSpPr>
        <p:spPr>
          <a:xfrm>
            <a:off x="4768546" y="2548915"/>
            <a:ext cx="3931500" cy="1921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DESCONOCIMIENTO A CIERTOS SABERES Y COMPETENCIAS.</a:t>
            </a:r>
            <a:endParaRPr sz="2800" dirty="0"/>
          </a:p>
        </p:txBody>
      </p:sp>
      <p:pic>
        <p:nvPicPr>
          <p:cNvPr id="523" name="Google Shape;523;p36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720002" y="1017725"/>
            <a:ext cx="7703999" cy="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0652" y1="66797" x2="30652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3" t="13716" r="21058" b="13407"/>
          <a:stretch/>
        </p:blipFill>
        <p:spPr>
          <a:xfrm>
            <a:off x="3629858" y="2599686"/>
            <a:ext cx="1138688" cy="8019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8985" r="21199" b="20869"/>
          <a:stretch/>
        </p:blipFill>
        <p:spPr>
          <a:xfrm>
            <a:off x="5573592" y="1061833"/>
            <a:ext cx="2321407" cy="16571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74" y="1364822"/>
            <a:ext cx="1635838" cy="1635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>
                <a:solidFill>
                  <a:schemeClr val="tx1"/>
                </a:solidFill>
              </a:rPr>
              <a:t>Por otra parte </a:t>
            </a:r>
            <a:r>
              <a:rPr lang="es-MX" dirty="0">
                <a:solidFill>
                  <a:schemeClr val="lt2"/>
                </a:solidFill>
              </a:rPr>
              <a:t>Perrenoud (2007)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04" name="Google Shape;504;p3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7625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es-MX" sz="1800" dirty="0"/>
              <a:t>Suscribe el fracaso de los </a:t>
            </a:r>
            <a:r>
              <a:rPr lang="es-MX" sz="1800" b="1" dirty="0">
                <a:solidFill>
                  <a:schemeClr val="bg2"/>
                </a:solidFill>
              </a:rPr>
              <a:t>modelos tradicionales magistrales </a:t>
            </a:r>
            <a:r>
              <a:rPr lang="es-MX" sz="1800" dirty="0"/>
              <a:t>y pregona correr el eje, poner en el centro al estudiante y al aprendizaje.</a:t>
            </a:r>
            <a:endParaRPr sz="1800" dirty="0"/>
          </a:p>
        </p:txBody>
      </p:sp>
      <p:pic>
        <p:nvPicPr>
          <p:cNvPr id="505" name="Google Shape;505;p35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720002" y="1017725"/>
            <a:ext cx="7703999" cy="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349" y1="23009" x2="56349" y2="23009"/>
                        <a14:foregroundMark x1="69841" y1="33628" x2="69841" y2="33628"/>
                        <a14:foregroundMark x1="66931" y1="38496" x2="66931" y2="38496"/>
                        <a14:foregroundMark x1="78042" y1="56637" x2="78042" y2="56637"/>
                        <a14:foregroundMark x1="80423" y1="47788" x2="75397" y2="90708"/>
                        <a14:foregroundMark x1="69048" y1="61062" x2="74074" y2="88053"/>
                        <a14:foregroundMark x1="52646" y1="55752" x2="52646" y2="55752"/>
                        <a14:foregroundMark x1="57937" y1="62832" x2="57937" y2="62832"/>
                        <a14:foregroundMark x1="89947" y1="39381" x2="89947" y2="39381"/>
                        <a14:foregroundMark x1="90741" y1="31858" x2="90741" y2="31858"/>
                        <a14:foregroundMark x1="93386" y1="23009" x2="93386" y2="23009"/>
                        <a14:foregroundMark x1="96296" y1="13274" x2="96296" y2="13274"/>
                        <a14:foregroundMark x1="98148" y1="6637" x2="90741" y2="33628"/>
                        <a14:foregroundMark x1="60317" y1="80088" x2="60317" y2="80088"/>
                        <a14:foregroundMark x1="47354" y1="92035" x2="47354" y2="92035"/>
                        <a14:foregroundMark x1="56878" y1="95133" x2="56878" y2="95133"/>
                        <a14:foregroundMark x1="43122" y1="84956" x2="43122" y2="84956"/>
                        <a14:foregroundMark x1="48413" y1="64602" x2="48413" y2="64602"/>
                        <a14:foregroundMark x1="22751" y1="50000" x2="22751" y2="50000"/>
                        <a14:foregroundMark x1="28836" y1="67699" x2="28836" y2="67699"/>
                        <a14:foregroundMark x1="26455" y1="88496" x2="26455" y2="88496"/>
                        <a14:foregroundMark x1="37302" y1="84956" x2="37302" y2="84956"/>
                        <a14:foregroundMark x1="23280" y1="83186" x2="23280" y2="83186"/>
                        <a14:foregroundMark x1="10582" y1="86726" x2="10582" y2="86726"/>
                        <a14:foregroundMark x1="9788" y1="91150" x2="9788" y2="91150"/>
                        <a14:foregroundMark x1="6614" y1="80088" x2="6614" y2="80088"/>
                        <a14:foregroundMark x1="9259" y1="70796" x2="9259" y2="70796"/>
                        <a14:foregroundMark x1="10847" y1="79204" x2="10847" y2="79204"/>
                        <a14:foregroundMark x1="14815" y1="64602" x2="14815" y2="64602"/>
                        <a14:foregroundMark x1="30423" y1="65044" x2="30423" y2="65044"/>
                        <a14:foregroundMark x1="9788" y1="93805" x2="9788" y2="93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" y="1846582"/>
            <a:ext cx="4284303" cy="2561515"/>
          </a:xfrm>
          <a:prstGeom prst="rect">
            <a:avLst/>
          </a:prstGeom>
        </p:spPr>
      </p:pic>
      <p:sp>
        <p:nvSpPr>
          <p:cNvPr id="6" name="Google Shape;504;p35"/>
          <p:cNvSpPr txBox="1">
            <a:spLocks/>
          </p:cNvSpPr>
          <p:nvPr/>
        </p:nvSpPr>
        <p:spPr>
          <a:xfrm>
            <a:off x="4572000" y="2628137"/>
            <a:ext cx="3745608" cy="1236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anum Gothic"/>
              <a:buAutoNum type="arabicPeriod"/>
              <a:defRPr sz="11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-MX" sz="1800" dirty="0"/>
              <a:t>En la </a:t>
            </a:r>
            <a:r>
              <a:rPr lang="es-MX" sz="1800" b="1" dirty="0">
                <a:solidFill>
                  <a:schemeClr val="bg1"/>
                </a:solidFill>
              </a:rPr>
              <a:t>educación tradicional </a:t>
            </a:r>
            <a:r>
              <a:rPr lang="es-MX" sz="1800" dirty="0"/>
              <a:t>el estudiante es visto como una página en blanco que hay que llenar.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"/>
          <p:cNvSpPr txBox="1">
            <a:spLocks noGrp="1"/>
          </p:cNvSpPr>
          <p:nvPr>
            <p:ph type="subTitle" idx="1"/>
          </p:nvPr>
        </p:nvSpPr>
        <p:spPr>
          <a:xfrm>
            <a:off x="1335900" y="1313983"/>
            <a:ext cx="6472200" cy="2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“Los maestros fracasan cuando no consiguen relacionar los contenidos de los cursos con los objetivos o plantear situaciones de aprendizaje”</a:t>
            </a:r>
            <a:endParaRPr dirty="0"/>
          </a:p>
        </p:txBody>
      </p:sp>
      <p:sp>
        <p:nvSpPr>
          <p:cNvPr id="529" name="Google Shape;529;p37"/>
          <p:cNvSpPr txBox="1">
            <a:spLocks noGrp="1"/>
          </p:cNvSpPr>
          <p:nvPr>
            <p:ph type="subTitle" idx="2"/>
          </p:nvPr>
        </p:nvSpPr>
        <p:spPr>
          <a:xfrm>
            <a:off x="1335900" y="3340217"/>
            <a:ext cx="64722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dirty="0"/>
              <a:t>—</a:t>
            </a:r>
            <a:r>
              <a:rPr lang="es-MX" dirty="0"/>
              <a:t>Philippe Perrenoud (2007)</a:t>
            </a:r>
            <a:endParaRPr dirty="0"/>
          </a:p>
        </p:txBody>
      </p:sp>
      <p:pic>
        <p:nvPicPr>
          <p:cNvPr id="530" name="Google Shape;530;p37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1631375" y="3201775"/>
            <a:ext cx="5881251" cy="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8"/>
          <p:cNvSpPr txBox="1">
            <a:spLocks noGrp="1"/>
          </p:cNvSpPr>
          <p:nvPr>
            <p:ph type="title"/>
          </p:nvPr>
        </p:nvSpPr>
        <p:spPr>
          <a:xfrm>
            <a:off x="5105229" y="1075471"/>
            <a:ext cx="3298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NO se pretende </a:t>
            </a:r>
            <a:endParaRPr dirty="0"/>
          </a:p>
        </p:txBody>
      </p:sp>
      <p:sp>
        <p:nvSpPr>
          <p:cNvPr id="536" name="Google Shape;536;p38"/>
          <p:cNvSpPr txBox="1">
            <a:spLocks noGrp="1"/>
          </p:cNvSpPr>
          <p:nvPr>
            <p:ph type="subTitle" idx="1"/>
          </p:nvPr>
        </p:nvSpPr>
        <p:spPr>
          <a:xfrm>
            <a:off x="4649635" y="2806756"/>
            <a:ext cx="4209691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/>
              <a:t>Ser un maestro culto por su amplio conocimiento cultural, sino que sea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eficiente</a:t>
            </a:r>
            <a:r>
              <a:rPr lang="es-MX" sz="2000" b="1" dirty="0"/>
              <a:t> con su enseñanza y tenga buenos resultados con sus alumnos.</a:t>
            </a:r>
            <a:endParaRPr sz="2000" b="1" dirty="0"/>
          </a:p>
        </p:txBody>
      </p:sp>
      <p:pic>
        <p:nvPicPr>
          <p:cNvPr id="538" name="Google Shape;538;p38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5006817" y="2197499"/>
            <a:ext cx="3495325" cy="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6702" y="884706"/>
            <a:ext cx="7704000" cy="3416400"/>
          </a:xfrm>
        </p:spPr>
        <p:txBody>
          <a:bodyPr/>
          <a:lstStyle/>
          <a:p>
            <a:pPr marL="152400" indent="0">
              <a:buNone/>
            </a:pPr>
            <a:r>
              <a:rPr lang="es-MX" sz="1400" b="1" dirty="0"/>
              <a:t>Para enseñar con saber basta, todo el resto no sirve </a:t>
            </a:r>
          </a:p>
          <a:p>
            <a:pPr marL="152400" indent="0">
              <a:buNone/>
            </a:pPr>
            <a:r>
              <a:rPr lang="es-MX" sz="1400" b="1" dirty="0"/>
              <a:t>o hasta puede resultar perjudicial en tanto banaliza los </a:t>
            </a:r>
          </a:p>
          <a:p>
            <a:pPr marL="152400" indent="0">
              <a:buNone/>
            </a:pPr>
            <a:r>
              <a:rPr lang="es-MX" sz="1400" b="1" dirty="0"/>
              <a:t>conocimientos específicos.      </a:t>
            </a:r>
          </a:p>
          <a:p>
            <a:pPr marL="152400" indent="0">
              <a:buNone/>
            </a:pPr>
            <a:endParaRPr lang="es-MX" dirty="0"/>
          </a:p>
          <a:p>
            <a:pPr marL="152400" indent="0">
              <a:buNone/>
            </a:pPr>
            <a:endParaRPr lang="es-MX" dirty="0"/>
          </a:p>
          <a:p>
            <a:pPr marL="152400" indent="0">
              <a:buNone/>
            </a:pPr>
            <a:endParaRPr lang="es-MX" dirty="0"/>
          </a:p>
          <a:p>
            <a:pPr marL="152400" indent="0">
              <a:buNone/>
            </a:pPr>
            <a:endParaRPr lang="es-MX" dirty="0"/>
          </a:p>
          <a:p>
            <a:pPr marL="152400" indent="0">
              <a:buNone/>
            </a:pPr>
            <a:endParaRPr lang="es-MX" dirty="0"/>
          </a:p>
          <a:p>
            <a:pPr marL="152400" indent="0">
              <a:buNone/>
            </a:pPr>
            <a:r>
              <a:rPr lang="es-MX" sz="1200" dirty="0"/>
              <a:t>La formación docente parece no aportar los contenidos necesarios para enseñar. El tiempo es acotado; Los estudiantes portan importantes "falencias" de los niveles anteriores, suele escucharse. Lo cierto es que los maestros en formación se pierden el acceso a los núcleos conceptuales que configuran un campo particular, a líneas de pensamiento determinadas, a las formas de producción de los conocimientos científicos (cuyo acceso evitaría, entre otras cosas, la naturalización y ritualización del conocimiento escolar), cuando la propuesta formativa obvia o menosprecia el abordaje disciplinar.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870" y="884706"/>
            <a:ext cx="1820085" cy="14404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7473" r="7482" b="11733"/>
          <a:stretch/>
        </p:blipFill>
        <p:spPr>
          <a:xfrm>
            <a:off x="5734937" y="3409502"/>
            <a:ext cx="1882188" cy="12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8038"/>
      </p:ext>
    </p:extLst>
  </p:cSld>
  <p:clrMapOvr>
    <a:masterClrMapping/>
  </p:clrMapOvr>
</p:sld>
</file>

<file path=ppt/theme/theme1.xml><?xml version="1.0" encoding="utf-8"?>
<a:theme xmlns:a="http://schemas.openxmlformats.org/drawingml/2006/main" name="Watercolor Consulting Toolkit by Slidesgo">
  <a:themeElements>
    <a:clrScheme name="Simple Light">
      <a:dk1>
        <a:srgbClr val="000000"/>
      </a:dk1>
      <a:lt1>
        <a:srgbClr val="CD3B57"/>
      </a:lt1>
      <a:dk2>
        <a:srgbClr val="17B9BE"/>
      </a:dk2>
      <a:lt2>
        <a:srgbClr val="823A5D"/>
      </a:lt2>
      <a:accent1>
        <a:srgbClr val="F6DDC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256</Words>
  <Application>Microsoft Office PowerPoint</Application>
  <PresentationFormat>Presentación en pantalla (16:9)</PresentationFormat>
  <Paragraphs>22</Paragraphs>
  <Slides>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Watercolor Consulting Toolkit by Slidesgo</vt:lpstr>
      <vt:lpstr>No saben enseñar porque no saben didáctica</vt:lpstr>
      <vt:lpstr>Philippe Meirieu (2006)</vt:lpstr>
      <vt:lpstr>Por otra parte Perrenoud (2007)</vt:lpstr>
      <vt:lpstr>Presentación de PowerPoint</vt:lpstr>
      <vt:lpstr>NO se pretende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saben enseñar porque no saben didáctica</dc:title>
  <dc:creator>CCPA11</dc:creator>
  <cp:lastModifiedBy>Citlaly Alejandra Leija Velez</cp:lastModifiedBy>
  <cp:revision>13</cp:revision>
  <dcterms:modified xsi:type="dcterms:W3CDTF">2021-12-02T16:43:37Z</dcterms:modified>
</cp:coreProperties>
</file>