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2" r:id="rId3"/>
    <p:sldId id="267" r:id="rId4"/>
    <p:sldId id="259" r:id="rId5"/>
    <p:sldId id="260" r:id="rId6"/>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164">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9999"/>
    <a:srgbClr val="79DCFF"/>
    <a:srgbClr val="9966FF"/>
    <a:srgbClr val="CC9900"/>
    <a:srgbClr val="FFFF66"/>
    <a:srgbClr val="9966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249" autoAdjust="0"/>
  </p:normalViewPr>
  <p:slideViewPr>
    <p:cSldViewPr snapToGrid="0">
      <p:cViewPr varScale="1">
        <p:scale>
          <a:sx n="50" d="100"/>
          <a:sy n="50" d="100"/>
        </p:scale>
        <p:origin x="-2046" y="-96"/>
      </p:cViewPr>
      <p:guideLst>
        <p:guide orient="horz" pos="3164"/>
        <p:guide pos="2449"/>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pPr/>
              <a:t>22/11/2021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pPr/>
              <a:t>‹Nº›</a:t>
            </a:fld>
            <a:endParaRPr lang="es-MX"/>
          </a:p>
        </p:txBody>
      </p:sp>
    </p:spTree>
    <p:extLst>
      <p:ext uri="{BB962C8B-B14F-4D97-AF65-F5344CB8AC3E}">
        <p14:creationId xmlns:p14="http://schemas.microsoft.com/office/powerpoint/2010/main" xmlns=""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pPr/>
              <a:t>22/11/2021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pPr/>
              <a:t>‹Nº›</a:t>
            </a:fld>
            <a:endParaRPr lang="es-MX"/>
          </a:p>
        </p:txBody>
      </p:sp>
    </p:spTree>
    <p:extLst>
      <p:ext uri="{BB962C8B-B14F-4D97-AF65-F5344CB8AC3E}">
        <p14:creationId xmlns:p14="http://schemas.microsoft.com/office/powerpoint/2010/main" xmlns=""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pPr/>
              <a:t>22/11/2021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pPr/>
              <a:t>‹Nº›</a:t>
            </a:fld>
            <a:endParaRPr lang="es-MX"/>
          </a:p>
        </p:txBody>
      </p:sp>
    </p:spTree>
    <p:extLst>
      <p:ext uri="{BB962C8B-B14F-4D97-AF65-F5344CB8AC3E}">
        <p14:creationId xmlns:p14="http://schemas.microsoft.com/office/powerpoint/2010/main" xmlns=""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pPr/>
              <a:t>22/11/2021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pPr/>
              <a:t>‹Nº›</a:t>
            </a:fld>
            <a:endParaRPr lang="es-MX"/>
          </a:p>
        </p:txBody>
      </p:sp>
    </p:spTree>
    <p:extLst>
      <p:ext uri="{BB962C8B-B14F-4D97-AF65-F5344CB8AC3E}">
        <p14:creationId xmlns:p14="http://schemas.microsoft.com/office/powerpoint/2010/main" xmlns=""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pPr/>
              <a:t>22/11/2021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pPr/>
              <a:t>‹Nº›</a:t>
            </a:fld>
            <a:endParaRPr lang="es-MX"/>
          </a:p>
        </p:txBody>
      </p:sp>
    </p:spTree>
    <p:extLst>
      <p:ext uri="{BB962C8B-B14F-4D97-AF65-F5344CB8AC3E}">
        <p14:creationId xmlns:p14="http://schemas.microsoft.com/office/powerpoint/2010/main" xmlns=""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pPr/>
              <a:t>22/11/2021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pPr/>
              <a:t>‹Nº›</a:t>
            </a:fld>
            <a:endParaRPr lang="es-MX"/>
          </a:p>
        </p:txBody>
      </p:sp>
    </p:spTree>
    <p:extLst>
      <p:ext uri="{BB962C8B-B14F-4D97-AF65-F5344CB8AC3E}">
        <p14:creationId xmlns:p14="http://schemas.microsoft.com/office/powerpoint/2010/main" xmlns=""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pPr/>
              <a:t>22/11/2021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pPr/>
              <a:t>‹Nº›</a:t>
            </a:fld>
            <a:endParaRPr lang="es-MX"/>
          </a:p>
        </p:txBody>
      </p:sp>
    </p:spTree>
    <p:extLst>
      <p:ext uri="{BB962C8B-B14F-4D97-AF65-F5344CB8AC3E}">
        <p14:creationId xmlns:p14="http://schemas.microsoft.com/office/powerpoint/2010/main" xmlns=""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pPr/>
              <a:t>22/11/2021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pPr/>
              <a:t>‹Nº›</a:t>
            </a:fld>
            <a:endParaRPr lang="es-MX"/>
          </a:p>
        </p:txBody>
      </p:sp>
    </p:spTree>
    <p:extLst>
      <p:ext uri="{BB962C8B-B14F-4D97-AF65-F5344CB8AC3E}">
        <p14:creationId xmlns:p14="http://schemas.microsoft.com/office/powerpoint/2010/main" xmlns=""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pPr/>
              <a:t>22/11/2021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pPr/>
              <a:t>‹Nº›</a:t>
            </a:fld>
            <a:endParaRPr lang="es-MX"/>
          </a:p>
        </p:txBody>
      </p:sp>
    </p:spTree>
    <p:extLst>
      <p:ext uri="{BB962C8B-B14F-4D97-AF65-F5344CB8AC3E}">
        <p14:creationId xmlns:p14="http://schemas.microsoft.com/office/powerpoint/2010/main" xmlns=""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pPr/>
              <a:t>22/11/2021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pPr/>
              <a:t>‹Nº›</a:t>
            </a:fld>
            <a:endParaRPr lang="es-MX"/>
          </a:p>
        </p:txBody>
      </p:sp>
    </p:spTree>
    <p:extLst>
      <p:ext uri="{BB962C8B-B14F-4D97-AF65-F5344CB8AC3E}">
        <p14:creationId xmlns:p14="http://schemas.microsoft.com/office/powerpoint/2010/main" xmlns=""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pPr/>
              <a:t>22/11/2021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pPr/>
              <a:t>‹Nº›</a:t>
            </a:fld>
            <a:endParaRPr lang="es-MX"/>
          </a:p>
        </p:txBody>
      </p:sp>
    </p:spTree>
    <p:extLst>
      <p:ext uri="{BB962C8B-B14F-4D97-AF65-F5344CB8AC3E}">
        <p14:creationId xmlns:p14="http://schemas.microsoft.com/office/powerpoint/2010/main" xmlns=""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pPr/>
              <a:t>22/11/2021</a:t>
            </a:fld>
            <a:endParaRPr lang="es-MX"/>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pPr/>
              <a:t>‹Nº›</a:t>
            </a:fld>
            <a:endParaRPr lang="es-MX"/>
          </a:p>
        </p:txBody>
      </p:sp>
    </p:spTree>
    <p:extLst>
      <p:ext uri="{BB962C8B-B14F-4D97-AF65-F5344CB8AC3E}">
        <p14:creationId xmlns:p14="http://schemas.microsoft.com/office/powerpoint/2010/main" xmlns=""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67338" y="82744"/>
            <a:ext cx="7242482" cy="1649191"/>
          </a:xfrm>
        </p:spPr>
        <p:txBody>
          <a:bodyPr>
            <a:normAutofit/>
          </a:bodyPr>
          <a:lstStyle/>
          <a:p>
            <a:pPr algn="ctr"/>
            <a:r>
              <a:rPr lang="es-MX" sz="2800" b="1" dirty="0">
                <a:latin typeface="Arial" panose="020B0604020202020204" pitchFamily="34" charset="0"/>
                <a:cs typeface="Arial" panose="020B0604020202020204" pitchFamily="34" charset="0"/>
              </a:rPr>
              <a:t>Escuela Normal de Educación Preescolar</a:t>
            </a:r>
            <a:r>
              <a:rPr lang="es-MX" sz="2000" b="1" dirty="0">
                <a:latin typeface="Arial" panose="020B0604020202020204" pitchFamily="34" charset="0"/>
                <a:cs typeface="Arial" panose="020B0604020202020204" pitchFamily="34" charset="0"/>
              </a:rPr>
              <a:t/>
            </a:r>
            <a:br>
              <a:rPr lang="es-MX" sz="2000" b="1" dirty="0">
                <a:latin typeface="Arial" panose="020B0604020202020204" pitchFamily="34" charset="0"/>
                <a:cs typeface="Arial" panose="020B0604020202020204" pitchFamily="34" charset="0"/>
              </a:rPr>
            </a:br>
            <a:r>
              <a:rPr lang="es-MX" sz="2000" b="1" dirty="0">
                <a:latin typeface="Arial" panose="020B0604020202020204" pitchFamily="34" charset="0"/>
                <a:cs typeface="Arial" panose="020B0604020202020204" pitchFamily="34" charset="0"/>
              </a:rPr>
              <a:t>CICLO ESCOLAR 2021 – 2022</a:t>
            </a:r>
            <a:r>
              <a:rPr lang="es-MX" sz="2800" b="1" dirty="0">
                <a:latin typeface="Arial" panose="020B0604020202020204" pitchFamily="34" charset="0"/>
                <a:cs typeface="Arial" panose="020B0604020202020204" pitchFamily="34" charset="0"/>
              </a:rPr>
              <a:t/>
            </a:r>
            <a:br>
              <a:rPr lang="es-MX" sz="2800" b="1" dirty="0">
                <a:latin typeface="Arial" panose="020B0604020202020204" pitchFamily="34" charset="0"/>
                <a:cs typeface="Arial" panose="020B0604020202020204" pitchFamily="34" charset="0"/>
              </a:rPr>
            </a:br>
            <a:endParaRPr lang="es-MX" sz="2800" b="1" dirty="0">
              <a:latin typeface="Arial" panose="020B0604020202020204" pitchFamily="34" charset="0"/>
              <a:cs typeface="Arial" panose="020B0604020202020204" pitchFamily="34" charset="0"/>
            </a:endParaRPr>
          </a:p>
        </p:txBody>
      </p:sp>
      <p:pic>
        <p:nvPicPr>
          <p:cNvPr id="4" name="Marcador de contenido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3054106" y="1089248"/>
            <a:ext cx="1668945" cy="2047469"/>
          </a:xfrm>
        </p:spPr>
      </p:pic>
      <p:sp>
        <p:nvSpPr>
          <p:cNvPr id="5" name="CuadroTexto 4"/>
          <p:cNvSpPr txBox="1"/>
          <p:nvPr/>
        </p:nvSpPr>
        <p:spPr>
          <a:xfrm>
            <a:off x="172613" y="3136717"/>
            <a:ext cx="7431932" cy="6832640"/>
          </a:xfrm>
          <a:prstGeom prst="rect">
            <a:avLst/>
          </a:prstGeom>
          <a:noFill/>
        </p:spPr>
        <p:txBody>
          <a:bodyPr wrap="square" rtlCol="0">
            <a:spAutoFit/>
          </a:bodyPr>
          <a:lstStyle/>
          <a:p>
            <a:pPr algn="ctr"/>
            <a:r>
              <a:rPr lang="es-MX" b="1" dirty="0">
                <a:latin typeface="Arial" panose="020B0604020202020204" pitchFamily="34" charset="0"/>
                <a:cs typeface="Arial" panose="020B0604020202020204" pitchFamily="34" charset="0"/>
              </a:rPr>
              <a:t>Docente: </a:t>
            </a:r>
            <a:r>
              <a:rPr lang="es-MX" dirty="0">
                <a:latin typeface="Arial" panose="020B0604020202020204" pitchFamily="34" charset="0"/>
                <a:cs typeface="Arial" panose="020B0604020202020204" pitchFamily="34" charset="0"/>
              </a:rPr>
              <a:t>Elizabeth Guadalupe Ramos Suárez. </a:t>
            </a:r>
          </a:p>
          <a:p>
            <a:pPr algn="ctr"/>
            <a:r>
              <a:rPr lang="es-MX" b="1" dirty="0">
                <a:latin typeface="Arial" panose="020B0604020202020204" pitchFamily="34" charset="0"/>
                <a:cs typeface="Arial" panose="020B0604020202020204" pitchFamily="34" charset="0"/>
              </a:rPr>
              <a:t>Asignatura: </a:t>
            </a:r>
            <a:r>
              <a:rPr lang="es-MX" dirty="0">
                <a:latin typeface="Arial" panose="020B0604020202020204" pitchFamily="34" charset="0"/>
                <a:cs typeface="Arial" panose="020B0604020202020204" pitchFamily="34" charset="0"/>
              </a:rPr>
              <a:t>Aprendizaje en el servicio</a:t>
            </a:r>
          </a:p>
          <a:p>
            <a:pPr algn="ctr"/>
            <a:endParaRPr lang="es-MX" sz="1100" dirty="0">
              <a:latin typeface="Arial" panose="020B0604020202020204" pitchFamily="34" charset="0"/>
              <a:cs typeface="Arial" panose="020B0604020202020204" pitchFamily="34" charset="0"/>
            </a:endParaRPr>
          </a:p>
          <a:p>
            <a:pPr algn="ctr"/>
            <a:r>
              <a:rPr lang="es-MX" b="1" dirty="0">
                <a:latin typeface="Arial" panose="020B0604020202020204" pitchFamily="34" charset="0"/>
                <a:cs typeface="Arial" panose="020B0604020202020204" pitchFamily="34" charset="0"/>
              </a:rPr>
              <a:t>Diario de campo</a:t>
            </a:r>
          </a:p>
          <a:p>
            <a:pPr algn="ctr"/>
            <a:endParaRPr lang="es-MX" sz="1100" b="1" dirty="0">
              <a:latin typeface="Arial" panose="020B0604020202020204" pitchFamily="34" charset="0"/>
              <a:cs typeface="Arial" panose="020B0604020202020204" pitchFamily="34" charset="0"/>
            </a:endParaRPr>
          </a:p>
          <a:p>
            <a:pPr algn="ctr"/>
            <a:r>
              <a:rPr lang="es-MX" b="1" dirty="0">
                <a:latin typeface="Arial" panose="020B0604020202020204" pitchFamily="34" charset="0"/>
                <a:cs typeface="Arial" panose="020B0604020202020204" pitchFamily="34" charset="0"/>
              </a:rPr>
              <a:t>Competencias: </a:t>
            </a:r>
          </a:p>
          <a:p>
            <a:pPr algn="just"/>
            <a:r>
              <a:rPr lang="es-MX" sz="1600" dirty="0">
                <a:latin typeface="Arial" panose="020B0604020202020204" pitchFamily="34" charset="0"/>
                <a:cs typeface="Arial" panose="020B0604020202020204" pitchFamily="34" charset="0"/>
              </a:rPr>
              <a:t>• Detecta los procesos de aprendizaje de sus alumnos para favorecer su desarrollo cognitivo y socioemocional.</a:t>
            </a:r>
          </a:p>
          <a:p>
            <a:pPr algn="just"/>
            <a:r>
              <a:rPr lang="es-MX" sz="1600" dirty="0">
                <a:latin typeface="Arial" panose="020B0604020202020204" pitchFamily="34" charset="0"/>
                <a:cs typeface="Arial" panose="020B0604020202020204" pitchFamily="34" charset="0"/>
              </a:rPr>
              <a:t>• Aplica el plan y programa de estudio para alcanzar los propósitos educativos y contribuir al pleno desenvolvimiento de las capacidades de sus alumnos.</a:t>
            </a:r>
          </a:p>
          <a:p>
            <a:pPr algn="just"/>
            <a:r>
              <a:rPr lang="es-MX" sz="1600" dirty="0">
                <a:latin typeface="Arial" panose="020B0604020202020204" pitchFamily="34" charset="0"/>
                <a:cs typeface="Arial" panose="020B0604020202020204" pitchFamily="34" charset="0"/>
              </a:rPr>
              <a:t>• Diseña planeaciones aplicando sus conocimientos curriculares, psicopedagógicos, disciplinares, didácticos y tecnológicos para propiciar espacios de aprendizaje incluyentes que respondan a las necesidades de todos los alumnos en el marco del plan y programas de estudio.</a:t>
            </a:r>
          </a:p>
          <a:p>
            <a:pPr algn="just"/>
            <a:r>
              <a:rPr lang="es-MX" sz="1600" dirty="0">
                <a:latin typeface="Arial" panose="020B0604020202020204" pitchFamily="34" charset="0"/>
                <a:cs typeface="Arial" panose="020B0604020202020204" pitchFamily="34" charset="0"/>
              </a:rPr>
              <a:t>• Emplea la evaluación para intervenir en los diferentes ámbitos y momentos de la tarea educativa para mejorar los aprendizajes de sus alumnos.</a:t>
            </a:r>
          </a:p>
          <a:p>
            <a:pPr algn="just"/>
            <a:r>
              <a:rPr lang="es-MX" sz="1600" dirty="0">
                <a:latin typeface="Arial" panose="020B0604020202020204" pitchFamily="34" charset="0"/>
                <a:cs typeface="Arial" panose="020B0604020202020204" pitchFamily="34" charset="0"/>
              </a:rPr>
              <a:t>• Integra recursos de la investigación educativa para enriquecer su práctica profesional, expresando su interés por el conocimiento, la ciencia y la mejora de la educación.</a:t>
            </a:r>
          </a:p>
          <a:p>
            <a:pPr algn="just"/>
            <a:r>
              <a:rPr lang="es-MX" sz="1600" dirty="0">
                <a:latin typeface="Arial" panose="020B0604020202020204" pitchFamily="34" charset="0"/>
                <a:cs typeface="Arial" panose="020B0604020202020204" pitchFamily="34" charset="0"/>
              </a:rPr>
              <a:t>• Actúa de manera ética ante la diversidad de situaciones que se presentan en la práctica profesional.</a:t>
            </a:r>
          </a:p>
          <a:p>
            <a:endParaRPr lang="es-MX" dirty="0">
              <a:latin typeface="Arial" panose="020B0604020202020204" pitchFamily="34" charset="0"/>
              <a:cs typeface="Arial" panose="020B0604020202020204" pitchFamily="34" charset="0"/>
            </a:endParaRPr>
          </a:p>
          <a:p>
            <a:pPr algn="ctr"/>
            <a:r>
              <a:rPr lang="es-MX" b="1" dirty="0">
                <a:latin typeface="Arial" panose="020B0604020202020204" pitchFamily="34" charset="0"/>
                <a:cs typeface="Arial" panose="020B0604020202020204" pitchFamily="34" charset="0"/>
              </a:rPr>
              <a:t>Alumna: </a:t>
            </a:r>
            <a:r>
              <a:rPr lang="es-MX" dirty="0">
                <a:latin typeface="Arial" panose="020B0604020202020204" pitchFamily="34" charset="0"/>
                <a:cs typeface="Arial" panose="020B0604020202020204" pitchFamily="34" charset="0"/>
              </a:rPr>
              <a:t>Corina Beltrán García</a:t>
            </a:r>
          </a:p>
          <a:p>
            <a:pPr algn="ctr"/>
            <a:endParaRPr lang="es-MX" dirty="0">
              <a:latin typeface="Arial" panose="020B0604020202020204" pitchFamily="34" charset="0"/>
              <a:cs typeface="Arial" panose="020B0604020202020204" pitchFamily="34" charset="0"/>
            </a:endParaRPr>
          </a:p>
          <a:p>
            <a:pPr algn="ctr"/>
            <a:r>
              <a:rPr lang="es-MX" dirty="0">
                <a:latin typeface="Arial" panose="020B0604020202020204" pitchFamily="34" charset="0"/>
                <a:cs typeface="Arial" panose="020B0604020202020204" pitchFamily="34" charset="0"/>
              </a:rPr>
              <a:t>4° “A”</a:t>
            </a:r>
          </a:p>
          <a:p>
            <a:pPr algn="ctr"/>
            <a:endParaRPr lang="es-MX" dirty="0">
              <a:latin typeface="Arial" panose="020B0604020202020204" pitchFamily="34" charset="0"/>
              <a:cs typeface="Arial" panose="020B0604020202020204" pitchFamily="34" charset="0"/>
            </a:endParaRPr>
          </a:p>
          <a:p>
            <a:pPr algn="r"/>
            <a:r>
              <a:rPr lang="es-MX" dirty="0">
                <a:latin typeface="Arial" panose="020B0604020202020204" pitchFamily="34" charset="0"/>
                <a:cs typeface="Arial" panose="020B0604020202020204" pitchFamily="34" charset="0"/>
              </a:rPr>
              <a:t>Saltillo Coahuila, a noviembre del 2021 </a:t>
            </a:r>
            <a:r>
              <a:rPr lang="es-MX" sz="1600" dirty="0">
                <a:latin typeface="Arial" panose="020B0604020202020204" pitchFamily="34" charset="0"/>
                <a:cs typeface="Arial" panose="020B0604020202020204" pitchFamily="34" charset="0"/>
              </a:rPr>
              <a:t>                                                                                                                                                                                       </a:t>
            </a:r>
            <a:endParaRPr lang="es-MX" sz="1600" dirty="0"/>
          </a:p>
        </p:txBody>
      </p:sp>
    </p:spTree>
    <p:extLst>
      <p:ext uri="{BB962C8B-B14F-4D97-AF65-F5344CB8AC3E}">
        <p14:creationId xmlns:p14="http://schemas.microsoft.com/office/powerpoint/2010/main" xmlns="" val="733152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C1B89E74-759F-48AA-AD93-49114BF4DBF2}"/>
              </a:ext>
            </a:extLst>
          </p:cNvPr>
          <p:cNvPicPr>
            <a:picLocks noChangeAspect="1"/>
          </p:cNvPicPr>
          <p:nvPr/>
        </p:nvPicPr>
        <p:blipFill>
          <a:blip r:embed="rId2" cstate="print"/>
          <a:stretch>
            <a:fillRect/>
          </a:stretch>
        </p:blipFill>
        <p:spPr>
          <a:xfrm>
            <a:off x="0" y="0"/>
            <a:ext cx="7777163" cy="10045699"/>
          </a:xfrm>
          <a:prstGeom prst="rect">
            <a:avLst/>
          </a:prstGeom>
        </p:spPr>
      </p:pic>
    </p:spTree>
    <p:extLst>
      <p:ext uri="{BB962C8B-B14F-4D97-AF65-F5344CB8AC3E}">
        <p14:creationId xmlns:p14="http://schemas.microsoft.com/office/powerpoint/2010/main" xmlns="" val="833638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0"/>
            <a:ext cx="7777163" cy="10045700"/>
          </a:xfrm>
          <a:prstGeom prst="rect">
            <a:avLst/>
          </a:prstGeom>
        </p:spPr>
      </p:pic>
      <p:sp>
        <p:nvSpPr>
          <p:cNvPr id="6" name="CuadroTexto 5"/>
          <p:cNvSpPr txBox="1"/>
          <p:nvPr/>
        </p:nvSpPr>
        <p:spPr>
          <a:xfrm>
            <a:off x="610359" y="802244"/>
            <a:ext cx="6556442" cy="3477875"/>
          </a:xfrm>
          <a:prstGeom prst="rect">
            <a:avLst/>
          </a:prstGeom>
          <a:noFill/>
        </p:spPr>
        <p:txBody>
          <a:bodyPr wrap="square" rtlCol="0">
            <a:spAutoFit/>
          </a:bodyPr>
          <a:lstStyle/>
          <a:p>
            <a:pPr algn="ctr"/>
            <a:r>
              <a:rPr lang="es-MX" sz="2000" b="1" dirty="0" smtClean="0">
                <a:latin typeface="Arial" panose="020B0604020202020204" pitchFamily="34" charset="0"/>
                <a:cs typeface="Arial" panose="020B0604020202020204" pitchFamily="34" charset="0"/>
              </a:rPr>
              <a:t>NOVIEMBRE/DICIEMBRE </a:t>
            </a:r>
            <a:r>
              <a:rPr lang="es-MX" sz="2000" b="1" dirty="0">
                <a:latin typeface="Arial" panose="020B0604020202020204" pitchFamily="34" charset="0"/>
                <a:cs typeface="Arial" panose="020B0604020202020204" pitchFamily="34" charset="0"/>
              </a:rPr>
              <a:t>2021</a:t>
            </a:r>
          </a:p>
          <a:p>
            <a:pPr algn="ctr">
              <a:lnSpc>
                <a:spcPct val="200000"/>
              </a:lnSpc>
            </a:pPr>
            <a:r>
              <a:rPr lang="es-MX" sz="2000" b="1" dirty="0">
                <a:latin typeface="Arial" panose="020B0604020202020204" pitchFamily="34" charset="0"/>
                <a:cs typeface="Arial" panose="020B0604020202020204" pitchFamily="34" charset="0"/>
              </a:rPr>
              <a:t>Jardín de niños: </a:t>
            </a:r>
            <a:r>
              <a:rPr lang="es-MX" sz="2000" dirty="0">
                <a:latin typeface="Arial" panose="020B0604020202020204" pitchFamily="34" charset="0"/>
                <a:cs typeface="Arial" panose="020B0604020202020204" pitchFamily="34" charset="0"/>
              </a:rPr>
              <a:t>José Clemente Orozco.</a:t>
            </a:r>
          </a:p>
          <a:p>
            <a:pPr marL="342900" indent="-342900">
              <a:lnSpc>
                <a:spcPct val="200000"/>
              </a:lnSpc>
              <a:buFont typeface="Wingdings" panose="05000000000000000000" pitchFamily="2" charset="2"/>
              <a:buChar char="v"/>
            </a:pPr>
            <a:r>
              <a:rPr lang="es-MX" sz="2000" b="1" dirty="0">
                <a:latin typeface="Arial" panose="020B0604020202020204" pitchFamily="34" charset="0"/>
                <a:cs typeface="Arial" panose="020B0604020202020204" pitchFamily="34" charset="0"/>
              </a:rPr>
              <a:t>Maestra Practicante: </a:t>
            </a:r>
            <a:r>
              <a:rPr lang="es-MX" sz="2000" dirty="0">
                <a:latin typeface="Arial" panose="020B0604020202020204" pitchFamily="34" charset="0"/>
                <a:cs typeface="Arial" panose="020B0604020202020204" pitchFamily="34" charset="0"/>
              </a:rPr>
              <a:t>Corina Beltrán García</a:t>
            </a:r>
          </a:p>
          <a:p>
            <a:pPr marL="342900" indent="-342900">
              <a:lnSpc>
                <a:spcPct val="200000"/>
              </a:lnSpc>
              <a:buFont typeface="Wingdings" panose="05000000000000000000" pitchFamily="2" charset="2"/>
              <a:buChar char="v"/>
            </a:pPr>
            <a:r>
              <a:rPr lang="es-MX" sz="2000" b="1" dirty="0">
                <a:latin typeface="Arial" panose="020B0604020202020204" pitchFamily="34" charset="0"/>
                <a:cs typeface="Arial" panose="020B0604020202020204" pitchFamily="34" charset="0"/>
              </a:rPr>
              <a:t>Maestra titular: </a:t>
            </a:r>
            <a:r>
              <a:rPr lang="es-MX" sz="2000" dirty="0">
                <a:latin typeface="Arial" panose="020B0604020202020204" pitchFamily="34" charset="0"/>
                <a:cs typeface="Arial" panose="020B0604020202020204" pitchFamily="34" charset="0"/>
              </a:rPr>
              <a:t>Guadalupe Eguía.</a:t>
            </a:r>
          </a:p>
          <a:p>
            <a:pPr algn="ctr">
              <a:lnSpc>
                <a:spcPct val="200000"/>
              </a:lnSpc>
            </a:pPr>
            <a:r>
              <a:rPr lang="es-MX" sz="2000" b="1" dirty="0">
                <a:latin typeface="Arial" panose="020B0604020202020204" pitchFamily="34" charset="0"/>
                <a:cs typeface="Arial" panose="020B0604020202020204" pitchFamily="34" charset="0"/>
              </a:rPr>
              <a:t>Grupo: 3° Sección: “B”</a:t>
            </a:r>
          </a:p>
          <a:p>
            <a:pPr marL="342900" indent="-342900">
              <a:lnSpc>
                <a:spcPct val="200000"/>
              </a:lnSpc>
              <a:buFont typeface="Wingdings" panose="05000000000000000000" pitchFamily="2" charset="2"/>
              <a:buChar char="v"/>
            </a:pPr>
            <a:r>
              <a:rPr lang="es-MX" sz="2000" b="1" dirty="0">
                <a:latin typeface="Arial" panose="020B0604020202020204" pitchFamily="34" charset="0"/>
                <a:cs typeface="Arial" panose="020B0604020202020204" pitchFamily="34" charset="0"/>
              </a:rPr>
              <a:t>Total de alumnos:</a:t>
            </a:r>
            <a:r>
              <a:rPr lang="es-MX" sz="2000" dirty="0">
                <a:latin typeface="Arial" panose="020B0604020202020204" pitchFamily="34" charset="0"/>
                <a:cs typeface="Arial" panose="020B0604020202020204" pitchFamily="34" charset="0"/>
              </a:rPr>
              <a:t> 32 </a:t>
            </a:r>
            <a:r>
              <a:rPr lang="es-MX" sz="2000" b="1" dirty="0">
                <a:latin typeface="Arial" panose="020B0604020202020204" pitchFamily="34" charset="0"/>
                <a:cs typeface="Arial" panose="020B0604020202020204" pitchFamily="34" charset="0"/>
              </a:rPr>
              <a:t>Niños: </a:t>
            </a:r>
            <a:r>
              <a:rPr lang="es-MX" sz="2000" u="sng" dirty="0">
                <a:latin typeface="Arial" panose="020B0604020202020204" pitchFamily="34" charset="0"/>
                <a:cs typeface="Arial" panose="020B0604020202020204" pitchFamily="34" charset="0"/>
              </a:rPr>
              <a:t>15 </a:t>
            </a:r>
            <a:r>
              <a:rPr lang="es-MX" sz="2000" dirty="0">
                <a:latin typeface="Arial" panose="020B0604020202020204" pitchFamily="34" charset="0"/>
                <a:cs typeface="Arial" panose="020B0604020202020204" pitchFamily="34" charset="0"/>
              </a:rPr>
              <a:t> </a:t>
            </a:r>
            <a:r>
              <a:rPr lang="es-MX" sz="2000" b="1" dirty="0">
                <a:latin typeface="Arial" panose="020B0604020202020204" pitchFamily="34" charset="0"/>
                <a:cs typeface="Arial" panose="020B0604020202020204" pitchFamily="34" charset="0"/>
              </a:rPr>
              <a:t>Niñas:</a:t>
            </a:r>
            <a:r>
              <a:rPr lang="es-MX" sz="2000" dirty="0">
                <a:latin typeface="Arial" panose="020B0604020202020204" pitchFamily="34" charset="0"/>
                <a:cs typeface="Arial" panose="020B0604020202020204" pitchFamily="34" charset="0"/>
              </a:rPr>
              <a:t> </a:t>
            </a:r>
            <a:r>
              <a:rPr lang="es-MX" sz="2000" u="sng" dirty="0">
                <a:latin typeface="Arial" panose="020B0604020202020204" pitchFamily="34" charset="0"/>
                <a:cs typeface="Arial" panose="020B0604020202020204" pitchFamily="34" charset="0"/>
              </a:rPr>
              <a:t>17</a:t>
            </a:r>
          </a:p>
        </p:txBody>
      </p:sp>
    </p:spTree>
    <p:extLst>
      <p:ext uri="{BB962C8B-B14F-4D97-AF65-F5344CB8AC3E}">
        <p14:creationId xmlns:p14="http://schemas.microsoft.com/office/powerpoint/2010/main" xmlns="" val="2732801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7777163" cy="10045700"/>
          </a:xfrm>
          <a:prstGeom prst="rect">
            <a:avLst/>
          </a:prstGeom>
        </p:spPr>
      </p:pic>
      <p:sp>
        <p:nvSpPr>
          <p:cNvPr id="6" name="CuadroTexto 5"/>
          <p:cNvSpPr txBox="1"/>
          <p:nvPr/>
        </p:nvSpPr>
        <p:spPr>
          <a:xfrm>
            <a:off x="610359" y="724422"/>
            <a:ext cx="6556442" cy="8309967"/>
          </a:xfrm>
          <a:prstGeom prst="rect">
            <a:avLst/>
          </a:prstGeom>
          <a:noFill/>
        </p:spPr>
        <p:txBody>
          <a:bodyPr wrap="square" rtlCol="0">
            <a:spAutoFit/>
          </a:bodyPr>
          <a:lstStyle/>
          <a:p>
            <a:pPr algn="ctr"/>
            <a:r>
              <a:rPr lang="es-MX" b="1" dirty="0" smtClean="0">
                <a:latin typeface="Arial" panose="020B0604020202020204" pitchFamily="34" charset="0"/>
                <a:cs typeface="Arial" panose="020B0604020202020204" pitchFamily="34" charset="0"/>
              </a:rPr>
              <a:t>Lunes 22 </a:t>
            </a:r>
            <a:r>
              <a:rPr lang="es-MX" b="1" dirty="0" smtClean="0">
                <a:latin typeface="Arial" panose="020B0604020202020204" pitchFamily="34" charset="0"/>
                <a:cs typeface="Arial" panose="020B0604020202020204" pitchFamily="34" charset="0"/>
              </a:rPr>
              <a:t>de </a:t>
            </a:r>
            <a:r>
              <a:rPr lang="es-MX" b="1" dirty="0">
                <a:latin typeface="Arial" panose="020B0604020202020204" pitchFamily="34" charset="0"/>
                <a:cs typeface="Arial" panose="020B0604020202020204" pitchFamily="34" charset="0"/>
              </a:rPr>
              <a:t>noviembre del </a:t>
            </a:r>
            <a:r>
              <a:rPr lang="es-MX" b="1" dirty="0" smtClean="0">
                <a:latin typeface="Arial" panose="020B0604020202020204" pitchFamily="34" charset="0"/>
                <a:cs typeface="Arial" panose="020B0604020202020204" pitchFamily="34" charset="0"/>
              </a:rPr>
              <a:t>2021</a:t>
            </a:r>
          </a:p>
          <a:p>
            <a:pPr algn="ctr"/>
            <a:endParaRPr lang="es-MX" b="1" dirty="0">
              <a:latin typeface="Arial" panose="020B0604020202020204" pitchFamily="34" charset="0"/>
              <a:cs typeface="Arial" panose="020B0604020202020204" pitchFamily="34" charset="0"/>
            </a:endParaRPr>
          </a:p>
          <a:p>
            <a:r>
              <a:rPr lang="es-MX" sz="2000" dirty="0">
                <a:latin typeface="Arial" panose="020B0604020202020204" pitchFamily="34" charset="0"/>
                <a:cs typeface="Arial" panose="020B0604020202020204" pitchFamily="34" charset="0"/>
              </a:rPr>
              <a:t>El día de hoy </a:t>
            </a:r>
            <a:r>
              <a:rPr lang="es-MX" sz="2000" dirty="0" smtClean="0">
                <a:latin typeface="Arial" panose="020B0604020202020204" pitchFamily="34" charset="0"/>
                <a:cs typeface="Arial" panose="020B0604020202020204" pitchFamily="34" charset="0"/>
              </a:rPr>
              <a:t>no hub</a:t>
            </a:r>
            <a:r>
              <a:rPr lang="es-MX" sz="2000" dirty="0" smtClean="0">
                <a:latin typeface="Arial" panose="020B0604020202020204" pitchFamily="34" charset="0"/>
                <a:cs typeface="Arial" panose="020B0604020202020204" pitchFamily="34" charset="0"/>
              </a:rPr>
              <a:t>o clase en línea puesto que las clases normales no se debe empalmar con las extracurriculares y hoy los alumnos tienen clase de música</a:t>
            </a:r>
            <a:r>
              <a:rPr lang="es-MX" sz="2000" dirty="0" smtClean="0">
                <a:latin typeface="Arial" panose="020B0604020202020204" pitchFamily="34" charset="0"/>
                <a:cs typeface="Arial" panose="020B0604020202020204" pitchFamily="34" charset="0"/>
              </a:rPr>
              <a:t>. Pasé lista a través de WhatsApp mencionando </a:t>
            </a:r>
            <a:r>
              <a:rPr lang="es-MX" sz="2000" dirty="0" smtClean="0">
                <a:latin typeface="Arial" panose="020B0604020202020204" pitchFamily="34" charset="0"/>
                <a:cs typeface="Arial" panose="020B0604020202020204" pitchFamily="34" charset="0"/>
              </a:rPr>
              <a:t>por medio de un audio su nombre, la fecha y lo que más les haya gustado de su fin de semana. Me sorprendí al ver la respuesta de todos ya que fue más de la esperada, fueron 28 alumnos de 32 los que sí respondieron y eso me alegró mucho.</a:t>
            </a:r>
          </a:p>
          <a:p>
            <a:r>
              <a:rPr lang="es-MX" sz="2000" dirty="0" smtClean="0">
                <a:latin typeface="Arial" panose="020B0604020202020204" pitchFamily="34" charset="0"/>
                <a:cs typeface="Arial" panose="020B0604020202020204" pitchFamily="34" charset="0"/>
              </a:rPr>
              <a:t>Posteriormente envié las actividades correspondientes al día de hoy favoreciendo campos de formación académic</a:t>
            </a:r>
            <a:r>
              <a:rPr lang="es-MX" sz="2000" dirty="0" smtClean="0">
                <a:latin typeface="Arial" panose="020B0604020202020204" pitchFamily="34" charset="0"/>
                <a:cs typeface="Arial" panose="020B0604020202020204" pitchFamily="34" charset="0"/>
              </a:rPr>
              <a:t>a como lenguaje y  comunicación y pensamiento matemático. </a:t>
            </a:r>
            <a:r>
              <a:rPr lang="es-MX" sz="2000" dirty="0" smtClean="0">
                <a:latin typeface="Arial" panose="020B0604020202020204" pitchFamily="34" charset="0"/>
                <a:cs typeface="Arial" panose="020B0604020202020204" pitchFamily="34" charset="0"/>
              </a:rPr>
              <a:t>Los juegos </a:t>
            </a:r>
            <a:r>
              <a:rPr lang="es-MX" sz="2000" dirty="0">
                <a:latin typeface="Arial" panose="020B0604020202020204" pitchFamily="34" charset="0"/>
                <a:cs typeface="Arial" panose="020B0604020202020204" pitchFamily="34" charset="0"/>
              </a:rPr>
              <a:t>en línea </a:t>
            </a:r>
            <a:r>
              <a:rPr lang="es-MX" sz="2000" dirty="0" smtClean="0">
                <a:latin typeface="Arial" panose="020B0604020202020204" pitchFamily="34" charset="0"/>
                <a:cs typeface="Arial" panose="020B0604020202020204" pitchFamily="34" charset="0"/>
              </a:rPr>
              <a:t>me ayudan mucho a atraer la atención tanto de los niños como los padres de familia e implementé algunas pausas activas online favoreciendo el área de desarrollo personal y social como educación física.</a:t>
            </a:r>
            <a:endParaRPr lang="es-MX" sz="2000" dirty="0">
              <a:latin typeface="Arial" panose="020B0604020202020204" pitchFamily="34" charset="0"/>
              <a:cs typeface="Arial" panose="020B0604020202020204" pitchFamily="34" charset="0"/>
            </a:endParaRPr>
          </a:p>
          <a:p>
            <a:r>
              <a:rPr lang="es-MX" sz="2000" dirty="0">
                <a:latin typeface="Arial" panose="020B0604020202020204" pitchFamily="34" charset="0"/>
                <a:cs typeface="Arial" panose="020B0604020202020204" pitchFamily="34" charset="0"/>
              </a:rPr>
              <a:t>Según Piaget (1984), los primeros juegos de ejercicio servirán para consolidar los esquemas motores y sus progresivas coordinaciones, ya que se encuentran en la base del desarrollo de la inteligencia. </a:t>
            </a:r>
          </a:p>
          <a:p>
            <a:r>
              <a:rPr lang="es-MX" sz="2000" dirty="0">
                <a:latin typeface="Arial" panose="020B0604020202020204" pitchFamily="34" charset="0"/>
                <a:cs typeface="Arial" panose="020B0604020202020204" pitchFamily="34" charset="0"/>
              </a:rPr>
              <a:t>Y, lo que se favoreció fue que, </a:t>
            </a:r>
          </a:p>
          <a:p>
            <a:r>
              <a:rPr lang="es-MX" sz="2000" dirty="0">
                <a:latin typeface="Arial" panose="020B0604020202020204" pitchFamily="34" charset="0"/>
                <a:cs typeface="Arial" panose="020B0604020202020204" pitchFamily="34" charset="0"/>
              </a:rPr>
              <a:t>el niño ejercitó </a:t>
            </a:r>
            <a:r>
              <a:rPr lang="es-MX" sz="2000" dirty="0" smtClean="0">
                <a:latin typeface="Arial" panose="020B0604020202020204" pitchFamily="34" charset="0"/>
                <a:cs typeface="Arial" panose="020B0604020202020204" pitchFamily="34" charset="0"/>
              </a:rPr>
              <a:t>su desarrollo físico, </a:t>
            </a:r>
          </a:p>
          <a:p>
            <a:r>
              <a:rPr lang="es-MX" sz="2000" dirty="0" smtClean="0">
                <a:latin typeface="Arial" panose="020B0604020202020204" pitchFamily="34" charset="0"/>
                <a:cs typeface="Arial" panose="020B0604020202020204" pitchFamily="34" charset="0"/>
              </a:rPr>
              <a:t>psicomotor e incluso cognitivo. </a:t>
            </a:r>
            <a:endParaRPr lang="es-MX" sz="2000" dirty="0">
              <a:latin typeface="Arial" panose="020B0604020202020204" pitchFamily="34" charset="0"/>
              <a:cs typeface="Arial" panose="020B0604020202020204" pitchFamily="34" charset="0"/>
            </a:endParaRPr>
          </a:p>
          <a:p>
            <a:endParaRPr lang="es-MX" dirty="0"/>
          </a:p>
        </p:txBody>
      </p:sp>
    </p:spTree>
    <p:extLst>
      <p:ext uri="{BB962C8B-B14F-4D97-AF65-F5344CB8AC3E}">
        <p14:creationId xmlns:p14="http://schemas.microsoft.com/office/powerpoint/2010/main" xmlns="" val="2211735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CAE6413-1AFC-4EE4-882C-48D169AE6547}"/>
              </a:ext>
            </a:extLst>
          </p:cNvPr>
          <p:cNvSpPr>
            <a:spLocks noGrp="1"/>
          </p:cNvSpPr>
          <p:nvPr>
            <p:ph type="title"/>
          </p:nvPr>
        </p:nvSpPr>
        <p:spPr>
          <a:xfrm>
            <a:off x="534680" y="-54538"/>
            <a:ext cx="6707803" cy="1941704"/>
          </a:xfrm>
        </p:spPr>
        <p:txBody>
          <a:bodyPr/>
          <a:lstStyle/>
          <a:p>
            <a:pPr algn="ctr"/>
            <a:r>
              <a:rPr lang="es-MX" b="1" dirty="0"/>
              <a:t>Referencias</a:t>
            </a:r>
          </a:p>
        </p:txBody>
      </p:sp>
      <p:sp>
        <p:nvSpPr>
          <p:cNvPr id="3" name="Marcador de contenido 2">
            <a:extLst>
              <a:ext uri="{FF2B5EF4-FFF2-40B4-BE49-F238E27FC236}">
                <a16:creationId xmlns:a16="http://schemas.microsoft.com/office/drawing/2014/main" xmlns="" id="{98953E40-60B6-435E-899C-43239E2E96AB}"/>
              </a:ext>
            </a:extLst>
          </p:cNvPr>
          <p:cNvSpPr>
            <a:spLocks noGrp="1"/>
          </p:cNvSpPr>
          <p:nvPr>
            <p:ph idx="1"/>
          </p:nvPr>
        </p:nvSpPr>
        <p:spPr>
          <a:xfrm>
            <a:off x="534680" y="1300313"/>
            <a:ext cx="6707803" cy="7160941"/>
          </a:xfrm>
        </p:spPr>
        <p:txBody>
          <a:bodyPr>
            <a:normAutofit/>
          </a:bodyPr>
          <a:lstStyle/>
          <a:p>
            <a:pPr marL="0" indent="0">
              <a:buNone/>
            </a:pPr>
            <a:r>
              <a:rPr lang="es-MX" sz="2400" dirty="0">
                <a:latin typeface="Arial" panose="020B0604020202020204" pitchFamily="34" charset="0"/>
                <a:cs typeface="Arial" panose="020B0604020202020204" pitchFamily="34" charset="0"/>
              </a:rPr>
              <a:t>	Piaget, J., (1984). </a:t>
            </a:r>
            <a:r>
              <a:rPr lang="es-MX" sz="2400" i="1" dirty="0">
                <a:latin typeface="Arial" panose="020B0604020202020204" pitchFamily="34" charset="0"/>
                <a:cs typeface="Arial" panose="020B0604020202020204" pitchFamily="34" charset="0"/>
              </a:rPr>
              <a:t>“Psicología del niño” </a:t>
            </a:r>
            <a:r>
              <a:rPr lang="es-MX" sz="2400" dirty="0">
                <a:latin typeface="Arial" panose="020B0604020202020204" pitchFamily="34" charset="0"/>
                <a:cs typeface="Arial" panose="020B0604020202020204" pitchFamily="34" charset="0"/>
              </a:rPr>
              <a:t>Madrid. Ed: Morata</a:t>
            </a:r>
            <a:r>
              <a:rPr lang="es-ES" sz="2400" dirty="0">
                <a:latin typeface="Arial" panose="020B0604020202020204" pitchFamily="34" charset="0"/>
                <a:cs typeface="Arial" panose="020B0604020202020204" pitchFamily="34" charset="0"/>
              </a:rPr>
              <a:t>. </a:t>
            </a:r>
          </a:p>
          <a:p>
            <a:pPr marL="0" indent="0">
              <a:buNone/>
            </a:pPr>
            <a:r>
              <a:rPr lang="es-MX" sz="2400" dirty="0">
                <a:latin typeface="Arial" panose="020B0604020202020204" pitchFamily="34" charset="0"/>
                <a:cs typeface="Arial" panose="020B0604020202020204" pitchFamily="34" charset="0"/>
              </a:rPr>
              <a:t>		</a:t>
            </a:r>
            <a:endParaRPr lang="es-ES" sz="2400" dirty="0">
              <a:latin typeface="Arial" panose="020B0604020202020204" pitchFamily="34" charset="0"/>
              <a:cs typeface="Arial" panose="020B0604020202020204" pitchFamily="34" charset="0"/>
            </a:endParaRPr>
          </a:p>
          <a:p>
            <a:pPr marL="0" indent="0">
              <a:buNone/>
            </a:pPr>
            <a:endParaRPr lang="es-MX"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811479252"/>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3215</TotalTime>
  <Words>448</Words>
  <Application>Microsoft Office PowerPoint</Application>
  <PresentationFormat>Personalizado</PresentationFormat>
  <Paragraphs>36</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Escuela Normal de Educación Preescolar CICLO ESCOLAR 2021 – 2022 </vt:lpstr>
      <vt:lpstr>Diapositiva 2</vt:lpstr>
      <vt:lpstr>Diapositiva 3</vt:lpstr>
      <vt:lpstr>Diapositiva 4</vt:lpstr>
      <vt:lpstr>Referencias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CORINA BELTRAN GARCIA</dc:creator>
  <cp:lastModifiedBy>Abundancia</cp:lastModifiedBy>
  <cp:revision>131</cp:revision>
  <dcterms:created xsi:type="dcterms:W3CDTF">2020-11-09T23:20:30Z</dcterms:created>
  <dcterms:modified xsi:type="dcterms:W3CDTF">2021-11-23T00:57:06Z</dcterms:modified>
</cp:coreProperties>
</file>