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63" r:id="rId4"/>
    <p:sldId id="275" r:id="rId5"/>
    <p:sldId id="274" r:id="rId6"/>
    <p:sldId id="276" r:id="rId7"/>
    <p:sldId id="277" r:id="rId8"/>
    <p:sldId id="278" r:id="rId9"/>
    <p:sldId id="258" r:id="rId10"/>
    <p:sldId id="262" r:id="rId11"/>
    <p:sldId id="271" r:id="rId12"/>
    <p:sldId id="264" r:id="rId13"/>
    <p:sldId id="265" r:id="rId14"/>
    <p:sldId id="279" r:id="rId15"/>
    <p:sldId id="280" r:id="rId16"/>
    <p:sldId id="281" r:id="rId17"/>
    <p:sldId id="282" r:id="rId18"/>
    <p:sldId id="266" r:id="rId19"/>
    <p:sldId id="269" r:id="rId20"/>
    <p:sldId id="273" r:id="rId21"/>
    <p:sldId id="270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02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60" r:id="rId42"/>
  </p:sldIdLst>
  <p:sldSz cx="9144000" cy="5143500" type="screen16x9"/>
  <p:notesSz cx="6858000" cy="9144000"/>
  <p:embeddedFontLst>
    <p:embeddedFont>
      <p:font typeface="Goudy Stout" panose="0202090407030B020401" pitchFamily="18" charset="0"/>
      <p:regular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Segoe UI" panose="020B0502040204020203" pitchFamily="34" charset="0"/>
      <p:regular r:id="rId49"/>
      <p:bold r:id="rId50"/>
      <p:italic r:id="rId51"/>
      <p:boldItalic r:id="rId52"/>
    </p:embeddedFont>
    <p:embeddedFont>
      <p:font typeface="Amatic SC" panose="020B0604020202020204" charset="-79"/>
      <p:regular r:id="rId53"/>
      <p:bold r:id="rId54"/>
    </p:embeddedFont>
    <p:embeddedFont>
      <p:font typeface="Candara Light" panose="020E0502030303020204" pitchFamily="34" charset="0"/>
      <p:regular r:id="rId55"/>
      <p: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Pacifico" panose="020B0604020202020204" charset="0"/>
      <p:regular r:id="rId61"/>
    </p:embeddedFont>
    <p:embeddedFont>
      <p:font typeface="Comfortaa" panose="020B0604020202020204" charset="0"/>
      <p:regular r:id="rId62"/>
      <p:bold r:id="rId63"/>
    </p:embeddedFont>
    <p:embeddedFont>
      <p:font typeface="Bebas Neue" panose="020B0604020202020204" charset="0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60"/>
  </p:normalViewPr>
  <p:slideViewPr>
    <p:cSldViewPr snapToGrid="0">
      <p:cViewPr varScale="1">
        <p:scale>
          <a:sx n="93" d="100"/>
          <a:sy n="93" d="100"/>
        </p:scale>
        <p:origin x="49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191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29d652d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29d652d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14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09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60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29d652d9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29d652d9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0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15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34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29d652d9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29d652d9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3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29d652d9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29d652d9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33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64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9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29d652d9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29d652d9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47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72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5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29d652d9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29d652d9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5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745375" y="1558900"/>
            <a:ext cx="2898900" cy="18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latin typeface="Bebas Neue"/>
                <a:ea typeface="Bebas Neue"/>
                <a:cs typeface="Bebas Neue"/>
                <a:sym typeface="Bebas Neue"/>
              </a:rPr>
              <a:t>Escuela Normal de Educación Preescolar </a:t>
            </a:r>
            <a:endParaRPr sz="3800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775" y="1183500"/>
            <a:ext cx="3509875" cy="2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Google Shape;57;p13"/>
          <p:cNvSpPr/>
          <p:nvPr/>
        </p:nvSpPr>
        <p:spPr>
          <a:xfrm>
            <a:off x="-42312" y="443436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rgbClr val="CC4125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1C232"/>
                </a:solidFill>
                <a:latin typeface="Amatic SC"/>
                <a:ea typeface="Amatic SC"/>
                <a:cs typeface="Amatic SC"/>
                <a:sym typeface="Amatic SC"/>
              </a:rPr>
              <a:t>observación </a:t>
            </a:r>
            <a:endParaRPr b="1">
              <a:solidFill>
                <a:srgbClr val="F1C23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44896" y="1330032"/>
            <a:ext cx="1505860" cy="3439800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1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Planeo las actividades para esta semana de práctica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1953360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2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Estableció contacto con los padres de familia para solicitarles materiales que necesitara para la jornada de  practica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3792154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3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Se conectó a la clase programada con el grupo de acuerdo a lo planeado, logrando la participación de los alumnos.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5516201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4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Mantiene comunicación con los padres de familia para solicitar información de los niños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77;p15"/>
          <p:cNvSpPr txBox="1">
            <a:spLocks/>
          </p:cNvSpPr>
          <p:nvPr/>
        </p:nvSpPr>
        <p:spPr>
          <a:xfrm>
            <a:off x="7288545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5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Realizó su clase en línea de acuerdo a lo planeado previendo materiales de apoyo llamativos para los niños.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8842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FORTALEZAS  </a:t>
            </a:r>
            <a:endParaRPr b="1" dirty="0">
              <a:solidFill>
                <a:srgbClr val="92D05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54944" y="1330032"/>
            <a:ext cx="8436880" cy="3439800"/>
          </a:xfrm>
          <a:prstGeom prst="rect">
            <a:avLst/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Envía la planeación en tiempo y forma y muestra disposición ante las sugerencias,  </a:t>
            </a:r>
            <a:r>
              <a:rPr lang="es-MX" sz="1200" dirty="0" err="1" smtClean="0">
                <a:latin typeface="Comfortaa"/>
                <a:ea typeface="Comfortaa"/>
                <a:cs typeface="Comfortaa"/>
                <a:sym typeface="Comfortaa"/>
              </a:rPr>
              <a:t>prevee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 los materiales que va a utilizar para las clases virtuales.</a:t>
            </a:r>
          </a:p>
        </p:txBody>
      </p:sp>
    </p:spTree>
    <p:extLst>
      <p:ext uri="{BB962C8B-B14F-4D97-AF65-F5344CB8AC3E}">
        <p14:creationId xmlns:p14="http://schemas.microsoft.com/office/powerpoint/2010/main" val="2312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42312" y="443436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CuadroTexto 4"/>
          <p:cNvSpPr txBox="1"/>
          <p:nvPr/>
        </p:nvSpPr>
        <p:spPr>
          <a:xfrm>
            <a:off x="241160" y="381837"/>
            <a:ext cx="3989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accent4">
                    <a:lumMod val="50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Notas </a:t>
            </a:r>
            <a:endParaRPr lang="es-MX" sz="6000" b="1" dirty="0">
              <a:solidFill>
                <a:schemeClr val="accent4">
                  <a:lumMod val="50000"/>
                </a:schemeClr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79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Goudy Stout" panose="0202090407030B020401" pitchFamily="18" charset="0"/>
              </a:rPr>
              <a:t>segunda parte de  </a:t>
            </a:r>
            <a:r>
              <a:rPr lang="es-MX" dirty="0" err="1" smtClean="0">
                <a:latin typeface="Goudy Stout" panose="0202090407030B020401" pitchFamily="18" charset="0"/>
              </a:rPr>
              <a:t>1er</a:t>
            </a:r>
            <a:r>
              <a:rPr lang="es-MX" dirty="0" smtClean="0">
                <a:latin typeface="Goudy Stout" panose="0202090407030B020401" pitchFamily="18" charset="0"/>
              </a:rPr>
              <a:t> jornada</a:t>
            </a:r>
            <a:endParaRPr lang="es-MX" dirty="0">
              <a:latin typeface="Goudy Stout" panose="0202090407030B020401" pitchFamily="18" charset="0"/>
            </a:endParaRPr>
          </a:p>
        </p:txBody>
      </p:sp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84625" y="3915574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6;p13"/>
          <p:cNvSpPr/>
          <p:nvPr/>
        </p:nvSpPr>
        <p:spPr>
          <a:xfrm>
            <a:off x="-84625" y="88664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Google Shape;57;p13"/>
          <p:cNvSpPr/>
          <p:nvPr/>
        </p:nvSpPr>
        <p:spPr>
          <a:xfrm>
            <a:off x="-84625" y="111546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058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agen 7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71" y="2872717"/>
            <a:ext cx="3079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9" descr="Icono&#10;&#10;Descripción generada automá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41" y="2874452"/>
            <a:ext cx="3587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73" y="2884844"/>
            <a:ext cx="352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24" y="2807777"/>
            <a:ext cx="3905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776860"/>
            <a:ext cx="9144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Instrucciones: Este instrumento se realizar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de manera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contendr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informaci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de lo realizado durante la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ctica, es importante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llenado de todos los indicadores,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para de esta manera conocer la din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mica de trabajo que existe al interior de nuestras instituciones de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ctica.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Favor de contestar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la manera 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 honesta posible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 compartir con la alumna estas sugerencias y/o recomendaciones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observado con la finalidad de que la alumna mejore los aspectos en los que presenta 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reas de oportunidad: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 el profesor titular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 estudiante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 mantiene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constante con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 profesor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Si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No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los d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í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Lunes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Martes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é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rcoles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Jueves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Viernes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por favor el medio de 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entre la estudiante normalista y 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 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518424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Facebook                              Correo electrónico 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                                 </a:t>
            </a: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Llamadas telefónicas  </a:t>
            </a:r>
            <a:endParaRPr kumimoji="0" lang="es-MX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La estudiante normalista envío la planeación para ser revisada de manera oportuna y atendió a las sugerencias de cambio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Sí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No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Recomendaciones y/o sugerencias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MX" sz="1100" dirty="0">
              <a:latin typeface="+mj-lt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Medios por el cual realizan las clases virtuales: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00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agen 5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29" y="228600"/>
            <a:ext cx="476250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6836"/>
            <a:ext cx="3143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n 3" descr="Icono&#10;&#10;Descripción generada automá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79" y="191679"/>
            <a:ext cx="5429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n 1" descr="Icono&#10;&#10;Descripción generada automá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91" y="234540"/>
            <a:ext cx="40481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4" y="263116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4229" y="800236"/>
            <a:ext cx="95122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Facebook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Zoom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Classroom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Meet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43272"/>
            <a:ext cx="9144000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Otro (especifica por favor): _______________________________________________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Día de la semana en que se impartió Lunes       Martes    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Miércoles </a:t>
            </a: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 Jueves     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Viernes </a:t>
            </a:r>
            <a:endParaRPr lang="es-MX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Tiempo de duración </a:t>
            </a:r>
            <a:r>
              <a:rPr lang="es-MX" u="sng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 minutos</a:t>
            </a: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406" y="3076366"/>
            <a:ext cx="860118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es-MX" sz="24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 las clases virtuales o presenciales ¿cuál es el desempeño de la alumna? </a:t>
            </a:r>
            <a:endParaRPr lang="es-MX" sz="2400" dirty="0" smtClean="0">
              <a:latin typeface="Candara Light" panose="020E0502030303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algn="ctr" fontAlgn="base">
              <a:lnSpc>
                <a:spcPct val="107000"/>
              </a:lnSpc>
              <a:tabLst>
                <a:tab pos="457200" algn="l"/>
              </a:tabLst>
            </a:pPr>
            <a:r>
              <a:rPr lang="es-MX" sz="2400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 desempeña con seguridad y entusiasmo, motiva la participación de los alumnos. Elige actividades llamativas para los niños, crea un ambiente de confianza.</a:t>
            </a:r>
          </a:p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endParaRPr lang="es-MX" sz="2400" dirty="0">
              <a:latin typeface="Candara Light" panose="020E0502030303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0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3999" cy="514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224"/>
                <a:gridCol w="2323587"/>
                <a:gridCol w="2323587"/>
                <a:gridCol w="2446601"/>
              </a:tblGrid>
              <a:tr h="1900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Competente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Satisfactorio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Regular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 y significativas para el niño.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 o significativas para el niño.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implementada implica muy poco reto para los alumnos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no presentan ningún reto para los niños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logra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favorece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tiene poca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no tiene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inicio, desarrollo y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 y desarrollo, pero no muestra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presenta solo el, desarrollo de la actividad, sin inicio ni cierre de la actividad.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no presenta secuencia.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logra el control de grupo y la participación activa y ordenada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algunas dificultades para el control grupo y para la participación activa.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mucha dificultad para mantener el control del grupo y tiene poca participación activa de los alumnos.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 presenta control de grupo y omite la participación de los alumnos.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 la mayoría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no aplica estrategias por lo que capta la atención de muy pocos integrantes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 normalista no logra atraer la atención de los alumnos. 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Modula su voz y utiliza un lenguaje técnico y apropiado al mencionar las indicaciones de las actividades.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Ocasionalmente modula su voz y utiliza un lenguaje y apropiado al mencionar las indicaciones de las actividades.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utiliza un lenguaje coloquial.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el lenguaje es inapropiado para la edad del alumno.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utiliza material llamativo, colorido, de buen tamaño, con relación al contenido de las actividades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material llamativo y colorido, pero de tamaño poco apreciable y con relación al contenido de la actividad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 material poco colorido de tamaño pequeño, sin relación al contenido de la actividad.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no presenta material.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adecuado al nivel y características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poco adecuado al nivel y características del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tomando en cuenta solo el nivel o las características 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favorece un ambiente de aprendizaje ni toma en cuenta el nivel y características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7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9560" y="701040"/>
            <a:ext cx="8503920" cy="222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Sugerencias y/o recomendaciones para la estudiante 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</a:t>
            </a:r>
          </a:p>
          <a:p>
            <a:pPr marL="457200" fontAlgn="base">
              <a:lnSpc>
                <a:spcPct val="107000"/>
              </a:lnSpc>
            </a:pP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 que otra manera podría intervenir: 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por lo pronto la manera de intervenir es la más recomendable.</a:t>
            </a:r>
          </a:p>
          <a:p>
            <a:pPr marL="457200" fontAlgn="base"/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</a:pPr>
            <a:endParaRPr lang="es-MX" sz="105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Que no debe olvidar la alumna al desempeñar su intervención: 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estarlos cuestionando constantemente y enviar la actividad de refuerzo para el resto del grupo que no puede conectarse.</a:t>
            </a:r>
          </a:p>
          <a:p>
            <a:pPr indent="449580" fontAlgn="base"/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 fontAlgn="base">
              <a:tabLst>
                <a:tab pos="883920" algn="l"/>
              </a:tabLst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Suceso </a:t>
            </a: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relevante o particular ocurrido durante la semana que considere importante mencionar al profesor 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de</a:t>
            </a: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aprendizaje en el servicio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fontAlgn="base">
              <a:tabLst>
                <a:tab pos="883920" algn="l"/>
              </a:tabLst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Solo agradecerle su trabajo, paciencia y disposición para apoyar las actividades con los niños.</a:t>
            </a:r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9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0" y="168023"/>
            <a:ext cx="9144000" cy="9081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134F5C"/>
                </a:solidFill>
                <a:latin typeface="Amatic SC"/>
                <a:ea typeface="Amatic SC"/>
                <a:cs typeface="Amatic SC"/>
                <a:sym typeface="Amatic SC"/>
              </a:rPr>
              <a:t>áreas de oportunidad </a:t>
            </a:r>
            <a:endParaRPr b="1">
              <a:solidFill>
                <a:srgbClr val="134F5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244896" y="1330030"/>
            <a:ext cx="1505860" cy="3439800"/>
          </a:xfrm>
          <a:prstGeom prst="rect">
            <a:avLst/>
          </a:prstGeom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1 mantiene buena comunicación con padres de familia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endParaRPr lang="es-MX" sz="1200" dirty="0" smtClean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1953360" y="1327793"/>
            <a:ext cx="1559692" cy="3442039"/>
          </a:xfrm>
          <a:prstGeom prst="rect">
            <a:avLst/>
          </a:prstGeom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2 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Los niños y padres de familia disfrutan y participan en su clase</a:t>
            </a: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3715656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3  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En las tareas que encarga aclara dudas a los padres de familia</a:t>
            </a: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5477952" y="1327792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4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Es empática al ofrecer su apoyo en todo momento.</a:t>
            </a: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7240248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5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Tenía los materiales a utilizar que solicito a los niños, para realizar junto con los niños la actividad. Esta al pendiente de los niños.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2437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rgbClr val="CC4125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1C232"/>
                </a:solidFill>
                <a:latin typeface="Amatic SC"/>
                <a:ea typeface="Amatic SC"/>
                <a:cs typeface="Amatic SC"/>
                <a:sym typeface="Amatic SC"/>
              </a:rPr>
              <a:t>observación </a:t>
            </a:r>
            <a:endParaRPr b="1">
              <a:solidFill>
                <a:srgbClr val="F1C23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44896" y="1330032"/>
            <a:ext cx="1505860" cy="3439800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3850" lvl="0" indent="-171450" algn="l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Comfortaa"/>
                <a:ea typeface="Comfortaa"/>
                <a:cs typeface="Comfortaa"/>
                <a:sym typeface="Comfortaa"/>
              </a:rPr>
              <a:t>Día 1</a:t>
            </a:r>
          </a:p>
          <a:p>
            <a:pPr marL="152400" lvl="0" indent="0" algn="l">
              <a:lnSpc>
                <a:spcPct val="150000"/>
              </a:lnSpc>
              <a:buSzPts val="1200"/>
            </a:pPr>
            <a:r>
              <a:rPr lang="es-ES" sz="1200" dirty="0" smtClean="0">
                <a:latin typeface="Comfortaa"/>
                <a:ea typeface="Comfortaa"/>
                <a:cs typeface="Comfortaa"/>
                <a:sym typeface="Comfortaa"/>
              </a:rPr>
              <a:t>Estableció </a:t>
            </a:r>
            <a:r>
              <a:rPr lang="es-ES" sz="1200" dirty="0">
                <a:latin typeface="Comfortaa"/>
                <a:ea typeface="Comfortaa"/>
                <a:cs typeface="Comfortaa"/>
                <a:sym typeface="Comfortaa"/>
              </a:rPr>
              <a:t>comunicación con padres de familia y docente.</a:t>
            </a:r>
          </a:p>
          <a:p>
            <a:pPr marL="152400" lvl="0" indent="0" algn="l">
              <a:lnSpc>
                <a:spcPct val="150000"/>
              </a:lnSpc>
              <a:buSzPts val="1200"/>
            </a:pPr>
            <a:r>
              <a:rPr lang="es-ES" sz="1200" dirty="0">
                <a:latin typeface="Comfortaa"/>
                <a:ea typeface="Comfortaa"/>
                <a:cs typeface="Comfortaa"/>
                <a:sym typeface="Comfortaa"/>
              </a:rPr>
              <a:t>Envió actividad de refuerzo del campo lenguaje y comunicación.</a:t>
            </a: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1953360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2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Preparó y se hizo cargo de la clase virtual , el video que presento fue del agrado de los niños, y su participación excelente.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3792154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3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Encargo tarea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y aclaro dudas a los padres de familia.</a:t>
            </a:r>
          </a:p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5516201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4 </a:t>
            </a:r>
            <a:endParaRPr lang="es-MX" sz="12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Pudo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observar mi participación en clase virtual con el grupo y ofreció su apoyo técnico.</a:t>
            </a:r>
          </a:p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77;p15"/>
          <p:cNvSpPr txBox="1">
            <a:spLocks/>
          </p:cNvSpPr>
          <p:nvPr/>
        </p:nvSpPr>
        <p:spPr>
          <a:xfrm>
            <a:off x="7288545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5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Realizó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la clase virtual con el grupo, hubo muy buena participación y los niños realizaron el germinador siguiendo las indicaciones.</a:t>
            </a:r>
          </a:p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9784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10339" y="2609998"/>
            <a:ext cx="85206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dirty="0">
                <a:latin typeface="Pacifico"/>
                <a:ea typeface="Pacifico"/>
                <a:cs typeface="Pacifico"/>
                <a:sym typeface="Pacifico"/>
              </a:rPr>
              <a:t>Diario de la educadora.  </a:t>
            </a:r>
            <a:endParaRPr sz="6600"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68008" y="3305764"/>
            <a:ext cx="8520600" cy="139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latin typeface="Comfortaa"/>
                <a:ea typeface="Comfortaa"/>
                <a:cs typeface="Comfortaa"/>
                <a:sym typeface="Comfortaa"/>
              </a:rPr>
              <a:t>Mariana </a:t>
            </a:r>
            <a:r>
              <a:rPr lang="es" sz="1800" dirty="0">
                <a:latin typeface="Comfortaa"/>
                <a:ea typeface="Comfortaa"/>
                <a:cs typeface="Comfortaa"/>
                <a:sym typeface="Comfortaa"/>
              </a:rPr>
              <a:t>Abigail Avila </a:t>
            </a:r>
            <a:r>
              <a:rPr lang="es" sz="1800" dirty="0" smtClean="0">
                <a:latin typeface="Comfortaa"/>
                <a:ea typeface="Comfortaa"/>
                <a:cs typeface="Comfortaa"/>
                <a:sym typeface="Comfortaa"/>
              </a:rPr>
              <a:t>Olivares</a:t>
            </a:r>
            <a:endParaRPr sz="1800" dirty="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-3600" y="1376000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14"/>
          <p:cNvCxnSpPr/>
          <p:nvPr/>
        </p:nvCxnSpPr>
        <p:spPr>
          <a:xfrm>
            <a:off x="-3600" y="1542388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14"/>
          <p:cNvCxnSpPr/>
          <p:nvPr/>
        </p:nvCxnSpPr>
        <p:spPr>
          <a:xfrm>
            <a:off x="-3600" y="1708800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14"/>
          <p:cNvCxnSpPr/>
          <p:nvPr/>
        </p:nvCxnSpPr>
        <p:spPr>
          <a:xfrm>
            <a:off x="0" y="4232110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14"/>
          <p:cNvCxnSpPr/>
          <p:nvPr/>
        </p:nvCxnSpPr>
        <p:spPr>
          <a:xfrm>
            <a:off x="0" y="4372524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4"/>
          <p:cNvCxnSpPr/>
          <p:nvPr/>
        </p:nvCxnSpPr>
        <p:spPr>
          <a:xfrm>
            <a:off x="0" y="4538936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1430575" y="1889225"/>
            <a:ext cx="6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FORTALEZAS  </a:t>
            </a:r>
            <a:endParaRPr b="1" dirty="0">
              <a:solidFill>
                <a:srgbClr val="92D05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54944" y="1330032"/>
            <a:ext cx="8436880" cy="3439800"/>
          </a:xfrm>
          <a:prstGeom prst="rect">
            <a:avLst/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Muchas felicidades por el cumplimiento de las actividades, por atender sugerencias y sobre todo por realizar actividades que agradan y motivan la participación de los niños y el cumplimiento de los padres de familia, por estar al pendiente de las evidencias que suben y motivarlos en todo momento.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8325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42312" y="443436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CuadroTexto 4"/>
          <p:cNvSpPr txBox="1"/>
          <p:nvPr/>
        </p:nvSpPr>
        <p:spPr>
          <a:xfrm>
            <a:off x="241160" y="381837"/>
            <a:ext cx="3989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accent4">
                    <a:lumMod val="50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Notas </a:t>
            </a:r>
            <a:endParaRPr lang="es-MX" sz="6000" b="1" dirty="0">
              <a:solidFill>
                <a:schemeClr val="accent4">
                  <a:lumMod val="50000"/>
                </a:schemeClr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59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27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Goudy Stout" panose="0202090407030B020401" pitchFamily="18" charset="0"/>
              </a:rPr>
              <a:t>segunda jornada</a:t>
            </a:r>
            <a:endParaRPr lang="es-MX" dirty="0">
              <a:latin typeface="Goudy Stout" panose="0202090407030B020401" pitchFamily="18" charset="0"/>
            </a:endParaRPr>
          </a:p>
        </p:txBody>
      </p:sp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84625" y="3915574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6;p13"/>
          <p:cNvSpPr/>
          <p:nvPr/>
        </p:nvSpPr>
        <p:spPr>
          <a:xfrm>
            <a:off x="-84625" y="88664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Google Shape;57;p13"/>
          <p:cNvSpPr/>
          <p:nvPr/>
        </p:nvSpPr>
        <p:spPr>
          <a:xfrm>
            <a:off x="-84625" y="111546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1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50446" y="1286881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sz="2400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Registro</a:t>
            </a: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sz="2400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semanal del</a:t>
            </a: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sz="2400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 Titular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900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Jard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í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de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ni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ñ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os: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­­­­­­­­­­­­­­­­­­­­­­­­­­­­    </a:t>
            </a:r>
            <a:r>
              <a:rPr lang="es-MX" u="sng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</a:t>
            </a:r>
            <a:r>
              <a:rPr lang="es-MX" u="sng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tzcali</a:t>
            </a:r>
            <a:r>
              <a:rPr lang="es-MX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MX" u="sng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tm</a:t>
            </a:r>
            <a:endParaRPr lang="es-MX" sz="900" u="sng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Estudiante normalista: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Mariana Abigail Avila Olivares </a:t>
            </a:r>
            <a:r>
              <a:rPr lang="es-MX" b="1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titular: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lang="es-MX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Blanca Margarita Acevedo Reyna</a:t>
            </a:r>
            <a:endParaRPr lang="es-MX" sz="900" u="sng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pr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MX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del 15 al 26 de Noviembre</a:t>
            </a:r>
            <a:r>
              <a:rPr lang="es-MX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u="sng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2021</a:t>
            </a:r>
            <a:endParaRPr lang="es-MX" sz="900" u="sng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4" name="Google Shape;56;p13"/>
          <p:cNvSpPr/>
          <p:nvPr/>
        </p:nvSpPr>
        <p:spPr>
          <a:xfrm>
            <a:off x="0" y="4034791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7;p13"/>
          <p:cNvSpPr/>
          <p:nvPr/>
        </p:nvSpPr>
        <p:spPr>
          <a:xfrm>
            <a:off x="0" y="4263616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6447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agen 7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71" y="2872717"/>
            <a:ext cx="3079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9" descr="Icono&#10;&#10;Descripción generada automá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41" y="2874452"/>
            <a:ext cx="3587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73" y="2884844"/>
            <a:ext cx="352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24" y="2807777"/>
            <a:ext cx="3905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776860"/>
            <a:ext cx="9144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Instrucciones: Este instrumento se realizar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de manera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contendr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informaci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de lo realizado durante la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ctica, es importante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llenado de todos los indicadores,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para de esta manera conocer la din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mica de trabajo que existe al interior de nuestras instituciones de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ctica.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Favor de contestar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la manera 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 honesta posible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 compartir con la alumna estas sugerencias y/o recomendaciones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observado con la finalidad de que la alumna mejore los aspectos en los que presenta 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reas de oportunidad: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 el profesor titular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 estudiante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 mantiene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constante con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 profesor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No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los d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í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Lunes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Martes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Mi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é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rcoles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Jueves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Viernes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por favor el medio de 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entre la estudiante normalista y 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 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295286"/>
            <a:ext cx="91440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    Facebook                              Correo electrónico 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                                 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Llamadas telefónicas 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La estudiante normalista envío la planeación para ser revisada de manera oportuna y atendió a las sugerencias de cambio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Sí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No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Recomendaciones y/o sugerencias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Referente al trabajo con el grupo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Medios por el cual realizan las clases virtuales: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1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agen 5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29" y="228600"/>
            <a:ext cx="476250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6836"/>
            <a:ext cx="3143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n 3" descr="Icono&#10;&#10;Descripción generada automá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79" y="191679"/>
            <a:ext cx="5429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n 1" descr="Icono&#10;&#10;Descripción generada automá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91" y="234540"/>
            <a:ext cx="40481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4" y="263116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4229" y="800236"/>
            <a:ext cx="95122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Facebook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Zoom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Classroom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Meet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43272"/>
            <a:ext cx="9144000" cy="139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Otro (especifica por favor): _______________________________________________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Día de la semana en que se impartió Lunes       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Martes </a:t>
            </a: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Miércoles    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Jueves </a:t>
            </a: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 Viernes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Tiempo de duración </a:t>
            </a:r>
            <a:r>
              <a:rPr lang="es-MX" u="sng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 minutos</a:t>
            </a:r>
            <a:endParaRPr lang="es-MX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406" y="3076366"/>
            <a:ext cx="8601188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es-MX" sz="24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 las clases virtuales o presenciales ¿cuál es el desempeño de la alumna? </a:t>
            </a:r>
            <a:r>
              <a:rPr lang="es-MX" sz="2400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Muy bueno, la ma</a:t>
            </a:r>
            <a:r>
              <a:rPr lang="es-MX" sz="2400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estra siempre esta atenta a la participación de cada alumno y atiende a las preguntas que los niños hacen, les aclara las dudas o los felicita por sus aportaciones.</a:t>
            </a:r>
            <a:endParaRPr lang="es-MX" sz="2400" dirty="0" smtClean="0">
              <a:latin typeface="Candara Light" panose="020E0502030303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54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3999" cy="514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224"/>
                <a:gridCol w="2323587"/>
                <a:gridCol w="2323587"/>
                <a:gridCol w="2446601"/>
              </a:tblGrid>
              <a:tr h="1900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Competente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Satisfactorio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Regular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 y significativas para el niño.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 o significativas para el niño.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implementada implica muy poco reto para los alumnos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no presentan ningún reto para los niños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logra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favorece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tiene poca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no tiene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inicio, desarrollo y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 y desarrollo, pero no muestra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presenta solo el, desarrollo de la actividad, sin inicio ni cierre de la actividad.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no presenta secuencia.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logra el control de grupo y la participación activa y ordenada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algunas dificultades para el control grupo y para la participación activa.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mucha dificultad para mantener el control del grupo y tiene poca participación activa de los alumnos.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 presenta control de grupo y omite la participación de los alumnos.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 la mayoría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no aplica estrategias por lo que capta la atención de muy pocos integrantes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 normalista no logra atraer la atención de los alumnos. 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Modula su voz y utiliza un lenguaje técnico y apropiado al mencionar las indicaciones de las actividades.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Ocasionalmente modula su voz y utiliza un lenguaje y apropiado al mencionar las indicaciones de las actividades.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utiliza un lenguaje coloquial.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el lenguaje es inapropiado para la edad del alumno.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utiliza material llamativo, colorido, de buen tamaño, con relación al contenido de las actividades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material llamativo y colorido, pero de tamaño poco apreciable y con relación al contenido de la actividad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 material poco colorido de tamaño pequeño, sin relación al contenido de la actividad.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no presenta material.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adecuado al nivel y características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poco adecuado al nivel y características del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tomando en cuenta solo el nivel o las características 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favorece un ambiente de aprendizaje ni toma en cuenta el nivel y características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568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9560" y="701040"/>
            <a:ext cx="8503920" cy="261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Sugerencias y/o recomendaciones para la estudiante normalista</a:t>
            </a: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continuar aplicando actividades retadoras para los niños</a:t>
            </a:r>
          </a:p>
          <a:p>
            <a:pPr marL="457200" fontAlgn="base">
              <a:lnSpc>
                <a:spcPct val="107000"/>
              </a:lnSpc>
            </a:pPr>
            <a:endParaRPr lang="es-MX" sz="105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 que otra manera podría intervenir: </a:t>
            </a:r>
          </a:p>
          <a:p>
            <a:pPr marL="457200" fontAlgn="base">
              <a:lnSpc>
                <a:spcPct val="107000"/>
              </a:lnSpc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_por medio del grupo de Facebook puedes enviar videos de apoyo, cuentos o materiales para apoyar las actividades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</a:t>
            </a:r>
          </a:p>
          <a:p>
            <a:pPr marL="457200" fontAlgn="base">
              <a:lnSpc>
                <a:spcPct val="107000"/>
              </a:lnSpc>
            </a:pP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Que no debe olvidar la alumna al desempeñar su intervención: </a:t>
            </a:r>
          </a:p>
          <a:p>
            <a:pPr marL="457200" fontAlgn="base">
              <a:lnSpc>
                <a:spcPct val="107000"/>
              </a:lnSpc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establecer reglas al inicio de cada clase, para que los niño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 puedan participar, escuchar, cantar, bailar,  hablar , etc. cuando se les indique, dependiendo de la dinámica que se requiera en cada clase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__________</a:t>
            </a:r>
            <a:endParaRPr lang="es-MX" sz="105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fontAlgn="base">
              <a:buFont typeface="+mj-lt"/>
              <a:buAutoNum type="arabicPeriod" startAt="5"/>
              <a:tabLst>
                <a:tab pos="883920" algn="l"/>
              </a:tabLst>
            </a:pP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Suceso relevante o particular ocurrido durante la semana que considere importante mencionar al profesor de aprendizaje en el servicio.</a:t>
            </a:r>
          </a:p>
          <a:p>
            <a:pPr marL="883920" fontAlgn="base">
              <a:lnSpc>
                <a:spcPct val="107000"/>
              </a:lnSpc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______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todo trascurrió con normalidad, de acuerdo a lo planeado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____________________________________</a:t>
            </a:r>
            <a:endParaRPr lang="es-MX" sz="105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80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0" y="168023"/>
            <a:ext cx="9144000" cy="9081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134F5C"/>
                </a:solidFill>
                <a:latin typeface="Amatic SC"/>
                <a:ea typeface="Amatic SC"/>
                <a:cs typeface="Amatic SC"/>
                <a:sym typeface="Amatic SC"/>
              </a:rPr>
              <a:t>áreas de oportunidad </a:t>
            </a:r>
            <a:endParaRPr b="1" dirty="0">
              <a:solidFill>
                <a:srgbClr val="134F5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244896" y="1330032"/>
            <a:ext cx="1505860" cy="3439800"/>
          </a:xfrm>
          <a:prstGeom prst="rect">
            <a:avLst/>
          </a:prstGeom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1 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inhábil, solicito materiales para la clase del martes</a:t>
            </a: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1953360" y="1327793"/>
            <a:ext cx="1559692" cy="3442039"/>
          </a:xfrm>
          <a:prstGeom prst="rect">
            <a:avLst/>
          </a:prstGeom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2 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utilizaron un abecedario como apoyo para que los niños formaran las palabras que se les iba indicando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3715656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3</a:t>
            </a:r>
          </a:p>
          <a:p>
            <a:pPr marL="152400" indent="0" algn="l">
              <a:lnSpc>
                <a:spcPct val="150000"/>
              </a:lnSpc>
              <a:buSzPts val="1200"/>
            </a:pP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5477952" y="1327792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4          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se realizaron las clases virtuales, los niños no respetan turnos para participar, les gana la emoción. utilizó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m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aterial en físico (</a:t>
            </a:r>
            <a:r>
              <a:rPr lang="es-MX" sz="1200" dirty="0" err="1" smtClean="0">
                <a:latin typeface="Comfortaa"/>
                <a:ea typeface="Comfortaa"/>
                <a:cs typeface="Comfortaa"/>
                <a:sym typeface="Comfortaa"/>
              </a:rPr>
              <a:t>memorama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7240248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5 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La maestra envió tareas para realizar en casa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3059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Goudy Stout" panose="0202090407030B020401" pitchFamily="18" charset="0"/>
              </a:rPr>
              <a:t>Primera jornada</a:t>
            </a:r>
            <a:endParaRPr lang="es-MX" dirty="0">
              <a:latin typeface="Goudy Stout" panose="0202090407030B020401" pitchFamily="18" charset="0"/>
            </a:endParaRPr>
          </a:p>
        </p:txBody>
      </p:sp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84625" y="3915574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6;p13"/>
          <p:cNvSpPr/>
          <p:nvPr/>
        </p:nvSpPr>
        <p:spPr>
          <a:xfrm>
            <a:off x="-84625" y="88664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Google Shape;57;p13"/>
          <p:cNvSpPr/>
          <p:nvPr/>
        </p:nvSpPr>
        <p:spPr>
          <a:xfrm>
            <a:off x="-84625" y="111546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77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rgbClr val="CC4125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1C232"/>
                </a:solidFill>
                <a:latin typeface="Amatic SC"/>
                <a:ea typeface="Amatic SC"/>
                <a:cs typeface="Amatic SC"/>
                <a:sym typeface="Amatic SC"/>
              </a:rPr>
              <a:t>observación </a:t>
            </a:r>
            <a:endParaRPr b="1">
              <a:solidFill>
                <a:srgbClr val="F1C23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44896" y="1330032"/>
            <a:ext cx="1505860" cy="3439800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smtClean="0">
                <a:latin typeface="Comfortaa"/>
                <a:ea typeface="Comfortaa"/>
                <a:cs typeface="Comfortaa"/>
                <a:sym typeface="Comfortaa"/>
              </a:rPr>
              <a:t>Día 6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1953360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7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A los niños que no les hicieron su alfabeto móvil, se les dio la indicación de escribir las palabras, para que todos participaran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3792154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8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5516201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9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77;p15"/>
          <p:cNvSpPr txBox="1">
            <a:spLocks/>
          </p:cNvSpPr>
          <p:nvPr/>
        </p:nvSpPr>
        <p:spPr>
          <a:xfrm>
            <a:off x="7288545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10 asistimos a Consejo técnico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5102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FORTALEZAS  </a:t>
            </a:r>
            <a:endParaRPr b="1" dirty="0">
              <a:solidFill>
                <a:srgbClr val="92D05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54944" y="1330032"/>
            <a:ext cx="8436880" cy="3439800"/>
          </a:xfrm>
          <a:prstGeom prst="rect">
            <a:avLst/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La maestra da los avisos a los padres de familia con anticipación, avisa los horarios de las clases virtuales, para que se conecte la mayor cantidad de alumnos posible, y les cuestiona sobre el horario que se les facilita  más.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Les envía videos e imágenes de las actividades de tarea para los que pudieron conectarse y para el resto del grupo 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4450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42312" y="443436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CuadroTexto 4"/>
          <p:cNvSpPr txBox="1"/>
          <p:nvPr/>
        </p:nvSpPr>
        <p:spPr>
          <a:xfrm>
            <a:off x="241160" y="381837"/>
            <a:ext cx="81117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accent4">
                    <a:lumMod val="50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Notas </a:t>
            </a:r>
            <a:endParaRPr lang="es-MX" sz="6000" b="1" dirty="0">
              <a:solidFill>
                <a:schemeClr val="accent4">
                  <a:lumMod val="50000"/>
                </a:schemeClr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r>
              <a:rPr lang="es-MX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Éstos 4 día fue muy</a:t>
            </a:r>
            <a:r>
              <a:rPr lang="es-MX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complicado para los padres de familia, ya que se conectaron a las clases y a 2 talleres diariamente </a:t>
            </a:r>
            <a:endParaRPr lang="es-MX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Goudy Stout" panose="0202090407030B020401" pitchFamily="18" charset="0"/>
              </a:rPr>
              <a:t>Segunda PARTE DE 2DA </a:t>
            </a:r>
            <a:r>
              <a:rPr lang="es-MX" dirty="0" err="1" smtClean="0">
                <a:latin typeface="Goudy Stout" panose="0202090407030B020401" pitchFamily="18" charset="0"/>
              </a:rPr>
              <a:t>jornadA</a:t>
            </a:r>
            <a:endParaRPr lang="es-MX" dirty="0">
              <a:latin typeface="Goudy Stout" panose="0202090407030B020401" pitchFamily="18" charset="0"/>
            </a:endParaRPr>
          </a:p>
        </p:txBody>
      </p:sp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84625" y="3915574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6;p13"/>
          <p:cNvSpPr/>
          <p:nvPr/>
        </p:nvSpPr>
        <p:spPr>
          <a:xfrm>
            <a:off x="-84625" y="88664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Google Shape;57;p13"/>
          <p:cNvSpPr/>
          <p:nvPr/>
        </p:nvSpPr>
        <p:spPr>
          <a:xfrm>
            <a:off x="-84625" y="111546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61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agen 7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71" y="2872717"/>
            <a:ext cx="3079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9" descr="Icono&#10;&#10;Descripción generada automá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41" y="2874452"/>
            <a:ext cx="3587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73" y="2884844"/>
            <a:ext cx="352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24" y="2807777"/>
            <a:ext cx="3905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776860"/>
            <a:ext cx="9144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Instrucciones: Este instrumento se realizar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de manera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contendr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informaci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de lo realizado durante la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ctica, es importante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llenado de todos los indicadores,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para de esta manera conocer la din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mica de trabajo que existe al interior de nuestras instituciones de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ctica.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Favor de contestar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la manera 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 honesta posible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 compartir con la alumna estas sugerencias y/o recomendaciones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observado con la finalidad de que la alumna mejore los aspectos en los que presenta 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reas de oportunidad: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 el profesor titular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 estudiante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 mantiene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constante con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 profesor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No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los d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í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Lunes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Martes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Mi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é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rcoles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Jueves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Viernes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por favor el medio de 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entre la estudiante normalista y 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 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295286"/>
            <a:ext cx="91440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    Facebook                              Correo electrónico 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                                 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Llamadas telefónicas 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La estudiante normalista envío la planeación para ser revisada de manera oportuna y atendió a las sugerencias de cambio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Sí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No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Recomendaciones y/o sugerencias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Referente al trabajo con el grupo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Medios por el cual realizan las clases virtuales: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779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agen 5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29" y="228600"/>
            <a:ext cx="476250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6836"/>
            <a:ext cx="3143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n 3" descr="Icono&#10;&#10;Descripción generada automá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79" y="191679"/>
            <a:ext cx="5429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n 1" descr="Icono&#10;&#10;Descripción generada automá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91" y="234540"/>
            <a:ext cx="40481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4" y="263116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4229" y="800236"/>
            <a:ext cx="95122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Facebook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Zoom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Classroom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Meet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43272"/>
            <a:ext cx="9144000" cy="139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Otro (especifica por favor): _______________________________________________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Día de la semana en que se impartió Lunes      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Martes </a:t>
            </a: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Miércoles </a:t>
            </a: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 Jueves     Viernes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Tiempo de duración </a:t>
            </a:r>
            <a:r>
              <a:rPr lang="es-MX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</a:t>
            </a:r>
            <a:r>
              <a:rPr lang="es-MX" u="sng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 minutos</a:t>
            </a:r>
            <a:r>
              <a:rPr lang="es-MX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_________</a:t>
            </a: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406" y="3076366"/>
            <a:ext cx="8601188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es-MX" sz="24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 las clases virtuales o presenciales ¿cuál es el desempeño de la alumna? </a:t>
            </a:r>
            <a:endParaRPr lang="es-MX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06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3999" cy="514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224"/>
                <a:gridCol w="2323587"/>
                <a:gridCol w="2323587"/>
                <a:gridCol w="2446601"/>
              </a:tblGrid>
              <a:tr h="1900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Competente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Satisfactorio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Regular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 y significativas para el niño.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 o significativas para el niño.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implementada implica muy poco reto para los alumnos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no presentan ningún reto para los niños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logra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favorece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tiene poca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no tiene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inicio, desarrollo y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 y desarrollo, pero no muestra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presenta solo el, desarrollo de la actividad, sin inicio ni cierre de la actividad.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no presenta secuencia.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logra el control de grupo y la participación activa y ordenada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algunas dificultades para el control grupo y para la participación activa.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mucha dificultad para mantener el control del grupo y tiene poca participación activa de los alumnos.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 presenta control de grupo y omite la participación de los alumnos.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 la mayoría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no aplica estrategias por lo que capta la atención de muy pocos integrantes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 normalista no logra atraer la atención de los alumnos. 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Modula su voz y utiliza un lenguaje técnico y apropiado al mencionar las indicaciones de las actividades.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Ocasionalmente modula su voz y utiliza un lenguaje y apropiado al mencionar las indicaciones de las actividades.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utiliza un lenguaje coloquial.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el lenguaje es inapropiado para la edad del alumno.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utiliza material llamativo, colorido, de buen tamaño, con relación al contenido de las actividades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material llamativo y colorido, pero de tamaño poco apreciable y con relación al contenido de la actividad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 material poco colorido de tamaño pequeño, sin relación al contenido de la actividad.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no presenta material.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adecuado al nivel y características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poco adecuado al nivel y características del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tomando en cuenta solo el nivel o las características 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favorece un ambiente de aprendizaje ni toma en cuenta el nivel y características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39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9560" y="701040"/>
            <a:ext cx="8503920" cy="244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Sugerencias y/o recomendaciones para la estudiante normalista</a:t>
            </a: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pedir a los alumnos apagar los micrófonos cuando se escuche mucho ruido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_________________</a:t>
            </a:r>
          </a:p>
          <a:p>
            <a:pPr marL="457200" fontAlgn="base">
              <a:lnSpc>
                <a:spcPct val="107000"/>
              </a:lnSpc>
            </a:pP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 que otra manera podría intervenir: </a:t>
            </a:r>
          </a:p>
          <a:p>
            <a:pPr marL="457200" fontAlgn="base">
              <a:lnSpc>
                <a:spcPct val="107000"/>
              </a:lnSpc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ya implemento los videos por </a:t>
            </a:r>
            <a:r>
              <a:rPr lang="es-MX" sz="1050" u="sng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me pareció otra buena estrategia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______________________________________________________</a:t>
            </a:r>
          </a:p>
          <a:p>
            <a:pPr marL="457200" fontAlgn="base">
              <a:lnSpc>
                <a:spcPct val="107000"/>
              </a:lnSpc>
            </a:pP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Que no debe olvidar la alumna al desempeñar su intervención: </a:t>
            </a:r>
          </a:p>
          <a:p>
            <a:pPr marL="457200" fontAlgn="base">
              <a:lnSpc>
                <a:spcPct val="107000"/>
              </a:lnSpc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______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ser amable con los niños, como lo ha estado haciendo hasta ahora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________</a:t>
            </a: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fontAlgn="base">
              <a:buFont typeface="+mj-lt"/>
              <a:buAutoNum type="arabicPeriod" startAt="5"/>
              <a:tabLst>
                <a:tab pos="883920" algn="l"/>
              </a:tabLst>
            </a:pP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Suceso relevante o particular ocurrido durante la semana que considere importante mencionar al profesor de aprendizaje en el servicio.</a:t>
            </a:r>
          </a:p>
          <a:p>
            <a:pPr marL="883920" fontAlgn="base">
              <a:lnSpc>
                <a:spcPct val="107000"/>
              </a:lnSpc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</a:t>
            </a:r>
            <a:r>
              <a:rPr lang="es-MX" sz="1050" u="sng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sin contratiempos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_________________</a:t>
            </a:r>
            <a:endParaRPr lang="es-MX" sz="105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44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0" y="168023"/>
            <a:ext cx="9144000" cy="9081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134F5C"/>
                </a:solidFill>
                <a:latin typeface="Amatic SC"/>
                <a:ea typeface="Amatic SC"/>
                <a:cs typeface="Amatic SC"/>
                <a:sym typeface="Amatic SC"/>
              </a:rPr>
              <a:t>áreas de oportunidad </a:t>
            </a:r>
            <a:endParaRPr b="1">
              <a:solidFill>
                <a:srgbClr val="134F5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244896" y="1330032"/>
            <a:ext cx="1505860" cy="3439800"/>
          </a:xfrm>
          <a:prstGeom prst="rect">
            <a:avLst/>
          </a:prstGeom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1</a:t>
            </a: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1953360" y="1327793"/>
            <a:ext cx="1559692" cy="3442039"/>
          </a:xfrm>
          <a:prstGeom prst="rect">
            <a:avLst/>
          </a:prstGeom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2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hoy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se utilizó material interactivo que fue del agrado de los alumnos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endParaRPr lang="es-MX" sz="12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3715656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3          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se conecto en otro horario, para observar si había mejor respuesta por parte de los padres de familia para conectarse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5477952" y="1327792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4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7240248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5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5470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rgbClr val="CC4125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1C232"/>
                </a:solidFill>
                <a:latin typeface="Amatic SC"/>
                <a:ea typeface="Amatic SC"/>
                <a:cs typeface="Amatic SC"/>
                <a:sym typeface="Amatic SC"/>
              </a:rPr>
              <a:t>observación </a:t>
            </a:r>
            <a:endParaRPr b="1">
              <a:solidFill>
                <a:srgbClr val="F1C23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44896" y="1330032"/>
            <a:ext cx="1505860" cy="3439800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1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1953360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2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hubo muy buena respuesta por parte de los niños, les gusto participar en la clase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3792154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3 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la maestra les envió por </a:t>
            </a:r>
            <a:r>
              <a:rPr lang="es-MX" sz="1200" dirty="0" err="1" smtClean="0">
                <a:latin typeface="Comfortaa"/>
                <a:ea typeface="Comfortaa"/>
                <a:cs typeface="Comfortaa"/>
                <a:sym typeface="Comfortaa"/>
              </a:rPr>
              <a:t>whatsapp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, video para explicarles la tarea y las imágenes como apoyo, para copiar los nombres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5516201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4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77;p15"/>
          <p:cNvSpPr txBox="1">
            <a:spLocks/>
          </p:cNvSpPr>
          <p:nvPr/>
        </p:nvSpPr>
        <p:spPr>
          <a:xfrm>
            <a:off x="7278497" y="1327789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89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50446" y="1286881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sz="2400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Registro</a:t>
            </a: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sz="2400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semanal del</a:t>
            </a: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sz="2400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 Titular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900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Jard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í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de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ni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ñ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os: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­­­­­­­­­­­­­­­­­­­­­­­­­­­­­</a:t>
            </a:r>
            <a:r>
              <a:rPr lang="es-MX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MX" u="sng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Itzcali</a:t>
            </a:r>
            <a:r>
              <a:rPr lang="es-MX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T.M</a:t>
            </a:r>
            <a:r>
              <a:rPr lang="es-MX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                                                    </a:t>
            </a:r>
            <a:r>
              <a:rPr lang="es-MX" sz="900" dirty="0" smtClean="0">
                <a:solidFill>
                  <a:schemeClr val="tx1"/>
                </a:solidFill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Estudiante 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Mariana Abigail Avila Olivares </a:t>
            </a:r>
            <a:r>
              <a:rPr lang="es-MX" b="1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titular: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lang="es-MX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Blanca Margarita Acevedo Reyna</a:t>
            </a:r>
            <a:endParaRPr lang="es-MX" sz="900" u="sng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pr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MX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 del 4 al 15 de octubre 2021</a:t>
            </a:r>
            <a:endParaRPr lang="es-MX" sz="900" u="sng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4" name="Google Shape;56;p13"/>
          <p:cNvSpPr/>
          <p:nvPr/>
        </p:nvSpPr>
        <p:spPr>
          <a:xfrm>
            <a:off x="0" y="4034791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7;p13"/>
          <p:cNvSpPr/>
          <p:nvPr/>
        </p:nvSpPr>
        <p:spPr>
          <a:xfrm>
            <a:off x="0" y="4263616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8420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FORTALEZAS  </a:t>
            </a:r>
            <a:endParaRPr b="1" dirty="0">
              <a:solidFill>
                <a:srgbClr val="92D05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54944" y="1330032"/>
            <a:ext cx="8436880" cy="3439800"/>
          </a:xfrm>
          <a:prstGeom prst="rect">
            <a:avLst/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La maestra atiende las necesidades e intereses de los alumnos, los toma en cuenta cuando participan y los motiva felicitándolos, planea actividades retadoras para los niños.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2535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772" t="55722" r="11776" b="26373"/>
          <a:stretch/>
        </p:blipFill>
        <p:spPr>
          <a:xfrm>
            <a:off x="-71919" y="1458098"/>
            <a:ext cx="9415849" cy="24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agen 7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71" y="2872717"/>
            <a:ext cx="3079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9" descr="Icono&#10;&#10;Descripción generada automá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41" y="2874452"/>
            <a:ext cx="3587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73" y="2884844"/>
            <a:ext cx="352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24" y="2807777"/>
            <a:ext cx="3905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776860"/>
            <a:ext cx="9144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Instrucciones: Este instrumento se realizar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de manera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contendr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informaci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de lo realizado durante la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ctica, es importante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llenado de todos los indicadores,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para de esta manera conocer la din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mica de trabajo que existe al interior de nuestras instituciones de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ctica.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Favor de contestar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la manera 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 honesta posible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 compartir con la alumna estas sugerencias y/o recomendaciones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observado con la finalidad de que la alumna mejore los aspectos en los que presenta 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reas de oportunidad: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 el profesor titular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 estudiante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 mantiene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constante con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 profesor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Si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No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los d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í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Lunes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Martes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é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rcoles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Jueves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Viernes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por favor el medio de 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entre la estudiante normalista y 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 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156787"/>
            <a:ext cx="91440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Facebook                              Correo electrónico 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                                 </a:t>
            </a: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Llamadas telefónicas  </a:t>
            </a:r>
            <a:endParaRPr kumimoji="0" lang="es-MX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La estudiante normalista envío la planeación para ser revisada de manera oportuna y atendió a las sugerencias de cambio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Sí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No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Recomendaciones y/o sugerencias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s-MX" sz="1200" u="sng" dirty="0" smtClean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Realizar actividades donde los padres no tengan que comprar materiales específicos y solicitarlos con anticipación, de preferencia que sea materiales que tengan en casa y prever actividades de repaso para encargar a los alumnos que puedan conectarse de manera virtual o los que solo se contactan por medio de </a:t>
            </a:r>
            <a:r>
              <a:rPr lang="es-MX" sz="1200" u="sng" dirty="0" err="1" smtClean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lang="es-MX" sz="1200" u="sng" dirty="0" smtClean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, ya que la indicación es realizar 2 actividades diarias.        </a:t>
            </a:r>
            <a:r>
              <a:rPr kumimoji="0" lang="es-MX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Referente al trabajo con el grupo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MX" sz="1100" dirty="0">
              <a:latin typeface="+mj-lt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Medios por el cual realizan las clases virtuales: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46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agen 5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29" y="228600"/>
            <a:ext cx="476250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6836"/>
            <a:ext cx="3143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n 3" descr="Icono&#10;&#10;Descripción generada automá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79" y="191679"/>
            <a:ext cx="5429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n 1" descr="Icono&#10;&#10;Descripción generada automá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91" y="234540"/>
            <a:ext cx="40481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4" y="263116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4229" y="800236"/>
            <a:ext cx="95122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Facebook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Zoom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Classroom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Meet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43272"/>
            <a:ext cx="9144000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Otro (especifica por favor): _______________________________________________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Día de la semana en que se impartió Lunes       Martes    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Miércoles </a:t>
            </a: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 Jueves     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Viernes </a:t>
            </a:r>
            <a:endParaRPr lang="es-MX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Tiempo de duración </a:t>
            </a:r>
            <a:r>
              <a:rPr lang="es-MX" u="sng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 minutos</a:t>
            </a: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406" y="3076366"/>
            <a:ext cx="8601188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es-MX" sz="24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 las clases virtuales o presenciales ¿cuál es el desempeño de la alumna? </a:t>
            </a:r>
            <a:endParaRPr lang="es-MX" sz="2400" dirty="0" smtClean="0">
              <a:latin typeface="Candara Light" panose="020E0502030303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algn="ctr" fontAlgn="base">
              <a:lnSpc>
                <a:spcPct val="107000"/>
              </a:lnSpc>
              <a:tabLst>
                <a:tab pos="457200" algn="l"/>
              </a:tabLst>
            </a:pPr>
            <a:r>
              <a:rPr lang="es-MX" sz="2400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 desempeña con seguridad y entusiasmo, motiva la participación de los alumnos.</a:t>
            </a:r>
          </a:p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endParaRPr lang="es-MX" sz="2400" dirty="0">
              <a:latin typeface="Candara Light" panose="020E0502030303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2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48740"/>
              </p:ext>
            </p:extLst>
          </p:nvPr>
        </p:nvGraphicFramePr>
        <p:xfrm>
          <a:off x="0" y="0"/>
          <a:ext cx="9143999" cy="514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224"/>
                <a:gridCol w="2323587"/>
                <a:gridCol w="2323587"/>
                <a:gridCol w="2446601"/>
              </a:tblGrid>
              <a:tr h="1900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Competente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Satisfactorio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Regular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 y significativas para el niño.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 o significativas para el niño.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implementada implica muy poco reto para los alumnos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no presentan ningún reto para los niños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logra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favorece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tiene poca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no tiene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inicio, desarrollo y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 y desarrollo, pero no muestra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presenta solo el, desarrollo de la actividad, sin inicio ni cierre de la actividad.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no presenta secuencia.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logra el control de grupo y la participación activa y ordenada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algunas dificultades para el control grupo y para la participación activa.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mucha dificultad para mantener el control del grupo y tiene poca participación activa de los alumnos.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 presenta control de grupo y omite la participación de los alumnos.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 la mayoría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no aplica estrategias por lo que capta la atención de muy pocos integrantes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 normalista no logra atraer la atención de los alumnos. 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Modula su voz y utiliza un lenguaje técnico y apropiado al mencionar las indicaciones de las actividades.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Ocasionalmente modula su voz y utiliza un lenguaje y apropiado al mencionar las indicaciones de las actividades.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utiliza un lenguaje coloquial.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el lenguaje es inapropiado para la edad del alumno.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utiliza material llamativo, colorido, de buen tamaño, con relación al contenido de las actividades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material llamativo y colorido, pero de tamaño poco apreciable y con relación al contenido de la actividad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 material poco colorido de tamaño pequeño, sin relación al contenido de la actividad.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no presenta material.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adecuado al nivel y características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poco adecuado al nivel y características del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tomando en cuenta solo el nivel o las características 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favorece un ambiente de aprendizaje ni toma en cuenta el nivel y características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51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9560" y="701040"/>
            <a:ext cx="8503920" cy="306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Sugerencias y/o recomendaciones para la estudiante 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</a:t>
            </a:r>
          </a:p>
          <a:p>
            <a:pPr marL="457200" fontAlgn="base">
              <a:lnSpc>
                <a:spcPct val="107000"/>
              </a:lnSpc>
            </a:pP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 que otra manera podría intervenir: </a:t>
            </a:r>
            <a:endParaRPr lang="es-MX" sz="105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/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</a:pPr>
            <a:r>
              <a:rPr lang="es-MX" sz="1050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ser la primer semana su participación fue muy buena y esperada por los alumnos, estaban ansiosos ya que no habían tenido clases virtuales, así que resulto novedoso y del agrado de todos, logrando muy buen resultado.</a:t>
            </a:r>
          </a:p>
          <a:p>
            <a:pPr marL="457200" fontAlgn="base">
              <a:lnSpc>
                <a:spcPct val="107000"/>
              </a:lnSpc>
            </a:pPr>
            <a:endParaRPr lang="es-MX" sz="105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Que no debe olvidar la alumna al desempeñar su intervención: </a:t>
            </a:r>
            <a:endParaRPr lang="es-MX" sz="105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449580" fontAlgn="base"/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</a:pPr>
            <a:r>
              <a:rPr lang="es-MX" sz="1050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Dar indicaciones claras y sencillas y tomar en cuenta a todos los alumnos.</a:t>
            </a:r>
            <a:endParaRPr lang="es-MX" sz="105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 fontAlgn="base">
              <a:tabLst>
                <a:tab pos="883920" algn="l"/>
              </a:tabLst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Suceso </a:t>
            </a: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relevante o particular ocurrido durante la semana que considere importante mencionar al profesor 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de</a:t>
            </a: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aprendizaje en el servicio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fontAlgn="base">
              <a:tabLst>
                <a:tab pos="883920" algn="l"/>
              </a:tabLst>
            </a:pPr>
            <a:endParaRPr lang="es-MX" sz="105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fontAlgn="base">
              <a:tabLst>
                <a:tab pos="883920" algn="l"/>
              </a:tabLst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Durante mi intervención en clase virtual, la abuelita de una alumna se molesto porque no vi que la niña levanto la mano para participar y no me di cuenta y la señora se salió de la clase de manera inmediata, a los 5 minutos de iniciar la clase. Lo platique con la alumna normalista, ´para evitar que a ella le suceda otra situación similar.</a:t>
            </a:r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8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0" y="168023"/>
            <a:ext cx="9144000" cy="9081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134F5C"/>
                </a:solidFill>
                <a:latin typeface="Amatic SC"/>
                <a:ea typeface="Amatic SC"/>
                <a:cs typeface="Amatic SC"/>
                <a:sym typeface="Amatic SC"/>
              </a:rPr>
              <a:t>áreas de oportunidad </a:t>
            </a:r>
            <a:endParaRPr b="1">
              <a:solidFill>
                <a:srgbClr val="134F5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244896" y="1330032"/>
            <a:ext cx="1505860" cy="3439800"/>
          </a:xfrm>
          <a:prstGeom prst="rect">
            <a:avLst/>
          </a:prstGeom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1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endParaRPr lang="es-MX" sz="12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Me apoyo con mi enlace con el grupo que no se realizo como lo planee, por fallas técnicas.</a:t>
            </a: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1953360" y="1327793"/>
            <a:ext cx="1559692" cy="3442039"/>
          </a:xfrm>
          <a:prstGeom prst="rect">
            <a:avLst/>
          </a:prstGeom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2</a:t>
            </a: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3715656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3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5477952" y="1327792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4</a:t>
            </a:r>
          </a:p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Se realizo el enlace que tenia pendiente el lunes, para que la maestra normalista </a:t>
            </a:r>
            <a:r>
              <a:rPr lang="es-MX" sz="1200" dirty="0" err="1" smtClean="0">
                <a:latin typeface="Comfortaa"/>
                <a:ea typeface="Comfortaa"/>
                <a:cs typeface="Comfortaa"/>
                <a:sym typeface="Comfortaa"/>
              </a:rPr>
              <a:t>puediera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 observarme, pero por una confusión no fue posible.</a:t>
            </a: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7240248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5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2250</Words>
  <Application>Microsoft Office PowerPoint</Application>
  <PresentationFormat>Presentación en pantalla (16:9)</PresentationFormat>
  <Paragraphs>412</Paragraphs>
  <Slides>41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3" baseType="lpstr">
      <vt:lpstr>Goudy Stout</vt:lpstr>
      <vt:lpstr>Century Gothic</vt:lpstr>
      <vt:lpstr>Segoe UI</vt:lpstr>
      <vt:lpstr>Arial</vt:lpstr>
      <vt:lpstr>Amatic SC</vt:lpstr>
      <vt:lpstr>Candara Light</vt:lpstr>
      <vt:lpstr>Calibri</vt:lpstr>
      <vt:lpstr>Pacifico</vt:lpstr>
      <vt:lpstr>Times New Roman</vt:lpstr>
      <vt:lpstr>Comfortaa</vt:lpstr>
      <vt:lpstr>Bebas Neue</vt:lpstr>
      <vt:lpstr>Simple Light</vt:lpstr>
      <vt:lpstr>Escuela Normal de Educación Preescolar </vt:lpstr>
      <vt:lpstr>Diario de la educadora.  </vt:lpstr>
      <vt:lpstr>Primera jornada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áreas de oportunidad </vt:lpstr>
      <vt:lpstr>observación </vt:lpstr>
      <vt:lpstr>FORTALEZAS  </vt:lpstr>
      <vt:lpstr>Presentación de PowerPoint</vt:lpstr>
      <vt:lpstr>segunda parte de  1er jornada</vt:lpstr>
      <vt:lpstr>Presentación de PowerPoint</vt:lpstr>
      <vt:lpstr>Presentación de PowerPoint</vt:lpstr>
      <vt:lpstr>Presentación de PowerPoint</vt:lpstr>
      <vt:lpstr>Presentación de PowerPoint</vt:lpstr>
      <vt:lpstr>áreas de oportunidad </vt:lpstr>
      <vt:lpstr>observación </vt:lpstr>
      <vt:lpstr>FORTALEZAS  </vt:lpstr>
      <vt:lpstr>Presentación de PowerPoint</vt:lpstr>
      <vt:lpstr>Presentación de PowerPoint</vt:lpstr>
      <vt:lpstr>segunda jornada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áreas de oportunidad </vt:lpstr>
      <vt:lpstr>observación </vt:lpstr>
      <vt:lpstr>FORTALEZAS  </vt:lpstr>
      <vt:lpstr>Presentación de PowerPoint</vt:lpstr>
      <vt:lpstr>Segunda PARTE DE 2DA jornadA</vt:lpstr>
      <vt:lpstr>Presentación de PowerPoint</vt:lpstr>
      <vt:lpstr>Presentación de PowerPoint</vt:lpstr>
      <vt:lpstr>Presentación de PowerPoint</vt:lpstr>
      <vt:lpstr>Presentación de PowerPoint</vt:lpstr>
      <vt:lpstr>áreas de oportunidad </vt:lpstr>
      <vt:lpstr>observación </vt:lpstr>
      <vt:lpstr>FORTALEZAS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Mariana Olivares</dc:creator>
  <cp:lastModifiedBy>MARIO ALBERTO GAMEZ ACEVEDO</cp:lastModifiedBy>
  <cp:revision>65</cp:revision>
  <dcterms:modified xsi:type="dcterms:W3CDTF">2021-11-29T18:32:23Z</dcterms:modified>
</cp:coreProperties>
</file>