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Lilita One" charset="1" panose="02000000000000000000"/>
      <p:regular r:id="rId14"/>
    </p:embeddedFont>
    <p:embeddedFont>
      <p:font typeface="Open Sauce" charset="1" panose="00000500000000000000"/>
      <p:regular r:id="rId15"/>
    </p:embeddedFont>
    <p:embeddedFont>
      <p:font typeface="Open Sauce Bold" charset="1" panose="00000800000000000000"/>
      <p:regular r:id="rId16"/>
    </p:embeddedFont>
    <p:embeddedFont>
      <p:font typeface="Open Sauce Italics" charset="1" panose="00000500000000000000"/>
      <p:regular r:id="rId17"/>
    </p:embeddedFont>
    <p:embeddedFont>
      <p:font typeface="Open Sauce Bold Italics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3.svg" Type="http://schemas.openxmlformats.org/officeDocument/2006/relationships/image"/><Relationship Id="rId11" Target="../media/image74.png" Type="http://schemas.openxmlformats.org/officeDocument/2006/relationships/image"/><Relationship Id="rId12" Target="../media/image75.svg" Type="http://schemas.openxmlformats.org/officeDocument/2006/relationships/image"/><Relationship Id="rId13" Target="../media/image76.png" Type="http://schemas.openxmlformats.org/officeDocument/2006/relationships/image"/><Relationship Id="rId14" Target="../media/image77.svg" Type="http://schemas.openxmlformats.org/officeDocument/2006/relationships/image"/><Relationship Id="rId15" Target="../media/image78.png" Type="http://schemas.openxmlformats.org/officeDocument/2006/relationships/image"/><Relationship Id="rId16" Target="../media/image79.svg" Type="http://schemas.openxmlformats.org/officeDocument/2006/relationships/image"/><Relationship Id="rId17" Target="../media/image80.png" Type="http://schemas.openxmlformats.org/officeDocument/2006/relationships/image"/><Relationship Id="rId18" Target="../media/image81.svg" Type="http://schemas.openxmlformats.org/officeDocument/2006/relationships/image"/><Relationship Id="rId2" Target="../media/image65.png" Type="http://schemas.openxmlformats.org/officeDocument/2006/relationships/image"/><Relationship Id="rId3" Target="../media/image66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69.png" Type="http://schemas.openxmlformats.org/officeDocument/2006/relationships/image"/><Relationship Id="rId7" Target="../media/image70.svg" Type="http://schemas.openxmlformats.org/officeDocument/2006/relationships/image"/><Relationship Id="rId8" Target="../media/image71.png" Type="http://schemas.openxmlformats.org/officeDocument/2006/relationships/image"/><Relationship Id="rId9" Target="../media/image7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png" Type="http://schemas.openxmlformats.org/officeDocument/2006/relationships/image"/><Relationship Id="rId11" Target="../media/image75.svg" Type="http://schemas.openxmlformats.org/officeDocument/2006/relationships/image"/><Relationship Id="rId12" Target="../media/image76.png" Type="http://schemas.openxmlformats.org/officeDocument/2006/relationships/image"/><Relationship Id="rId13" Target="../media/image77.svg" Type="http://schemas.openxmlformats.org/officeDocument/2006/relationships/image"/><Relationship Id="rId14" Target="../media/image78.png" Type="http://schemas.openxmlformats.org/officeDocument/2006/relationships/image"/><Relationship Id="rId15" Target="../media/image79.svg" Type="http://schemas.openxmlformats.org/officeDocument/2006/relationships/image"/><Relationship Id="rId16" Target="../media/image80.png" Type="http://schemas.openxmlformats.org/officeDocument/2006/relationships/image"/><Relationship Id="rId17" Target="../media/image81.svg" Type="http://schemas.openxmlformats.org/officeDocument/2006/relationships/image"/><Relationship Id="rId2" Target="../media/image65.png" Type="http://schemas.openxmlformats.org/officeDocument/2006/relationships/image"/><Relationship Id="rId3" Target="../media/image66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69.png" Type="http://schemas.openxmlformats.org/officeDocument/2006/relationships/image"/><Relationship Id="rId7" Target="../media/image70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jpe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4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73689">
            <a:off x="1173570" y="1298514"/>
            <a:ext cx="5134579" cy="29500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48272" y="5143500"/>
            <a:ext cx="2611028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217484" y="2393077"/>
            <a:ext cx="11853031" cy="3142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92"/>
              </a:lnSpc>
            </a:pPr>
            <a:r>
              <a:rPr lang="en-US" sz="11175">
                <a:solidFill>
                  <a:srgbClr val="FFFFFF"/>
                </a:solidFill>
                <a:latin typeface="Lilita One"/>
              </a:rPr>
              <a:t>DE SUMA Y MULTIPLICACIÓN: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17484" y="6308767"/>
            <a:ext cx="11853031" cy="300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Open Sauce Bold"/>
              </a:rPr>
              <a:t>Profesor: Rocio Blanco. </a:t>
            </a:r>
          </a:p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Open Sauce Bold"/>
              </a:rPr>
              <a:t>Johana Galilea Guerrero García #11</a:t>
            </a:r>
          </a:p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Open Sauce Bold"/>
              </a:rPr>
              <a:t>Maria Fernanda Huerta Jimenez</a:t>
            </a:r>
            <a:r>
              <a:rPr lang="en-US" sz="3999" spc="79">
                <a:solidFill>
                  <a:srgbClr val="FFFFFF"/>
                </a:solidFill>
                <a:latin typeface="Open Sauce Bold"/>
              </a:rPr>
              <a:t> #13</a:t>
            </a:r>
          </a:p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Open Sauce Bold"/>
              </a:rPr>
              <a:t>Ana Paola Martínez Ponce #14</a:t>
            </a:r>
          </a:p>
          <a:p>
            <a:pPr algn="ctr">
              <a:lnSpc>
                <a:spcPts val="4799"/>
              </a:lnSpc>
            </a:pPr>
            <a:r>
              <a:rPr lang="en-US" sz="3999" spc="79">
                <a:solidFill>
                  <a:srgbClr val="FFFFFF"/>
                </a:solidFill>
                <a:latin typeface="Open Sauce Bold"/>
              </a:rPr>
              <a:t>1B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56414" y="-1301913"/>
            <a:ext cx="5076584" cy="466122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48506" y="7371141"/>
            <a:ext cx="4306155" cy="223137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0" y="455939"/>
            <a:ext cx="2805038" cy="208579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476949" y="1298813"/>
            <a:ext cx="7334101" cy="982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Kollektif"/>
              </a:rPr>
              <a:t>Pensamiento Cuantitativo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64485" y="5335349"/>
            <a:ext cx="7959030" cy="732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Kollektif"/>
              </a:rPr>
              <a:t>Licenciatura en Educación Preescolar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7560" y="8863372"/>
            <a:ext cx="3694956" cy="73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Kollektif"/>
              </a:rPr>
              <a:t>Saltillo, Coahuila.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5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30370" y="1493949"/>
            <a:ext cx="6245748" cy="212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FFFFFF"/>
                </a:solidFill>
                <a:latin typeface="Lilita One"/>
              </a:rPr>
              <a:t>DIFICULTADES PARA LA ENSEÑANZA Y APRENDIZAJE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30370" y="3967274"/>
            <a:ext cx="7413630" cy="509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60">
                <a:solidFill>
                  <a:srgbClr val="FFFFFF"/>
                </a:solidFill>
                <a:latin typeface="Kollektif"/>
              </a:rPr>
              <a:t>- La inhabilidad o dificultad para aprender a realizar operaciones aritméticas, a pesar de recibir toda instrucción.</a:t>
            </a:r>
          </a:p>
          <a:p>
            <a:pPr>
              <a:lnSpc>
                <a:spcPts val="3600"/>
              </a:lnSpc>
            </a:pPr>
            <a:r>
              <a:rPr lang="en-US" sz="3000" spc="60">
                <a:solidFill>
                  <a:srgbClr val="FFFFFF"/>
                </a:solidFill>
                <a:latin typeface="Kollektif"/>
              </a:rPr>
              <a:t>-</a:t>
            </a:r>
            <a:r>
              <a:rPr lang="en-US" sz="3000" spc="60">
                <a:solidFill>
                  <a:srgbClr val="FFFFFF"/>
                </a:solidFill>
                <a:latin typeface="Kollektif"/>
              </a:rPr>
              <a:t> No procesan de manera adecuada la información que se les ha adquirido, esto hace confusiones en la mente del niño, provocando ciertos errores en las operaciones.</a:t>
            </a:r>
          </a:p>
          <a:p>
            <a:pPr>
              <a:lnSpc>
                <a:spcPts val="3600"/>
              </a:lnSpc>
            </a:pPr>
            <a:r>
              <a:rPr lang="en-US" sz="3000" spc="60">
                <a:solidFill>
                  <a:srgbClr val="FFFFFF"/>
                </a:solidFill>
                <a:latin typeface="Kollektif"/>
              </a:rPr>
              <a:t>-</a:t>
            </a:r>
            <a:r>
              <a:rPr lang="en-US" sz="3000" spc="60">
                <a:solidFill>
                  <a:srgbClr val="FFFFFF"/>
                </a:solidFill>
                <a:latin typeface="Kollektif"/>
              </a:rPr>
              <a:t> La docente no tiene manera clara de explicar los diferentes procedimientos y problemas que conllevan cada operación.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679137" y="2173915"/>
            <a:ext cx="8580163" cy="5939170"/>
            <a:chOff x="0" y="0"/>
            <a:chExt cx="11440218" cy="7918893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684127" cy="699386"/>
            </a:xfrm>
            <a:prstGeom prst="rect">
              <a:avLst/>
            </a:prstGeom>
          </p:spPr>
        </p:pic>
        <p:sp>
          <p:nvSpPr>
            <p:cNvPr name="TextBox 6" id="6"/>
            <p:cNvSpPr txBox="true"/>
            <p:nvPr/>
          </p:nvSpPr>
          <p:spPr>
            <a:xfrm rot="0">
              <a:off x="1094713" y="54418"/>
              <a:ext cx="10345505" cy="7864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FFFFFF"/>
                  </a:solidFill>
                  <a:latin typeface="Lilita One"/>
                </a:rPr>
                <a:t>EN LA SUMA VERTICAL UNA DIFICULTAD  QUE  PUDIMOS ENCONTRAR SERIA EXPLICARLE A LOS NIÑOS QUE TANTO LA SUMA HORIZONTAL COMO LA VERTICAL SON LO MISMO O DAN EL MISMO RESULTADO, SOLO SU POSICIÓN ES DIFERENTE. </a:t>
              </a:r>
            </a:p>
            <a:p>
              <a:pPr>
                <a:lnSpc>
                  <a:spcPts val="3300"/>
                </a:lnSpc>
              </a:pPr>
            </a:p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FFFFFF"/>
                  </a:solidFill>
                  <a:latin typeface="Lilita One"/>
                </a:rPr>
                <a:t>EN LA SUMA VERTICAL CONSIDERAMOS QUE A LOS NIÑOS PODRÍA SER DIFÍCIL PARA ELLOS EL ENTENDER POR QUÉ LAS DECENAS NO SE ESCRIBEN EN EL RESULTADO, SI NO QUE SE PASAN A SUMAR AL NÚMERO DE LA IZQUIERDA.</a:t>
              </a:r>
            </a:p>
            <a:p>
              <a:pPr>
                <a:lnSpc>
                  <a:spcPts val="3300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6643" y="5375056"/>
            <a:ext cx="4088142" cy="306982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28132" y="1140764"/>
            <a:ext cx="3382697" cy="30628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07248" y="-1225631"/>
            <a:ext cx="2416657" cy="389783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29227" y="2509548"/>
            <a:ext cx="15229546" cy="5499297"/>
            <a:chOff x="0" y="0"/>
            <a:chExt cx="3597316" cy="130419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597316" cy="1304191"/>
            </a:xfrm>
            <a:custGeom>
              <a:avLst/>
              <a:gdLst/>
              <a:ahLst/>
              <a:cxnLst/>
              <a:rect r="r" b="b" t="t" l="l"/>
              <a:pathLst>
                <a:path h="1304191" w="3597316">
                  <a:moveTo>
                    <a:pt x="3472855" y="1304191"/>
                  </a:moveTo>
                  <a:lnTo>
                    <a:pt x="124460" y="1304191"/>
                  </a:lnTo>
                  <a:cubicBezTo>
                    <a:pt x="55880" y="1304191"/>
                    <a:pt x="0" y="1248311"/>
                    <a:pt x="0" y="11797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2855" y="0"/>
                  </a:lnTo>
                  <a:cubicBezTo>
                    <a:pt x="3541436" y="0"/>
                    <a:pt x="3597316" y="55880"/>
                    <a:pt x="3597316" y="124460"/>
                  </a:cubicBezTo>
                  <a:lnTo>
                    <a:pt x="3597316" y="1179731"/>
                  </a:lnTo>
                  <a:cubicBezTo>
                    <a:pt x="3597316" y="1248311"/>
                    <a:pt x="3541436" y="1304191"/>
                    <a:pt x="3472855" y="13041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409893" y="3264803"/>
            <a:ext cx="2389786" cy="52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065">
                <a:solidFill>
                  <a:srgbClr val="FA643F"/>
                </a:solidFill>
                <a:latin typeface="Open Sauce Italics"/>
              </a:rPr>
              <a:t>Conclusión: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38633" y="4009341"/>
            <a:ext cx="11677877" cy="316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73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uce"/>
              </a:rPr>
              <a:t>Con esta actividad aprendimos a diferenciar distintas dificultades que se pueden llegar a presentar al querer explicar un tema a los alumnos y a ponernos en su punto de vista para poder ver que no podrían entender o que podían cambiar dentro de las actividades. 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178923" y="4405067"/>
            <a:ext cx="1381792" cy="147686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94267" y="7418953"/>
            <a:ext cx="3033865" cy="430058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47939" y="6909968"/>
            <a:ext cx="2411361" cy="564361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5816510" y="1028700"/>
            <a:ext cx="2885580" cy="275966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482222">
            <a:off x="-644070" y="832233"/>
            <a:ext cx="2877771" cy="472469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67680" y="8451989"/>
            <a:ext cx="5087964" cy="4838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6643" y="5375056"/>
            <a:ext cx="4088142" cy="306982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95167" y="590864"/>
            <a:ext cx="3382697" cy="30628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79636" y="-1358053"/>
            <a:ext cx="2416657" cy="389783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764614" y="1573227"/>
            <a:ext cx="16758773" cy="7140546"/>
            <a:chOff x="0" y="0"/>
            <a:chExt cx="3597316" cy="15388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597316" cy="1538899"/>
            </a:xfrm>
            <a:custGeom>
              <a:avLst/>
              <a:gdLst/>
              <a:ahLst/>
              <a:cxnLst/>
              <a:rect r="r" b="b" t="t" l="l"/>
              <a:pathLst>
                <a:path h="1538899" w="3597316">
                  <a:moveTo>
                    <a:pt x="3472855" y="1538899"/>
                  </a:moveTo>
                  <a:lnTo>
                    <a:pt x="124460" y="1538899"/>
                  </a:lnTo>
                  <a:cubicBezTo>
                    <a:pt x="55880" y="1538899"/>
                    <a:pt x="0" y="1483019"/>
                    <a:pt x="0" y="14144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2855" y="0"/>
                  </a:lnTo>
                  <a:cubicBezTo>
                    <a:pt x="3541436" y="0"/>
                    <a:pt x="3597316" y="55880"/>
                    <a:pt x="3597316" y="124460"/>
                  </a:cubicBezTo>
                  <a:lnTo>
                    <a:pt x="3597316" y="1414440"/>
                  </a:lnTo>
                  <a:cubicBezTo>
                    <a:pt x="3597316" y="1483020"/>
                    <a:pt x="3541436" y="1538899"/>
                    <a:pt x="3472855" y="15388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560715" y="1884971"/>
            <a:ext cx="2389786" cy="52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065">
                <a:solidFill>
                  <a:srgbClr val="FA643F"/>
                </a:solidFill>
                <a:latin typeface="Open Sauce Italics"/>
              </a:rPr>
              <a:t>Conclusión: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5759" y="2564821"/>
            <a:ext cx="15416482" cy="5718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3"/>
              </a:lnSpc>
            </a:pPr>
            <a:r>
              <a:rPr lang="en-US" sz="3448">
                <a:solidFill>
                  <a:srgbClr val="000000"/>
                </a:solidFill>
                <a:latin typeface="Open Sauce"/>
              </a:rPr>
              <a:t>El uso de la suma y multiplicación se consideran como una de las herramientas más importantes de los seres humanos, ya que con ello se pueden resolver diferentes problemas y nos resulta más fácil su uso. Se debe enseñar su uso en los niños ya que en cualquier momento de su vida cotidiana y en su propia sociedad en la que se desempeñan cada uno de ellos las van a estar utilizando y asociando. </a:t>
            </a:r>
          </a:p>
          <a:p>
            <a:pPr algn="l" marL="0" indent="0" lvl="0">
              <a:lnSpc>
                <a:spcPts val="5173"/>
              </a:lnSpc>
              <a:spcBef>
                <a:spcPct val="0"/>
              </a:spcBef>
            </a:pPr>
            <a:r>
              <a:rPr lang="en-US" sz="3356">
                <a:solidFill>
                  <a:srgbClr val="000000"/>
                </a:solidFill>
                <a:latin typeface="Arimo"/>
              </a:rPr>
              <a:t>También se crea el interés de poder lograr los objetivos que el niño se emplea mediante sus años de vida, igualmente el interés por poder resolver diferentes problemáticas.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7933908"/>
            <a:ext cx="3033865" cy="430058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12025" y="7465194"/>
            <a:ext cx="2411361" cy="564361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4874916" y="69442"/>
            <a:ext cx="2885580" cy="275966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482222">
            <a:off x="-940666" y="46182"/>
            <a:ext cx="2877771" cy="472469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8451989"/>
            <a:ext cx="5087964" cy="483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5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03457" y="-1742622"/>
            <a:ext cx="5087964" cy="483819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021639" y="1488611"/>
            <a:ext cx="12244722" cy="6400324"/>
            <a:chOff x="0" y="0"/>
            <a:chExt cx="16326296" cy="85337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43840"/>
              <a:ext cx="16326296" cy="1227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57"/>
                </a:lnSpc>
              </a:pPr>
              <a:r>
                <a:rPr lang="en-US" sz="6324">
                  <a:solidFill>
                    <a:srgbClr val="FFFFFF"/>
                  </a:solidFill>
                  <a:latin typeface="Lilita One"/>
                </a:rPr>
                <a:t>S U M 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56765"/>
              <a:ext cx="16326296" cy="647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60"/>
                </a:lnSpc>
              </a:pPr>
              <a:r>
                <a:rPr lang="en-US" sz="5300" spc="106">
                  <a:solidFill>
                    <a:srgbClr val="FFFFFF"/>
                  </a:solidFill>
                  <a:latin typeface="Open Sauce"/>
                </a:rPr>
                <a:t>Propiedad Asociativa: cuando se suman 3 o más números el resultado es el mismo independientemente del orden en el que se suman los sumandos.</a:t>
              </a:r>
            </a:p>
            <a:p>
              <a:pPr algn="ctr">
                <a:lnSpc>
                  <a:spcPts val="6360"/>
                </a:lnSpc>
              </a:pPr>
              <a:r>
                <a:rPr lang="en-US" sz="5300" spc="106">
                  <a:solidFill>
                    <a:srgbClr val="FFFFFF"/>
                  </a:solidFill>
                  <a:latin typeface="Arimo"/>
                </a:rPr>
                <a:t>(5+1)+2= 5+(1+2) 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35948" y="6374460"/>
            <a:ext cx="3657600" cy="199505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95286" y="7165835"/>
            <a:ext cx="3245150" cy="3438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84729" y="1090967"/>
            <a:ext cx="7912431" cy="8105065"/>
            <a:chOff x="0" y="0"/>
            <a:chExt cx="2086610" cy="2137410"/>
          </a:xfrm>
        </p:grpSpPr>
        <p:sp>
          <p:nvSpPr>
            <p:cNvPr name="Freeform 3" id="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32670" r="-32670" t="0" b="0"/>
              </a:stretch>
            </a:blip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1453" y="5494367"/>
            <a:ext cx="3134330" cy="376393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085916">
            <a:off x="363085" y="1191790"/>
            <a:ext cx="4236816" cy="28194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66379" y="1888893"/>
            <a:ext cx="3704334" cy="6509214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1531704" y="1314371"/>
            <a:ext cx="5173684" cy="7658259"/>
            <a:chOff x="0" y="0"/>
            <a:chExt cx="6898245" cy="1021101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66675"/>
              <a:ext cx="6898245" cy="1637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8400">
                  <a:solidFill>
                    <a:srgbClr val="3258A4"/>
                  </a:solidFill>
                  <a:latin typeface="Lilita One"/>
                </a:rPr>
                <a:t>S U M 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713567"/>
              <a:ext cx="6898245" cy="737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9"/>
                </a:lnSpc>
              </a:pPr>
              <a:r>
                <a:rPr lang="en-US" sz="3699" spc="73">
                  <a:solidFill>
                    <a:srgbClr val="3258A4"/>
                  </a:solidFill>
                  <a:latin typeface="Open Sauce"/>
                </a:rPr>
                <a:t>Propiedad distributiva: la suma de 2 números multiplicada por un tercer número es igual a la suma de cada sumando multiplicando por el tercer número.</a:t>
              </a:r>
            </a:p>
            <a:p>
              <a:pPr algn="ctr">
                <a:lnSpc>
                  <a:spcPts val="4439"/>
                </a:lnSpc>
              </a:pPr>
              <a:r>
                <a:rPr lang="en-US" sz="3699" spc="73">
                  <a:solidFill>
                    <a:srgbClr val="3258A4"/>
                  </a:solidFill>
                  <a:latin typeface="Arimo"/>
                </a:rPr>
                <a:t>7×(1+2)=7×1+7×2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4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3230301" y="3289131"/>
            <a:ext cx="6375042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077924" y="3677709"/>
            <a:ext cx="4781994" cy="518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59"/>
              </a:lnSpc>
            </a:pPr>
            <a:r>
              <a:rPr lang="en-US" sz="4299" spc="85">
                <a:solidFill>
                  <a:srgbClr val="FFFFFF"/>
                </a:solidFill>
                <a:latin typeface="Open Sauce"/>
              </a:rPr>
              <a:t>Propriedad elemento neutro: la suma de cualquier número y 0 es igual al número original.</a:t>
            </a:r>
          </a:p>
          <a:p>
            <a:pPr>
              <a:lnSpc>
                <a:spcPts val="5159"/>
              </a:lnSpc>
            </a:pPr>
            <a:r>
              <a:rPr lang="en-US" sz="4299" spc="85">
                <a:solidFill>
                  <a:srgbClr val="FFFFFF"/>
                </a:solidFill>
                <a:latin typeface="Arimo"/>
              </a:rPr>
              <a:t>3+0=3 </a:t>
            </a:r>
          </a:p>
          <a:p>
            <a:pPr>
              <a:lnSpc>
                <a:spcPts val="5159"/>
              </a:lnSpc>
            </a:pP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471823" y="3111635"/>
            <a:ext cx="5895523" cy="6039053"/>
            <a:chOff x="0" y="0"/>
            <a:chExt cx="2086610" cy="2137410"/>
          </a:xfrm>
        </p:grpSpPr>
        <p:sp>
          <p:nvSpPr>
            <p:cNvPr name="Freeform 5" id="5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26776" r="-26776" t="0" b="0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21316" y="6268509"/>
            <a:ext cx="2717992" cy="298979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23832" y="-1257300"/>
            <a:ext cx="4302548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1028700" y="6604288"/>
            <a:ext cx="2504422" cy="265401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45709" y="1123950"/>
            <a:ext cx="993221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Lilita One"/>
              </a:rPr>
              <a:t>S U M 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5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46098" y="1901488"/>
            <a:ext cx="5371620" cy="62460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0879" y="4692460"/>
            <a:ext cx="2932354" cy="41566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46098" y="1437853"/>
            <a:ext cx="1852167" cy="325460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51802" y="1324610"/>
            <a:ext cx="7936130" cy="752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ilita One"/>
              </a:rPr>
              <a:t>PROPIEDAD CONMUTATIVA: CUANDO SE SUMAN 2 NÚMEROS EL RESULTADO ES EL MISMO INDEPENDIENTEMENTE DEL ORDEN DE LOS SUMANDOS.</a:t>
            </a:r>
          </a:p>
          <a:p>
            <a:pPr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Arimo"/>
              </a:rPr>
              <a:t>9+1=1+9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28700"/>
            <a:ext cx="8424593" cy="8229600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71" r="-23271" t="0" b="0"/>
              </a:stretch>
            </a:blip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01515" y="7625046"/>
            <a:ext cx="3537956" cy="292685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73364" y="344269"/>
            <a:ext cx="4562782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95186">
            <a:off x="392387" y="1792776"/>
            <a:ext cx="2544218" cy="246557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34927" y="1696641"/>
            <a:ext cx="6719829" cy="6893719"/>
            <a:chOff x="0" y="0"/>
            <a:chExt cx="8959772" cy="919162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8959772" cy="1297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6699">
                  <a:solidFill>
                    <a:srgbClr val="3258A4"/>
                  </a:solidFill>
                  <a:latin typeface="Lilita One"/>
                </a:rPr>
                <a:t>MULTIPLICACIÓN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744980"/>
              <a:ext cx="8959772" cy="7426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19"/>
                </a:lnSpc>
              </a:pPr>
              <a:r>
                <a:rPr lang="en-US" sz="4599" spc="91">
                  <a:solidFill>
                    <a:srgbClr val="3258A4"/>
                  </a:solidFill>
                  <a:latin typeface="Open Sauce"/>
                </a:rPr>
                <a:t>Propiedad conmutativa: cuando se multiplican 2 números el producto es el mismo sin importar el orden de los multiplicandos. </a:t>
              </a:r>
            </a:p>
            <a:p>
              <a:pPr algn="ctr">
                <a:lnSpc>
                  <a:spcPts val="5519"/>
                </a:lnSpc>
              </a:pPr>
              <a:r>
                <a:rPr lang="en-US" sz="4599" spc="91">
                  <a:solidFill>
                    <a:srgbClr val="3258A4"/>
                  </a:solidFill>
                  <a:latin typeface="Arimo"/>
                </a:rPr>
                <a:t>6×4=3×6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4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67374" y="2972489"/>
            <a:ext cx="5183852" cy="33459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553066">
            <a:off x="-25690" y="2588059"/>
            <a:ext cx="260354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56461">
            <a:off x="877394" y="7609116"/>
            <a:ext cx="2527272" cy="249051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722682" y="1849993"/>
            <a:ext cx="8842636" cy="6587014"/>
            <a:chOff x="0" y="0"/>
            <a:chExt cx="11790181" cy="878268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6675"/>
              <a:ext cx="11790181" cy="1347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6999">
                  <a:solidFill>
                    <a:srgbClr val="FFFFFF"/>
                  </a:solidFill>
                  <a:latin typeface="Lilita One"/>
                </a:rPr>
                <a:t>MULTIPLICACIÓN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48485"/>
              <a:ext cx="11790181" cy="6934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 spc="97">
                  <a:solidFill>
                    <a:srgbClr val="FFFFFF"/>
                  </a:solidFill>
                  <a:latin typeface="Open Sauce"/>
                </a:rPr>
                <a:t>Propiedad Asociativa: cuando se multiplican 3 o más números el producto es el mismo sin importar como se agrupan los factores.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 spc="97">
                  <a:solidFill>
                    <a:srgbClr val="FFFFFF"/>
                  </a:solidFill>
                  <a:latin typeface="Arimo"/>
                </a:rPr>
                <a:t>(5×2)×3=5×(2×3)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5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25204" y="-899173"/>
            <a:ext cx="3841726" cy="385574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792028"/>
            <a:ext cx="2234065" cy="29325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244970">
            <a:off x="14775255" y="8394216"/>
            <a:ext cx="2711706" cy="235178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032527" y="2349738"/>
            <a:ext cx="10222945" cy="5587524"/>
            <a:chOff x="0" y="0"/>
            <a:chExt cx="13630593" cy="74500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01015"/>
              <a:ext cx="13630593" cy="19189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07"/>
                </a:lnSpc>
              </a:pPr>
              <a:r>
                <a:rPr lang="en-US" sz="9825">
                  <a:solidFill>
                    <a:srgbClr val="FFFFFF"/>
                  </a:solidFill>
                  <a:latin typeface="Lilita One"/>
                </a:rPr>
                <a:t>MULTIPLICACIÓN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487632"/>
              <a:ext cx="13630593" cy="3962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 spc="97">
                  <a:solidFill>
                    <a:srgbClr val="FFFFFF"/>
                  </a:solidFill>
                  <a:latin typeface="Open Sauce"/>
                </a:rPr>
                <a:t>Propiedad de elemento neutro: 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 spc="97">
                  <a:solidFill>
                    <a:srgbClr val="FFFFFF"/>
                  </a:solidFill>
                  <a:latin typeface="Arimo"/>
                </a:rPr>
                <a:t>El producto de cualquier número por 1 es el mismo número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 spc="97">
                  <a:solidFill>
                    <a:srgbClr val="FFFFFF"/>
                  </a:solidFill>
                  <a:latin typeface="Arimo"/>
                </a:rPr>
                <a:t>8×1=1×8 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7789" y="1688449"/>
            <a:ext cx="1575887" cy="1527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06081" y="7357428"/>
            <a:ext cx="5183852" cy="334594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531701" y="2130663"/>
            <a:ext cx="13224599" cy="6025674"/>
            <a:chOff x="0" y="0"/>
            <a:chExt cx="17632798" cy="80342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17632798" cy="2343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200"/>
                </a:lnSpc>
              </a:pPr>
              <a:r>
                <a:rPr lang="en-US" sz="12000">
                  <a:solidFill>
                    <a:srgbClr val="3258A4"/>
                  </a:solidFill>
                  <a:latin typeface="Lilita One"/>
                </a:rPr>
                <a:t>MULTIPLICACIÓN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27232"/>
              <a:ext cx="17632798" cy="520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39"/>
                </a:lnSpc>
              </a:pPr>
              <a:r>
                <a:rPr lang="en-US" sz="5199" spc="103">
                  <a:solidFill>
                    <a:srgbClr val="3258A4"/>
                  </a:solidFill>
                  <a:latin typeface="Open Sauce"/>
                </a:rPr>
                <a:t>Propiedad distributiva: la suma de 2 números por un tercero es igual a la suma de cada sumando por el tercer número. </a:t>
              </a:r>
            </a:p>
            <a:p>
              <a:pPr algn="ctr">
                <a:lnSpc>
                  <a:spcPts val="6239"/>
                </a:lnSpc>
              </a:pPr>
              <a:r>
                <a:rPr lang="en-US" sz="5199" spc="103">
                  <a:solidFill>
                    <a:srgbClr val="3258A4"/>
                  </a:solidFill>
                  <a:latin typeface="Arimo"/>
                </a:rPr>
                <a:t>4×(6+3)=4×6+4×3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66574" y="7200900"/>
            <a:ext cx="4572000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39954">
            <a:off x="15187082" y="736665"/>
            <a:ext cx="1806771" cy="2057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42598">
            <a:off x="734972" y="1087513"/>
            <a:ext cx="1768908" cy="2853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DAEwyMAo6_Y</dc:identifier>
  <dcterms:modified xsi:type="dcterms:W3CDTF">2011-08-01T06:04:30Z</dcterms:modified>
  <cp:revision>1</cp:revision>
  <dc:title>Negro y Rosa Atrevido y Extravagante Tendencia Principal Fandom Presentación Divertida</dc:title>
</cp:coreProperties>
</file>