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2BC"/>
    <a:srgbClr val="C29B9A"/>
    <a:srgbClr val="1D23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4291" autoAdjust="0"/>
  </p:normalViewPr>
  <p:slideViewPr>
    <p:cSldViewPr showGuides="1">
      <p:cViewPr varScale="1">
        <p:scale>
          <a:sx n="96" d="100"/>
          <a:sy n="96" d="100"/>
        </p:scale>
        <p:origin x="1062"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0" d="100"/>
          <a:sy n="60" d="100"/>
        </p:scale>
        <p:origin x="-273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9E910-1ED0-452F-9695-61210CA77EF9}" type="datetimeFigureOut">
              <a:rPr lang="es-MX" smtClean="0"/>
              <a:t>25/11/21</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C9DE0D-33E1-4B4B-9AD7-73F835349E80}" type="slidenum">
              <a:rPr lang="es-MX" smtClean="0"/>
              <a:t>‹Nº›</a:t>
            </a:fld>
            <a:endParaRPr lang="es-MX"/>
          </a:p>
        </p:txBody>
      </p:sp>
    </p:spTree>
    <p:extLst>
      <p:ext uri="{BB962C8B-B14F-4D97-AF65-F5344CB8AC3E}">
        <p14:creationId xmlns:p14="http://schemas.microsoft.com/office/powerpoint/2010/main" val="112393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85C9DE0D-33E1-4B4B-9AD7-73F835349E80}" type="slidenum">
              <a:rPr lang="es-MX" smtClean="0"/>
              <a:t>1</a:t>
            </a:fld>
            <a:endParaRPr lang="es-MX"/>
          </a:p>
        </p:txBody>
      </p:sp>
    </p:spTree>
    <p:extLst>
      <p:ext uri="{BB962C8B-B14F-4D97-AF65-F5344CB8AC3E}">
        <p14:creationId xmlns:p14="http://schemas.microsoft.com/office/powerpoint/2010/main" val="323537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85C9DE0D-33E1-4B4B-9AD7-73F835349E80}" type="slidenum">
              <a:rPr lang="es-MX" smtClean="0"/>
              <a:t>2</a:t>
            </a:fld>
            <a:endParaRPr lang="es-MX"/>
          </a:p>
        </p:txBody>
      </p:sp>
    </p:spTree>
    <p:extLst>
      <p:ext uri="{BB962C8B-B14F-4D97-AF65-F5344CB8AC3E}">
        <p14:creationId xmlns:p14="http://schemas.microsoft.com/office/powerpoint/2010/main" val="175128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85C9DE0D-33E1-4B4B-9AD7-73F835349E80}" type="slidenum">
              <a:rPr lang="es-MX" smtClean="0"/>
              <a:t>3</a:t>
            </a:fld>
            <a:endParaRPr lang="es-MX"/>
          </a:p>
        </p:txBody>
      </p:sp>
    </p:spTree>
    <p:extLst>
      <p:ext uri="{BB962C8B-B14F-4D97-AF65-F5344CB8AC3E}">
        <p14:creationId xmlns:p14="http://schemas.microsoft.com/office/powerpoint/2010/main" val="3013245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280898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851856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294267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90541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410184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235963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42315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71769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226188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96227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2CF4C18-6445-47E9-8312-9B673998967F}" type="datetimeFigureOut">
              <a:rPr lang="es-MX" smtClean="0"/>
              <a:t>25/11/21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12869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2CF4C18-6445-47E9-8312-9B673998967F}" type="datetimeFigureOut">
              <a:rPr lang="es-MX" smtClean="0"/>
              <a:t>25/11/21</a:t>
            </a:fld>
            <a:endParaRPr lang="es-MX"/>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644222F-7FEA-4158-A925-172CDA2B0A80}" type="slidenum">
              <a:rPr lang="es-MX" smtClean="0"/>
              <a:t>‹Nº›</a:t>
            </a:fld>
            <a:endParaRPr lang="es-MX"/>
          </a:p>
        </p:txBody>
      </p:sp>
    </p:spTree>
    <p:extLst>
      <p:ext uri="{BB962C8B-B14F-4D97-AF65-F5344CB8AC3E}">
        <p14:creationId xmlns:p14="http://schemas.microsoft.com/office/powerpoint/2010/main" val="50366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7127" t="3320"/>
          <a:stretch/>
        </p:blipFill>
        <p:spPr>
          <a:xfrm>
            <a:off x="0" y="0"/>
            <a:ext cx="6397023" cy="4136992"/>
          </a:xfrm>
          <a:prstGeom prst="rect">
            <a:avLst/>
          </a:prstGeom>
        </p:spPr>
      </p:pic>
      <p:sp>
        <p:nvSpPr>
          <p:cNvPr id="6" name="1 Título"/>
          <p:cNvSpPr>
            <a:spLocks noGrp="1"/>
          </p:cNvSpPr>
          <p:nvPr>
            <p:ph type="ctrTitle"/>
          </p:nvPr>
        </p:nvSpPr>
        <p:spPr>
          <a:xfrm>
            <a:off x="4499991" y="1563638"/>
            <a:ext cx="4422635" cy="1584176"/>
          </a:xfrm>
        </p:spPr>
        <p:txBody>
          <a:bodyPr>
            <a:normAutofit/>
          </a:bodyPr>
          <a:lstStyle/>
          <a:p>
            <a:r>
              <a:rPr lang="es-MX" b="1" dirty="0"/>
              <a:t>Suma y Multiplicación.</a:t>
            </a:r>
          </a:p>
        </p:txBody>
      </p:sp>
      <p:sp>
        <p:nvSpPr>
          <p:cNvPr id="2" name="CuadroTexto 1">
            <a:extLst>
              <a:ext uri="{FF2B5EF4-FFF2-40B4-BE49-F238E27FC236}">
                <a16:creationId xmlns:a16="http://schemas.microsoft.com/office/drawing/2014/main" id="{5F51BC27-B3F3-4ACE-8262-42EF8333A00D}"/>
              </a:ext>
            </a:extLst>
          </p:cNvPr>
          <p:cNvSpPr txBox="1"/>
          <p:nvPr/>
        </p:nvSpPr>
        <p:spPr>
          <a:xfrm>
            <a:off x="887701" y="3778463"/>
            <a:ext cx="4621620" cy="1169551"/>
          </a:xfrm>
          <a:prstGeom prst="rect">
            <a:avLst/>
          </a:prstGeom>
          <a:noFill/>
        </p:spPr>
        <p:txBody>
          <a:bodyPr wrap="square" rtlCol="0">
            <a:spAutoFit/>
          </a:bodyPr>
          <a:lstStyle/>
          <a:p>
            <a:r>
              <a:rPr lang="es-MX" sz="1400" dirty="0">
                <a:latin typeface="Arial" panose="020B0604020202020204" pitchFamily="34" charset="0"/>
                <a:cs typeface="Arial" panose="020B0604020202020204" pitchFamily="34" charset="0"/>
              </a:rPr>
              <a:t>Paulina Paredes Recio #15</a:t>
            </a:r>
          </a:p>
          <a:p>
            <a:r>
              <a:rPr lang="es-MX" sz="1400" dirty="0">
                <a:latin typeface="Arial" panose="020B0604020202020204" pitchFamily="34" charset="0"/>
                <a:cs typeface="Arial" panose="020B0604020202020204" pitchFamily="34" charset="0"/>
              </a:rPr>
              <a:t>Lluvia Hefziba Pérez Arreola #16</a:t>
            </a:r>
          </a:p>
          <a:p>
            <a:r>
              <a:rPr lang="es-MX" sz="1400" dirty="0">
                <a:latin typeface="Arial" panose="020B0604020202020204" pitchFamily="34" charset="0"/>
                <a:cs typeface="Arial" panose="020B0604020202020204" pitchFamily="34" charset="0"/>
              </a:rPr>
              <a:t>Frida Alejandra Picazo Montecillos #17</a:t>
            </a:r>
          </a:p>
          <a:p>
            <a:r>
              <a:rPr lang="es-MX" sz="1400" dirty="0">
                <a:latin typeface="Arial" panose="020B0604020202020204" pitchFamily="34" charset="0"/>
                <a:cs typeface="Arial" panose="020B0604020202020204" pitchFamily="34" charset="0"/>
              </a:rPr>
              <a:t>Joana Esmeralda Rincón Guerrero #18</a:t>
            </a:r>
          </a:p>
          <a:p>
            <a:r>
              <a:rPr lang="es-MX" sz="1400" dirty="0">
                <a:latin typeface="Arial" panose="020B0604020202020204" pitchFamily="34" charset="0"/>
                <a:cs typeface="Arial" panose="020B0604020202020204" pitchFamily="34" charset="0"/>
              </a:rPr>
              <a:t>Sofia Abigail Rodríguez Carrizales #19</a:t>
            </a:r>
          </a:p>
        </p:txBody>
      </p:sp>
    </p:spTree>
    <p:extLst>
      <p:ext uri="{BB962C8B-B14F-4D97-AF65-F5344CB8AC3E}">
        <p14:creationId xmlns:p14="http://schemas.microsoft.com/office/powerpoint/2010/main" val="1962228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59532" y="274638"/>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a:off x="0" y="0"/>
            <a:ext cx="961740" cy="1289785"/>
          </a:xfrm>
          <a:prstGeom prst="rect">
            <a:avLst/>
          </a:prstGeom>
        </p:spPr>
      </p:pic>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rot="10800000">
            <a:off x="8182260" y="3853715"/>
            <a:ext cx="961740" cy="1289785"/>
          </a:xfrm>
          <a:prstGeom prst="rect">
            <a:avLst/>
          </a:prstGeom>
        </p:spPr>
      </p:pic>
      <p:pic>
        <p:nvPicPr>
          <p:cNvPr id="6" name="5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7" name="6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9" name="1 Título"/>
          <p:cNvSpPr>
            <a:spLocks noGrp="1"/>
          </p:cNvSpPr>
          <p:nvPr>
            <p:ph type="title"/>
          </p:nvPr>
        </p:nvSpPr>
        <p:spPr>
          <a:xfrm>
            <a:off x="469044" y="617320"/>
            <a:ext cx="8229600" cy="3881288"/>
          </a:xfrm>
        </p:spPr>
        <p:txBody>
          <a:bodyPr>
            <a:normAutofit/>
          </a:bodyPr>
          <a:lstStyle/>
          <a:p>
            <a:pPr fontAlgn="base"/>
            <a:r>
              <a:rPr lang="es-MX" dirty="0">
                <a:latin typeface="Arial Black" panose="020B0A04020102020204" pitchFamily="34" charset="0"/>
              </a:rPr>
              <a:t>Propiedades de las operaciones de Suma y Multiplicación.</a:t>
            </a:r>
          </a:p>
        </p:txBody>
      </p:sp>
    </p:spTree>
    <p:extLst>
      <p:ext uri="{BB962C8B-B14F-4D97-AF65-F5344CB8AC3E}">
        <p14:creationId xmlns:p14="http://schemas.microsoft.com/office/powerpoint/2010/main" val="35314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251520" y="246596"/>
            <a:ext cx="8838729"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6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3">
            <a:extLst>
              <a:ext uri="{28A0092B-C50C-407E-A947-70E740481C1C}">
                <a14:useLocalDpi xmlns:a14="http://schemas.microsoft.com/office/drawing/2010/main" val="0"/>
              </a:ext>
            </a:extLst>
          </a:blip>
          <a:srcRect l="36719" t="11956" b="10524"/>
          <a:stretch/>
        </p:blipFill>
        <p:spPr>
          <a:xfrm rot="16200000">
            <a:off x="7397163" y="3396662"/>
            <a:ext cx="559303" cy="2934372"/>
          </a:xfrm>
          <a:prstGeom prst="rect">
            <a:avLst/>
          </a:prstGeom>
        </p:spPr>
      </p:pic>
      <p:sp>
        <p:nvSpPr>
          <p:cNvPr id="8" name="1 Título"/>
          <p:cNvSpPr>
            <a:spLocks noGrp="1"/>
          </p:cNvSpPr>
          <p:nvPr>
            <p:ph type="title"/>
          </p:nvPr>
        </p:nvSpPr>
        <p:spPr>
          <a:xfrm>
            <a:off x="457200" y="274638"/>
            <a:ext cx="3898776" cy="4529360"/>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Propiedad conmutativa:</a:t>
            </a:r>
            <a:br>
              <a:rPr lang="es-MX" sz="1400" dirty="0">
                <a:latin typeface="Arial" panose="020B0604020202020204" pitchFamily="34" charset="0"/>
                <a:cs typeface="Arial" panose="020B0604020202020204" pitchFamily="34" charset="0"/>
              </a:rPr>
            </a:br>
            <a:r>
              <a:rPr lang="es-MX" sz="1400" dirty="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Nos indica que el orden de los sumandos (los números que se suman) no altera el resultado.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Cuando se suman dos números, el resultado es el mismo independientemente del orden de los sumandos.</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4+2 = 2+4</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br>
              <a:rPr lang="es-MX" sz="1800" dirty="0">
                <a:latin typeface="Arial" panose="020B0604020202020204" pitchFamily="34" charset="0"/>
                <a:cs typeface="Arial" panose="020B0604020202020204" pitchFamily="34" charset="0"/>
              </a:rPr>
            </a:br>
            <a:endParaRPr lang="es-MX" sz="18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6DA24DC-67D9-4F20-8210-31AB64C979D7}"/>
              </a:ext>
            </a:extLst>
          </p:cNvPr>
          <p:cNvSpPr txBox="1"/>
          <p:nvPr/>
        </p:nvSpPr>
        <p:spPr>
          <a:xfrm>
            <a:off x="4542589" y="699542"/>
            <a:ext cx="3816424" cy="3108543"/>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endParaRPr lang="es-MX" sz="1400" dirty="0"/>
          </a:p>
          <a:p>
            <a:r>
              <a:rPr lang="es-MX" dirty="0">
                <a:latin typeface="Berlin Sans FB Demi" panose="020E0802020502020306" pitchFamily="34" charset="0"/>
              </a:rPr>
              <a:t>Propiedad conmutativa.</a:t>
            </a:r>
          </a:p>
          <a:p>
            <a:r>
              <a:rPr lang="es-MX" sz="1600" dirty="0">
                <a:latin typeface="Arial" panose="020B0604020202020204" pitchFamily="34" charset="0"/>
                <a:cs typeface="Arial" panose="020B0604020202020204" pitchFamily="34" charset="0"/>
              </a:rPr>
              <a:t>Cuando se multiplican dos números, el producto es el mismo sin importar el orden de los multiplicandos.</a:t>
            </a:r>
          </a:p>
          <a:p>
            <a:r>
              <a:rPr lang="es-MX" sz="1600" dirty="0">
                <a:latin typeface="Arial" panose="020B0604020202020204" pitchFamily="34" charset="0"/>
                <a:cs typeface="Arial" panose="020B0604020202020204" pitchFamily="34" charset="0"/>
              </a:rPr>
              <a:t>  </a:t>
            </a: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4*2 = 2*4</a:t>
            </a:r>
          </a:p>
          <a:p>
            <a:pPr algn="ctr"/>
            <a:endParaRPr lang="es-MX" sz="1600" dirty="0">
              <a:latin typeface="Arial" panose="020B0604020202020204" pitchFamily="34" charset="0"/>
              <a:cs typeface="Arial" panose="020B0604020202020204" pitchFamily="34" charset="0"/>
            </a:endParaRPr>
          </a:p>
          <a:p>
            <a:pPr algn="ctr"/>
            <a:endParaRPr lang="es-MX" dirty="0">
              <a:latin typeface="Berlin Sans FB Demi" panose="020E0802020502020306" pitchFamily="34" charset="0"/>
              <a:cs typeface="Arial" panose="020B0604020202020204" pitchFamily="34" charset="0"/>
            </a:endParaRPr>
          </a:p>
          <a:p>
            <a:pPr algn="ctr"/>
            <a:endParaRPr lang="es-MX" sz="1600" dirty="0">
              <a:latin typeface="Berlin Sans FB Demi" panose="020E0802020502020306" pitchFamily="34" charset="0"/>
              <a:cs typeface="Arial" panose="020B0604020202020204" pitchFamily="34" charset="0"/>
            </a:endParaRPr>
          </a:p>
        </p:txBody>
      </p:sp>
    </p:spTree>
    <p:extLst>
      <p:ext uri="{BB962C8B-B14F-4D97-AF65-F5344CB8AC3E}">
        <p14:creationId xmlns:p14="http://schemas.microsoft.com/office/powerpoint/2010/main" val="358498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59532" y="195137"/>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754760" cy="4526012"/>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Propiedad Asociativa:</a:t>
            </a:r>
            <a:br>
              <a:rPr lang="es-MX" sz="1800" dirty="0">
                <a:latin typeface="Berlin Sans FB Demi" panose="020E0802020502020306" pitchFamily="34" charset="0"/>
                <a:cs typeface="Arial" panose="020B0604020202020204" pitchFamily="34" charset="0"/>
              </a:rPr>
            </a:br>
            <a:r>
              <a:rPr lang="es-MX" sz="1600" dirty="0">
                <a:latin typeface="Arial" panose="020B0604020202020204" pitchFamily="34" charset="0"/>
                <a:cs typeface="Arial" panose="020B0604020202020204" pitchFamily="34" charset="0"/>
              </a:rPr>
              <a:t>La forma de agrupar los sumandos no cambia la suma.</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Cuando se suman tres o más números, el resultado es el mismo independientemente del orden en que en que se suman los sumandos.</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Por ejemplo: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(2+5)+3 = 2+(5+3)</a:t>
            </a:r>
            <a:br>
              <a:rPr lang="es-MX" sz="1600" dirty="0">
                <a:latin typeface="Arial" panose="020B0604020202020204" pitchFamily="34" charset="0"/>
                <a:cs typeface="Arial" panose="020B0604020202020204" pitchFamily="34" charset="0"/>
              </a:rPr>
            </a:br>
            <a:endParaRPr lang="es-MX" sz="1400" dirty="0">
              <a:latin typeface="Berlin Sans FB Demi" panose="020E0802020502020306" pitchFamily="34" charset="0"/>
              <a:cs typeface="Arial" panose="020B0604020202020204" pitchFamily="34" charset="0"/>
            </a:endParaRPr>
          </a:p>
        </p:txBody>
      </p:sp>
      <p:pic>
        <p:nvPicPr>
          <p:cNvPr id="4" name="3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5400000">
            <a:off x="7196773" y="-1335237"/>
            <a:ext cx="559303" cy="3332717"/>
          </a:xfrm>
          <a:prstGeom prst="rect">
            <a:avLst/>
          </a:prstGeom>
        </p:spPr>
      </p:pic>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16200000">
            <a:off x="1386707" y="3218028"/>
            <a:ext cx="559303" cy="3332717"/>
          </a:xfrm>
          <a:prstGeom prst="rect">
            <a:avLst/>
          </a:prstGeom>
        </p:spPr>
      </p:pic>
      <p:sp>
        <p:nvSpPr>
          <p:cNvPr id="8" name="CuadroTexto 7">
            <a:extLst>
              <a:ext uri="{FF2B5EF4-FFF2-40B4-BE49-F238E27FC236}">
                <a16:creationId xmlns:a16="http://schemas.microsoft.com/office/drawing/2014/main" id="{C47BD01F-BAEB-45E4-9E05-E1ABA7833678}"/>
              </a:ext>
            </a:extLst>
          </p:cNvPr>
          <p:cNvSpPr txBox="1"/>
          <p:nvPr/>
        </p:nvSpPr>
        <p:spPr>
          <a:xfrm>
            <a:off x="4572000" y="915566"/>
            <a:ext cx="3528392" cy="2339102"/>
          </a:xfrm>
          <a:prstGeom prst="rect">
            <a:avLst/>
          </a:prstGeom>
          <a:noFill/>
        </p:spPr>
        <p:txBody>
          <a:bodyPr wrap="square" rtlCol="0">
            <a:spAutoFit/>
          </a:bodyPr>
          <a:lstStyle/>
          <a:p>
            <a:pPr algn="ctr"/>
            <a:r>
              <a:rPr lang="es-MX" dirty="0">
                <a:latin typeface="Berlin Sans FB Demi" panose="020E0802020502020306" pitchFamily="34" charset="0"/>
                <a:cs typeface="Arial" panose="020B0604020202020204" pitchFamily="34" charset="0"/>
              </a:rPr>
              <a:t>MULTIPLICACIÓN</a:t>
            </a:r>
          </a:p>
          <a:p>
            <a:r>
              <a:rPr lang="es-MX" sz="1600" dirty="0">
                <a:latin typeface="Berlin Sans FB Demi" panose="020E0802020502020306" pitchFamily="34" charset="0"/>
                <a:cs typeface="Arial" panose="020B0604020202020204" pitchFamily="34" charset="0"/>
              </a:rPr>
              <a:t>Propiedad Asociativa:</a:t>
            </a:r>
          </a:p>
          <a:p>
            <a:r>
              <a:rPr lang="es-MX" sz="1600" dirty="0">
                <a:latin typeface="Arial" panose="020B0604020202020204" pitchFamily="34" charset="0"/>
                <a:cs typeface="Arial" panose="020B0604020202020204" pitchFamily="34" charset="0"/>
              </a:rPr>
              <a:t>Cuando se multiplican tres o más números, el producto es el mismo sin importar como se agrupan los factores.</a:t>
            </a:r>
          </a:p>
          <a:p>
            <a:r>
              <a:rPr lang="es-MX" sz="1600" dirty="0">
                <a:latin typeface="Arial" panose="020B0604020202020204" pitchFamily="34" charset="0"/>
                <a:cs typeface="Arial" panose="020B0604020202020204" pitchFamily="34" charset="0"/>
              </a:rPr>
              <a:t>Por ejemplo: </a:t>
            </a:r>
          </a:p>
          <a:p>
            <a:r>
              <a:rPr lang="es-MX" sz="1600" dirty="0">
                <a:latin typeface="Arial" panose="020B0604020202020204" pitchFamily="34" charset="0"/>
                <a:cs typeface="Arial" panose="020B0604020202020204" pitchFamily="34" charset="0"/>
              </a:rPr>
              <a:t>(2*3)*4 = 2*(3*4)</a:t>
            </a:r>
          </a:p>
          <a:p>
            <a:endParaRPr lang="es-MX" sz="1600" dirty="0"/>
          </a:p>
        </p:txBody>
      </p:sp>
    </p:spTree>
    <p:extLst>
      <p:ext uri="{BB962C8B-B14F-4D97-AF65-F5344CB8AC3E}">
        <p14:creationId xmlns:p14="http://schemas.microsoft.com/office/powerpoint/2010/main" val="60288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682752" cy="4721498"/>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Elemento Neutro:</a:t>
            </a:r>
            <a:br>
              <a:rPr lang="es-MX" sz="1800" dirty="0">
                <a:latin typeface="Berlin Sans FB Demi" panose="020E0802020502020306" pitchFamily="34" charset="0"/>
                <a:cs typeface="Arial" panose="020B0604020202020204" pitchFamily="34" charset="0"/>
              </a:rPr>
            </a:br>
            <a:r>
              <a:rPr lang="es-MX" sz="1600" dirty="0">
                <a:latin typeface="Arial" panose="020B0604020202020204" pitchFamily="34" charset="0"/>
                <a:cs typeface="Arial" panose="020B0604020202020204" pitchFamily="34" charset="0"/>
              </a:rPr>
              <a:t>La suma de cualquier número y cero es igual al número original.</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5+0 = 5</a:t>
            </a:r>
            <a:endParaRPr lang="es-MX" sz="1400" dirty="0">
              <a:latin typeface="Arial" panose="020B0604020202020204" pitchFamily="34" charset="0"/>
              <a:cs typeface="Arial" panose="020B0604020202020204" pitchFamily="34" charset="0"/>
            </a:endParaRPr>
          </a:p>
        </p:txBody>
      </p:sp>
      <p:pic>
        <p:nvPicPr>
          <p:cNvPr id="7" name="6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8" name="7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4" name="CuadroTexto 3">
            <a:extLst>
              <a:ext uri="{FF2B5EF4-FFF2-40B4-BE49-F238E27FC236}">
                <a16:creationId xmlns:a16="http://schemas.microsoft.com/office/drawing/2014/main" id="{D3BB5DC0-91A5-4FED-88F8-CDAD8C4E8AE3}"/>
              </a:ext>
            </a:extLst>
          </p:cNvPr>
          <p:cNvSpPr txBox="1"/>
          <p:nvPr/>
        </p:nvSpPr>
        <p:spPr>
          <a:xfrm>
            <a:off x="4607041" y="1699281"/>
            <a:ext cx="3816424" cy="2154436"/>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endParaRPr lang="es-MX" dirty="0">
              <a:latin typeface="Berlin Sans FB Demi" panose="020E0802020502020306" pitchFamily="34" charset="0"/>
            </a:endParaRPr>
          </a:p>
          <a:p>
            <a:r>
              <a:rPr lang="es-MX" dirty="0">
                <a:latin typeface="Berlin Sans FB Demi" panose="020E0802020502020306" pitchFamily="34" charset="0"/>
              </a:rPr>
              <a:t>Elemento Neutro.</a:t>
            </a:r>
          </a:p>
          <a:p>
            <a:r>
              <a:rPr lang="es-MX" sz="1600" dirty="0">
                <a:latin typeface="Arial" panose="020B0604020202020204" pitchFamily="34" charset="0"/>
                <a:cs typeface="Arial" panose="020B0604020202020204" pitchFamily="34" charset="0"/>
              </a:rPr>
              <a:t>El producto de cualquier número por 1 es el mismo número.</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5*1 = 5</a:t>
            </a:r>
          </a:p>
        </p:txBody>
      </p:sp>
    </p:spTree>
    <p:extLst>
      <p:ext uri="{BB962C8B-B14F-4D97-AF65-F5344CB8AC3E}">
        <p14:creationId xmlns:p14="http://schemas.microsoft.com/office/powerpoint/2010/main" val="175917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970784" cy="4598020"/>
          </a:xfrm>
        </p:spPr>
        <p:txBody>
          <a:bodyPr>
            <a:normAutofit/>
          </a:bodyPr>
          <a:lstStyle/>
          <a:p>
            <a:r>
              <a:rPr lang="es-MX" sz="1800" dirty="0">
                <a:latin typeface="Berlin Sans FB Demi" panose="020E0802020502020306" pitchFamily="34" charset="0"/>
              </a:rPr>
              <a:t>SUMA.</a:t>
            </a:r>
            <a:br>
              <a:rPr lang="es-MX" sz="1800" dirty="0">
                <a:latin typeface="Berlin Sans FB Demi" panose="020E0802020502020306" pitchFamily="34" charset="0"/>
              </a:rPr>
            </a:br>
            <a:r>
              <a:rPr lang="es-MX" sz="1800" dirty="0">
                <a:latin typeface="Berlin Sans FB Demi" panose="020E0802020502020306" pitchFamily="34" charset="0"/>
              </a:rPr>
              <a:t>Propiedad distributiva:</a:t>
            </a:r>
            <a:br>
              <a:rPr lang="es-MX" sz="1800" dirty="0">
                <a:latin typeface="Berlin Sans FB Demi" panose="020E0802020502020306" pitchFamily="34" charset="0"/>
              </a:rPr>
            </a:br>
            <a:r>
              <a:rPr lang="es-MX" sz="1600" dirty="0">
                <a:latin typeface="Arial" panose="020B0604020202020204" pitchFamily="34" charset="0"/>
                <a:cs typeface="Arial" panose="020B0604020202020204" pitchFamily="34" charset="0"/>
              </a:rPr>
              <a:t>La suma de dos números multiplicada por un tercer número es igual a la suma de cada sumando multiplicado por el tercer número.</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Por 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4*(6+3) = 4*6 + 4*3</a:t>
            </a:r>
            <a:endParaRPr lang="es-MX" sz="1800" dirty="0">
              <a:latin typeface="Arial" panose="020B0604020202020204" pitchFamily="34" charset="0"/>
              <a:cs typeface="Arial" panose="020B0604020202020204" pitchFamily="34" charset="0"/>
            </a:endParaRP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10800000">
            <a:off x="8584697" y="1810783"/>
            <a:ext cx="559303" cy="3332717"/>
          </a:xfrm>
          <a:prstGeom prst="rect">
            <a:avLst/>
          </a:prstGeom>
        </p:spPr>
      </p:pic>
      <p:sp>
        <p:nvSpPr>
          <p:cNvPr id="8" name="CuadroTexto 7">
            <a:extLst>
              <a:ext uri="{FF2B5EF4-FFF2-40B4-BE49-F238E27FC236}">
                <a16:creationId xmlns:a16="http://schemas.microsoft.com/office/drawing/2014/main" id="{0ADB1BF8-2702-414D-AD0D-45F41726F526}"/>
              </a:ext>
            </a:extLst>
          </p:cNvPr>
          <p:cNvSpPr txBox="1"/>
          <p:nvPr/>
        </p:nvSpPr>
        <p:spPr>
          <a:xfrm>
            <a:off x="4599992" y="1566269"/>
            <a:ext cx="3528392" cy="2123658"/>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r>
              <a:rPr lang="es-MX" dirty="0">
                <a:latin typeface="Berlin Sans FB Demi" panose="020E0802020502020306" pitchFamily="34" charset="0"/>
              </a:rPr>
              <a:t>Propiedad distributiva.</a:t>
            </a:r>
          </a:p>
          <a:p>
            <a:r>
              <a:rPr lang="es-MX" sz="1600" dirty="0">
                <a:latin typeface="Arial" panose="020B0604020202020204" pitchFamily="34" charset="0"/>
                <a:cs typeface="Arial" panose="020B0604020202020204" pitchFamily="34" charset="0"/>
              </a:rPr>
              <a:t>La suma de dos números por un tercero es igual a la suma de cada sumando por el tercer número.</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4*(6+3) = 4*6+4*3</a:t>
            </a:r>
          </a:p>
        </p:txBody>
      </p:sp>
    </p:spTree>
    <p:extLst>
      <p:ext uri="{BB962C8B-B14F-4D97-AF65-F5344CB8AC3E}">
        <p14:creationId xmlns:p14="http://schemas.microsoft.com/office/powerpoint/2010/main" val="129611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91326" y="339502"/>
            <a:ext cx="8424936" cy="709588"/>
          </a:xfrm>
        </p:spPr>
        <p:txBody>
          <a:bodyPr>
            <a:normAutofit/>
          </a:bodyPr>
          <a:lstStyle/>
          <a:p>
            <a:r>
              <a:rPr lang="es-MX" sz="2400" b="1" dirty="0">
                <a:latin typeface="Agency FB" panose="020B0503020202020204" pitchFamily="34" charset="0"/>
              </a:rPr>
              <a:t>DIFICULTADES</a:t>
            </a: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a:off x="0" y="0"/>
            <a:ext cx="961740" cy="1289785"/>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a:off x="8182260" y="3853715"/>
            <a:ext cx="961740" cy="1289785"/>
          </a:xfrm>
          <a:prstGeom prst="rect">
            <a:avLst/>
          </a:prstGeom>
        </p:spPr>
      </p:pic>
      <p:pic>
        <p:nvPicPr>
          <p:cNvPr id="7" name="6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8" name="7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10" name="CuadroTexto 9">
            <a:extLst>
              <a:ext uri="{FF2B5EF4-FFF2-40B4-BE49-F238E27FC236}">
                <a16:creationId xmlns:a16="http://schemas.microsoft.com/office/drawing/2014/main" id="{BB6BA68A-7092-42B6-B0D8-5CFB78C2785C}"/>
              </a:ext>
            </a:extLst>
          </p:cNvPr>
          <p:cNvSpPr txBox="1"/>
          <p:nvPr/>
        </p:nvSpPr>
        <p:spPr>
          <a:xfrm>
            <a:off x="611560" y="1341254"/>
            <a:ext cx="3960440" cy="1200329"/>
          </a:xfrm>
          <a:prstGeom prst="rect">
            <a:avLst/>
          </a:prstGeom>
          <a:noFill/>
        </p:spPr>
        <p:txBody>
          <a:bodyPr wrap="square" rtlCol="0">
            <a:spAutoFit/>
          </a:bodyPr>
          <a:lstStyle/>
          <a:p>
            <a:pPr algn="ctr"/>
            <a:r>
              <a:rPr lang="es-MX" u="sng" dirty="0">
                <a:latin typeface="Arial Black" panose="020B0A04020102020204" pitchFamily="34" charset="0"/>
              </a:rPr>
              <a:t>SUMA.</a:t>
            </a:r>
          </a:p>
          <a:p>
            <a:pPr algn="ctr"/>
            <a:r>
              <a:rPr lang="es-MX" dirty="0"/>
              <a:t>A los niños se les puede dificultar el contar, pues las actividades vienen con grandes cantidades.</a:t>
            </a:r>
          </a:p>
        </p:txBody>
      </p:sp>
      <p:sp>
        <p:nvSpPr>
          <p:cNvPr id="11" name="CuadroTexto 10">
            <a:extLst>
              <a:ext uri="{FF2B5EF4-FFF2-40B4-BE49-F238E27FC236}">
                <a16:creationId xmlns:a16="http://schemas.microsoft.com/office/drawing/2014/main" id="{3ECB1DA2-88FB-4C38-B687-BDF722F9B793}"/>
              </a:ext>
            </a:extLst>
          </p:cNvPr>
          <p:cNvSpPr txBox="1"/>
          <p:nvPr/>
        </p:nvSpPr>
        <p:spPr>
          <a:xfrm>
            <a:off x="4799738" y="1337122"/>
            <a:ext cx="3516678" cy="2862322"/>
          </a:xfrm>
          <a:prstGeom prst="rect">
            <a:avLst/>
          </a:prstGeom>
          <a:noFill/>
        </p:spPr>
        <p:txBody>
          <a:bodyPr wrap="square" rtlCol="0">
            <a:spAutoFit/>
          </a:bodyPr>
          <a:lstStyle/>
          <a:p>
            <a:pPr algn="ctr"/>
            <a:r>
              <a:rPr lang="es-MX" u="sng" dirty="0">
                <a:latin typeface="Arial Black" panose="020B0A04020102020204" pitchFamily="34" charset="0"/>
              </a:rPr>
              <a:t>MULTIPLICACIÓN.</a:t>
            </a:r>
          </a:p>
          <a:p>
            <a:pPr algn="ctr"/>
            <a:r>
              <a:rPr lang="es-MX" dirty="0"/>
              <a:t>En una actividad al principio se pueden confundir con el tipo de problema ya que no se muestra el signo de multiplicación.</a:t>
            </a:r>
          </a:p>
          <a:p>
            <a:pPr algn="ctr"/>
            <a:r>
              <a:rPr lang="es-MX" dirty="0"/>
              <a:t>En cambio en otra actividad, es más fácil porque les muestra el signo de la multiplicación y a parte les dan objetos para que puedan contar.</a:t>
            </a:r>
          </a:p>
          <a:p>
            <a:pPr algn="ctr"/>
            <a:endParaRPr lang="es-MX" u="sng" dirty="0">
              <a:latin typeface="Arial Black" panose="020B0A04020102020204" pitchFamily="34" charset="0"/>
            </a:endParaRPr>
          </a:p>
        </p:txBody>
      </p:sp>
    </p:spTree>
    <p:extLst>
      <p:ext uri="{BB962C8B-B14F-4D97-AF65-F5344CB8AC3E}">
        <p14:creationId xmlns:p14="http://schemas.microsoft.com/office/powerpoint/2010/main" val="138420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8229600" cy="4234201"/>
          </a:xfrm>
        </p:spPr>
        <p:txBody>
          <a:bodyPr>
            <a:normAutofit/>
          </a:bodyPr>
          <a:lstStyle/>
          <a:p>
            <a:r>
              <a:rPr lang="es-MX" sz="1600" dirty="0">
                <a:latin typeface="Berlin Sans FB Demi" panose="020E0802020502020306" pitchFamily="34" charset="0"/>
              </a:rPr>
              <a:t>CONCLUSIÓN.</a:t>
            </a:r>
            <a:br>
              <a:rPr lang="es-MX" sz="1600" dirty="0">
                <a:latin typeface="Berlin Sans FB Demi" panose="020E0802020502020306" pitchFamily="34" charset="0"/>
              </a:rPr>
            </a:br>
            <a:r>
              <a:rPr lang="es-MX" sz="1600" dirty="0">
                <a:latin typeface="Arial" panose="020B0604020202020204" pitchFamily="34" charset="0"/>
                <a:cs typeface="Arial" panose="020B0604020202020204" pitchFamily="34" charset="0"/>
              </a:rPr>
              <a:t>Con los problemas que observamos y analizamos e hicimos toda la comparación entre las sumas y la multiplicación podemos decir que estas operaciones son muy semejantes entre si porque la suma es una operación que permite añadir dos o más números para obtener un solo resultado y la multiplicación consiste en sumas repetidas veces un número.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Y el niño al hacer sumas extensas puede hacer una multiplicación o si hace un problema de multiplicación podría utilizar la suma para llegar al resultado que se quiere.</a:t>
            </a:r>
            <a:endParaRPr lang="es-MX" sz="1600" dirty="0">
              <a:latin typeface="Berlin Sans FB Demi" panose="020E0802020502020306" pitchFamily="34" charset="0"/>
            </a:endParaRP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36719" t="11956" b="10524"/>
          <a:stretch/>
        </p:blipFill>
        <p:spPr>
          <a:xfrm rot="16200000">
            <a:off x="7397163" y="3396662"/>
            <a:ext cx="559303" cy="2934372"/>
          </a:xfrm>
          <a:prstGeom prst="rect">
            <a:avLst/>
          </a:prstGeom>
        </p:spPr>
      </p:pic>
    </p:spTree>
    <p:extLst>
      <p:ext uri="{BB962C8B-B14F-4D97-AF65-F5344CB8AC3E}">
        <p14:creationId xmlns:p14="http://schemas.microsoft.com/office/powerpoint/2010/main" val="37490674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526</Words>
  <Application>Microsoft Office PowerPoint</Application>
  <PresentationFormat>Presentación en pantalla (16:9)</PresentationFormat>
  <Paragraphs>47</Paragraphs>
  <Slides>8</Slides>
  <Notes>3</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Suma y Multiplicación.</vt:lpstr>
      <vt:lpstr>Propiedades de las operaciones de Suma y Multiplicación.</vt:lpstr>
      <vt:lpstr>SUMA. Propiedad conmutativa:  Nos indica que el orden de los sumandos (los números que se suman) no altera el resultado. Cuando se suman dos números, el resultado es el mismo independientemente del orden de los sumandos.  Ejemplo: 4+2 = 2+4   </vt:lpstr>
      <vt:lpstr>SUMA Propiedad Asociativa: La forma de agrupar los sumandos no cambia la suma. Cuando se suman tres o más números, el resultado es el mismo independientemente del orden en que en que se suman los sumandos.  Por ejemplo:  (2+5)+3 = 2+(5+3) </vt:lpstr>
      <vt:lpstr>SUMA. Elemento Neutro: La suma de cualquier número y cero es igual al número original.  Ejemplo: 5+0 = 5</vt:lpstr>
      <vt:lpstr>SUMA. Propiedad distributiva: La suma de dos números multiplicada por un tercer número es igual a la suma de cada sumando multiplicado por el tercer número.  Por ejemplo: 4*(6+3) = 4*6 + 4*3</vt:lpstr>
      <vt:lpstr>DIFICULTADES</vt:lpstr>
      <vt:lpstr>CONCLUSIÓN. Con los problemas que observamos y analizamos e hicimos toda la comparación entre las sumas y la multiplicación podemos decir que estas operaciones son muy semejantes entre si porque la suma es una operación que permite añadir dos o más números para obtener un solo resultado y la multiplicación consiste en sumas repetidas veces un número. Y el niño al hacer sumas extensas puede hacer una multiplicación o si hace un problema de multiplicación podría utilizar la suma para llegar al resultado que se quiere.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1</dc:creator>
  <cp:lastModifiedBy>Lluvia Hefziba Perez Arreola</cp:lastModifiedBy>
  <cp:revision>8</cp:revision>
  <dcterms:created xsi:type="dcterms:W3CDTF">2020-09-24T14:01:20Z</dcterms:created>
  <dcterms:modified xsi:type="dcterms:W3CDTF">2021-11-26T02:32:44Z</dcterms:modified>
</cp:coreProperties>
</file>