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99FF"/>
    <a:srgbClr val="DB0A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AE667-C3D6-4EA0-9881-3A6794374F0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256BAB4-E9C3-4FF9-8696-64136710C8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A7925DCC-D5EF-4DD4-AF66-AB6EA39146C5}"/>
              </a:ext>
            </a:extLst>
          </p:cNvPr>
          <p:cNvSpPr>
            <a:spLocks noGrp="1"/>
          </p:cNvSpPr>
          <p:nvPr>
            <p:ph type="dt" sz="half" idx="10"/>
          </p:nvPr>
        </p:nvSpPr>
        <p:spPr/>
        <p:txBody>
          <a:bodyPr/>
          <a:lstStyle/>
          <a:p>
            <a:fld id="{2BB1502F-C8AB-40F5-BEC0-2B6E5C8942B5}" type="datetimeFigureOut">
              <a:rPr lang="es-MX" smtClean="0"/>
              <a:t>23/11/2021</a:t>
            </a:fld>
            <a:endParaRPr lang="es-MX"/>
          </a:p>
        </p:txBody>
      </p:sp>
      <p:sp>
        <p:nvSpPr>
          <p:cNvPr id="5" name="Marcador de pie de página 4">
            <a:extLst>
              <a:ext uri="{FF2B5EF4-FFF2-40B4-BE49-F238E27FC236}">
                <a16:creationId xmlns:a16="http://schemas.microsoft.com/office/drawing/2014/main" id="{FF012DED-7F48-4CCB-9223-D54649973DF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A6495BA-29AD-438D-AC06-D6933AD0D391}"/>
              </a:ext>
            </a:extLst>
          </p:cNvPr>
          <p:cNvSpPr>
            <a:spLocks noGrp="1"/>
          </p:cNvSpPr>
          <p:nvPr>
            <p:ph type="sldNum" sz="quarter" idx="12"/>
          </p:nvPr>
        </p:nvSpPr>
        <p:spPr/>
        <p:txBody>
          <a:bodyPr/>
          <a:lstStyle/>
          <a:p>
            <a:fld id="{454D0849-D1A6-40BC-8DE9-8E47E223CE4F}" type="slidenum">
              <a:rPr lang="es-MX" smtClean="0"/>
              <a:t>‹Nº›</a:t>
            </a:fld>
            <a:endParaRPr lang="es-MX"/>
          </a:p>
        </p:txBody>
      </p:sp>
    </p:spTree>
    <p:extLst>
      <p:ext uri="{BB962C8B-B14F-4D97-AF65-F5344CB8AC3E}">
        <p14:creationId xmlns:p14="http://schemas.microsoft.com/office/powerpoint/2010/main" val="1050037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7119A-41A0-41AC-9230-DBC328451F7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C6F005D-2DA4-4118-A3F2-07C05D05C1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85C9141-E2CF-4307-A92C-8561442B012F}"/>
              </a:ext>
            </a:extLst>
          </p:cNvPr>
          <p:cNvSpPr>
            <a:spLocks noGrp="1"/>
          </p:cNvSpPr>
          <p:nvPr>
            <p:ph type="dt" sz="half" idx="10"/>
          </p:nvPr>
        </p:nvSpPr>
        <p:spPr/>
        <p:txBody>
          <a:bodyPr/>
          <a:lstStyle/>
          <a:p>
            <a:fld id="{2BB1502F-C8AB-40F5-BEC0-2B6E5C8942B5}" type="datetimeFigureOut">
              <a:rPr lang="es-MX" smtClean="0"/>
              <a:t>23/11/2021</a:t>
            </a:fld>
            <a:endParaRPr lang="es-MX"/>
          </a:p>
        </p:txBody>
      </p:sp>
      <p:sp>
        <p:nvSpPr>
          <p:cNvPr id="5" name="Marcador de pie de página 4">
            <a:extLst>
              <a:ext uri="{FF2B5EF4-FFF2-40B4-BE49-F238E27FC236}">
                <a16:creationId xmlns:a16="http://schemas.microsoft.com/office/drawing/2014/main" id="{63ECBA55-FC2B-4D7C-9377-D20C20A33E1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C730CC1-BD27-4241-90B9-CDA21A1D118B}"/>
              </a:ext>
            </a:extLst>
          </p:cNvPr>
          <p:cNvSpPr>
            <a:spLocks noGrp="1"/>
          </p:cNvSpPr>
          <p:nvPr>
            <p:ph type="sldNum" sz="quarter" idx="12"/>
          </p:nvPr>
        </p:nvSpPr>
        <p:spPr/>
        <p:txBody>
          <a:bodyPr/>
          <a:lstStyle/>
          <a:p>
            <a:fld id="{454D0849-D1A6-40BC-8DE9-8E47E223CE4F}" type="slidenum">
              <a:rPr lang="es-MX" smtClean="0"/>
              <a:t>‹Nº›</a:t>
            </a:fld>
            <a:endParaRPr lang="es-MX"/>
          </a:p>
        </p:txBody>
      </p:sp>
    </p:spTree>
    <p:extLst>
      <p:ext uri="{BB962C8B-B14F-4D97-AF65-F5344CB8AC3E}">
        <p14:creationId xmlns:p14="http://schemas.microsoft.com/office/powerpoint/2010/main" val="2426489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DED71CF-4517-4784-AC69-B9E92160288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7448729-4579-4767-8DF8-951E67E8962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A1F49BA-CB83-4DDD-9025-973C86C38674}"/>
              </a:ext>
            </a:extLst>
          </p:cNvPr>
          <p:cNvSpPr>
            <a:spLocks noGrp="1"/>
          </p:cNvSpPr>
          <p:nvPr>
            <p:ph type="dt" sz="half" idx="10"/>
          </p:nvPr>
        </p:nvSpPr>
        <p:spPr/>
        <p:txBody>
          <a:bodyPr/>
          <a:lstStyle/>
          <a:p>
            <a:fld id="{2BB1502F-C8AB-40F5-BEC0-2B6E5C8942B5}" type="datetimeFigureOut">
              <a:rPr lang="es-MX" smtClean="0"/>
              <a:t>23/11/2021</a:t>
            </a:fld>
            <a:endParaRPr lang="es-MX"/>
          </a:p>
        </p:txBody>
      </p:sp>
      <p:sp>
        <p:nvSpPr>
          <p:cNvPr id="5" name="Marcador de pie de página 4">
            <a:extLst>
              <a:ext uri="{FF2B5EF4-FFF2-40B4-BE49-F238E27FC236}">
                <a16:creationId xmlns:a16="http://schemas.microsoft.com/office/drawing/2014/main" id="{C86657A3-5EDB-4182-A66D-F4209347EEF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5DBB9DB-87F9-422B-8865-11DCC3B3F1CE}"/>
              </a:ext>
            </a:extLst>
          </p:cNvPr>
          <p:cNvSpPr>
            <a:spLocks noGrp="1"/>
          </p:cNvSpPr>
          <p:nvPr>
            <p:ph type="sldNum" sz="quarter" idx="12"/>
          </p:nvPr>
        </p:nvSpPr>
        <p:spPr/>
        <p:txBody>
          <a:bodyPr/>
          <a:lstStyle/>
          <a:p>
            <a:fld id="{454D0849-D1A6-40BC-8DE9-8E47E223CE4F}" type="slidenum">
              <a:rPr lang="es-MX" smtClean="0"/>
              <a:t>‹Nº›</a:t>
            </a:fld>
            <a:endParaRPr lang="es-MX"/>
          </a:p>
        </p:txBody>
      </p:sp>
    </p:spTree>
    <p:extLst>
      <p:ext uri="{BB962C8B-B14F-4D97-AF65-F5344CB8AC3E}">
        <p14:creationId xmlns:p14="http://schemas.microsoft.com/office/powerpoint/2010/main" val="412339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2449FA-CD30-45AC-833F-814D726BBAA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4E71C10-DFCD-4C42-B8AD-7B4E9E1ED66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B52CFFB-5A0C-45BC-9B42-37B2D0EC0C77}"/>
              </a:ext>
            </a:extLst>
          </p:cNvPr>
          <p:cNvSpPr>
            <a:spLocks noGrp="1"/>
          </p:cNvSpPr>
          <p:nvPr>
            <p:ph type="dt" sz="half" idx="10"/>
          </p:nvPr>
        </p:nvSpPr>
        <p:spPr/>
        <p:txBody>
          <a:bodyPr/>
          <a:lstStyle/>
          <a:p>
            <a:fld id="{2BB1502F-C8AB-40F5-BEC0-2B6E5C8942B5}" type="datetimeFigureOut">
              <a:rPr lang="es-MX" smtClean="0"/>
              <a:t>23/11/2021</a:t>
            </a:fld>
            <a:endParaRPr lang="es-MX"/>
          </a:p>
        </p:txBody>
      </p:sp>
      <p:sp>
        <p:nvSpPr>
          <p:cNvPr id="5" name="Marcador de pie de página 4">
            <a:extLst>
              <a:ext uri="{FF2B5EF4-FFF2-40B4-BE49-F238E27FC236}">
                <a16:creationId xmlns:a16="http://schemas.microsoft.com/office/drawing/2014/main" id="{A90B8827-09EE-46E7-B96E-B6163E1EC86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1F28C18-9A20-4E17-8413-00C5B0E20686}"/>
              </a:ext>
            </a:extLst>
          </p:cNvPr>
          <p:cNvSpPr>
            <a:spLocks noGrp="1"/>
          </p:cNvSpPr>
          <p:nvPr>
            <p:ph type="sldNum" sz="quarter" idx="12"/>
          </p:nvPr>
        </p:nvSpPr>
        <p:spPr/>
        <p:txBody>
          <a:bodyPr/>
          <a:lstStyle/>
          <a:p>
            <a:fld id="{454D0849-D1A6-40BC-8DE9-8E47E223CE4F}" type="slidenum">
              <a:rPr lang="es-MX" smtClean="0"/>
              <a:t>‹Nº›</a:t>
            </a:fld>
            <a:endParaRPr lang="es-MX"/>
          </a:p>
        </p:txBody>
      </p:sp>
    </p:spTree>
    <p:extLst>
      <p:ext uri="{BB962C8B-B14F-4D97-AF65-F5344CB8AC3E}">
        <p14:creationId xmlns:p14="http://schemas.microsoft.com/office/powerpoint/2010/main" val="102715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68C4A6-2FE9-43B7-B5BE-1C27605BF57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127206B-2333-4F8A-8067-95C4C70DDA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2F12358-635A-4D2C-8F3B-CCB83656EC3D}"/>
              </a:ext>
            </a:extLst>
          </p:cNvPr>
          <p:cNvSpPr>
            <a:spLocks noGrp="1"/>
          </p:cNvSpPr>
          <p:nvPr>
            <p:ph type="dt" sz="half" idx="10"/>
          </p:nvPr>
        </p:nvSpPr>
        <p:spPr/>
        <p:txBody>
          <a:bodyPr/>
          <a:lstStyle/>
          <a:p>
            <a:fld id="{2BB1502F-C8AB-40F5-BEC0-2B6E5C8942B5}" type="datetimeFigureOut">
              <a:rPr lang="es-MX" smtClean="0"/>
              <a:t>23/11/2021</a:t>
            </a:fld>
            <a:endParaRPr lang="es-MX"/>
          </a:p>
        </p:txBody>
      </p:sp>
      <p:sp>
        <p:nvSpPr>
          <p:cNvPr id="5" name="Marcador de pie de página 4">
            <a:extLst>
              <a:ext uri="{FF2B5EF4-FFF2-40B4-BE49-F238E27FC236}">
                <a16:creationId xmlns:a16="http://schemas.microsoft.com/office/drawing/2014/main" id="{4F6A215E-FA34-42CE-802E-00B33D2A6C7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2871DD2-A7C2-41F3-9254-C3757D0DE880}"/>
              </a:ext>
            </a:extLst>
          </p:cNvPr>
          <p:cNvSpPr>
            <a:spLocks noGrp="1"/>
          </p:cNvSpPr>
          <p:nvPr>
            <p:ph type="sldNum" sz="quarter" idx="12"/>
          </p:nvPr>
        </p:nvSpPr>
        <p:spPr/>
        <p:txBody>
          <a:bodyPr/>
          <a:lstStyle/>
          <a:p>
            <a:fld id="{454D0849-D1A6-40BC-8DE9-8E47E223CE4F}" type="slidenum">
              <a:rPr lang="es-MX" smtClean="0"/>
              <a:t>‹Nº›</a:t>
            </a:fld>
            <a:endParaRPr lang="es-MX"/>
          </a:p>
        </p:txBody>
      </p:sp>
    </p:spTree>
    <p:extLst>
      <p:ext uri="{BB962C8B-B14F-4D97-AF65-F5344CB8AC3E}">
        <p14:creationId xmlns:p14="http://schemas.microsoft.com/office/powerpoint/2010/main" val="3252434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3BD62-A562-49F7-9F22-9322E6338B5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9308CC2-365B-400B-8943-D2A302705DA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22B07F63-A845-4620-9449-44E456B4431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F2200E92-DF28-4E42-8C00-3D505246B1CB}"/>
              </a:ext>
            </a:extLst>
          </p:cNvPr>
          <p:cNvSpPr>
            <a:spLocks noGrp="1"/>
          </p:cNvSpPr>
          <p:nvPr>
            <p:ph type="dt" sz="half" idx="10"/>
          </p:nvPr>
        </p:nvSpPr>
        <p:spPr/>
        <p:txBody>
          <a:bodyPr/>
          <a:lstStyle/>
          <a:p>
            <a:fld id="{2BB1502F-C8AB-40F5-BEC0-2B6E5C8942B5}" type="datetimeFigureOut">
              <a:rPr lang="es-MX" smtClean="0"/>
              <a:t>23/11/2021</a:t>
            </a:fld>
            <a:endParaRPr lang="es-MX"/>
          </a:p>
        </p:txBody>
      </p:sp>
      <p:sp>
        <p:nvSpPr>
          <p:cNvPr id="6" name="Marcador de pie de página 5">
            <a:extLst>
              <a:ext uri="{FF2B5EF4-FFF2-40B4-BE49-F238E27FC236}">
                <a16:creationId xmlns:a16="http://schemas.microsoft.com/office/drawing/2014/main" id="{D3F0D928-7EFE-4692-9C67-E03DA82ECCC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C71CDF2-0018-464F-B50C-52227FFBEFC8}"/>
              </a:ext>
            </a:extLst>
          </p:cNvPr>
          <p:cNvSpPr>
            <a:spLocks noGrp="1"/>
          </p:cNvSpPr>
          <p:nvPr>
            <p:ph type="sldNum" sz="quarter" idx="12"/>
          </p:nvPr>
        </p:nvSpPr>
        <p:spPr/>
        <p:txBody>
          <a:bodyPr/>
          <a:lstStyle/>
          <a:p>
            <a:fld id="{454D0849-D1A6-40BC-8DE9-8E47E223CE4F}" type="slidenum">
              <a:rPr lang="es-MX" smtClean="0"/>
              <a:t>‹Nº›</a:t>
            </a:fld>
            <a:endParaRPr lang="es-MX"/>
          </a:p>
        </p:txBody>
      </p:sp>
    </p:spTree>
    <p:extLst>
      <p:ext uri="{BB962C8B-B14F-4D97-AF65-F5344CB8AC3E}">
        <p14:creationId xmlns:p14="http://schemas.microsoft.com/office/powerpoint/2010/main" val="3320176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FB6D4-2207-4501-B3C5-DF5A1327C68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71A6BE5-E3E0-446D-9985-C138E1C0D1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83791DD-E761-497A-878C-F6B0B464E10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A4963412-C225-42F2-926C-C795D3BF5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31CAF3-16B3-4F50-8958-A2AD89A659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9D676B30-DB71-427E-B932-104B6620F2B8}"/>
              </a:ext>
            </a:extLst>
          </p:cNvPr>
          <p:cNvSpPr>
            <a:spLocks noGrp="1"/>
          </p:cNvSpPr>
          <p:nvPr>
            <p:ph type="dt" sz="half" idx="10"/>
          </p:nvPr>
        </p:nvSpPr>
        <p:spPr/>
        <p:txBody>
          <a:bodyPr/>
          <a:lstStyle/>
          <a:p>
            <a:fld id="{2BB1502F-C8AB-40F5-BEC0-2B6E5C8942B5}" type="datetimeFigureOut">
              <a:rPr lang="es-MX" smtClean="0"/>
              <a:t>23/11/2021</a:t>
            </a:fld>
            <a:endParaRPr lang="es-MX"/>
          </a:p>
        </p:txBody>
      </p:sp>
      <p:sp>
        <p:nvSpPr>
          <p:cNvPr id="8" name="Marcador de pie de página 7">
            <a:extLst>
              <a:ext uri="{FF2B5EF4-FFF2-40B4-BE49-F238E27FC236}">
                <a16:creationId xmlns:a16="http://schemas.microsoft.com/office/drawing/2014/main" id="{98A836D8-D6AB-4E60-B746-3CAB85B76DBA}"/>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A1FCC9F4-27DC-4414-9597-1A898B558EFB}"/>
              </a:ext>
            </a:extLst>
          </p:cNvPr>
          <p:cNvSpPr>
            <a:spLocks noGrp="1"/>
          </p:cNvSpPr>
          <p:nvPr>
            <p:ph type="sldNum" sz="quarter" idx="12"/>
          </p:nvPr>
        </p:nvSpPr>
        <p:spPr/>
        <p:txBody>
          <a:bodyPr/>
          <a:lstStyle/>
          <a:p>
            <a:fld id="{454D0849-D1A6-40BC-8DE9-8E47E223CE4F}" type="slidenum">
              <a:rPr lang="es-MX" smtClean="0"/>
              <a:t>‹Nº›</a:t>
            </a:fld>
            <a:endParaRPr lang="es-MX"/>
          </a:p>
        </p:txBody>
      </p:sp>
    </p:spTree>
    <p:extLst>
      <p:ext uri="{BB962C8B-B14F-4D97-AF65-F5344CB8AC3E}">
        <p14:creationId xmlns:p14="http://schemas.microsoft.com/office/powerpoint/2010/main" val="286058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F32B5E-901B-47EA-B422-ACF6D940ED2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3A6304C5-44F6-4531-AEEF-83C513DA985F}"/>
              </a:ext>
            </a:extLst>
          </p:cNvPr>
          <p:cNvSpPr>
            <a:spLocks noGrp="1"/>
          </p:cNvSpPr>
          <p:nvPr>
            <p:ph type="dt" sz="half" idx="10"/>
          </p:nvPr>
        </p:nvSpPr>
        <p:spPr/>
        <p:txBody>
          <a:bodyPr/>
          <a:lstStyle/>
          <a:p>
            <a:fld id="{2BB1502F-C8AB-40F5-BEC0-2B6E5C8942B5}" type="datetimeFigureOut">
              <a:rPr lang="es-MX" smtClean="0"/>
              <a:t>23/11/2021</a:t>
            </a:fld>
            <a:endParaRPr lang="es-MX"/>
          </a:p>
        </p:txBody>
      </p:sp>
      <p:sp>
        <p:nvSpPr>
          <p:cNvPr id="4" name="Marcador de pie de página 3">
            <a:extLst>
              <a:ext uri="{FF2B5EF4-FFF2-40B4-BE49-F238E27FC236}">
                <a16:creationId xmlns:a16="http://schemas.microsoft.com/office/drawing/2014/main" id="{7365C0B6-912B-439B-A0C7-EA0C3A30DF06}"/>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73E7097F-90D0-45B8-809B-7B1D177AB722}"/>
              </a:ext>
            </a:extLst>
          </p:cNvPr>
          <p:cNvSpPr>
            <a:spLocks noGrp="1"/>
          </p:cNvSpPr>
          <p:nvPr>
            <p:ph type="sldNum" sz="quarter" idx="12"/>
          </p:nvPr>
        </p:nvSpPr>
        <p:spPr/>
        <p:txBody>
          <a:bodyPr/>
          <a:lstStyle/>
          <a:p>
            <a:fld id="{454D0849-D1A6-40BC-8DE9-8E47E223CE4F}" type="slidenum">
              <a:rPr lang="es-MX" smtClean="0"/>
              <a:t>‹Nº›</a:t>
            </a:fld>
            <a:endParaRPr lang="es-MX"/>
          </a:p>
        </p:txBody>
      </p:sp>
    </p:spTree>
    <p:extLst>
      <p:ext uri="{BB962C8B-B14F-4D97-AF65-F5344CB8AC3E}">
        <p14:creationId xmlns:p14="http://schemas.microsoft.com/office/powerpoint/2010/main" val="88788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0E6F1EE-C1F3-49C2-81EF-07CD580DBA1F}"/>
              </a:ext>
            </a:extLst>
          </p:cNvPr>
          <p:cNvSpPr>
            <a:spLocks noGrp="1"/>
          </p:cNvSpPr>
          <p:nvPr>
            <p:ph type="dt" sz="half" idx="10"/>
          </p:nvPr>
        </p:nvSpPr>
        <p:spPr/>
        <p:txBody>
          <a:bodyPr/>
          <a:lstStyle/>
          <a:p>
            <a:fld id="{2BB1502F-C8AB-40F5-BEC0-2B6E5C8942B5}" type="datetimeFigureOut">
              <a:rPr lang="es-MX" smtClean="0"/>
              <a:t>23/11/2021</a:t>
            </a:fld>
            <a:endParaRPr lang="es-MX"/>
          </a:p>
        </p:txBody>
      </p:sp>
      <p:sp>
        <p:nvSpPr>
          <p:cNvPr id="3" name="Marcador de pie de página 2">
            <a:extLst>
              <a:ext uri="{FF2B5EF4-FFF2-40B4-BE49-F238E27FC236}">
                <a16:creationId xmlns:a16="http://schemas.microsoft.com/office/drawing/2014/main" id="{65AD9B13-8DA0-4D20-BE80-4909E151AE77}"/>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BF12532-0B2D-43E0-8D3B-1969DB3A3473}"/>
              </a:ext>
            </a:extLst>
          </p:cNvPr>
          <p:cNvSpPr>
            <a:spLocks noGrp="1"/>
          </p:cNvSpPr>
          <p:nvPr>
            <p:ph type="sldNum" sz="quarter" idx="12"/>
          </p:nvPr>
        </p:nvSpPr>
        <p:spPr/>
        <p:txBody>
          <a:bodyPr/>
          <a:lstStyle/>
          <a:p>
            <a:fld id="{454D0849-D1A6-40BC-8DE9-8E47E223CE4F}" type="slidenum">
              <a:rPr lang="es-MX" smtClean="0"/>
              <a:t>‹Nº›</a:t>
            </a:fld>
            <a:endParaRPr lang="es-MX"/>
          </a:p>
        </p:txBody>
      </p:sp>
    </p:spTree>
    <p:extLst>
      <p:ext uri="{BB962C8B-B14F-4D97-AF65-F5344CB8AC3E}">
        <p14:creationId xmlns:p14="http://schemas.microsoft.com/office/powerpoint/2010/main" val="396704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238F2-93A1-48C5-949A-7864CF8A5D3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E9A5597-EDD3-4FD4-9D99-A808D7A072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2A273910-8F34-440F-B02B-6EB4211ACF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E6ACD9F-21C8-4822-90EC-F88E5B3B9FE2}"/>
              </a:ext>
            </a:extLst>
          </p:cNvPr>
          <p:cNvSpPr>
            <a:spLocks noGrp="1"/>
          </p:cNvSpPr>
          <p:nvPr>
            <p:ph type="dt" sz="half" idx="10"/>
          </p:nvPr>
        </p:nvSpPr>
        <p:spPr/>
        <p:txBody>
          <a:bodyPr/>
          <a:lstStyle/>
          <a:p>
            <a:fld id="{2BB1502F-C8AB-40F5-BEC0-2B6E5C8942B5}" type="datetimeFigureOut">
              <a:rPr lang="es-MX" smtClean="0"/>
              <a:t>23/11/2021</a:t>
            </a:fld>
            <a:endParaRPr lang="es-MX"/>
          </a:p>
        </p:txBody>
      </p:sp>
      <p:sp>
        <p:nvSpPr>
          <p:cNvPr id="6" name="Marcador de pie de página 5">
            <a:extLst>
              <a:ext uri="{FF2B5EF4-FFF2-40B4-BE49-F238E27FC236}">
                <a16:creationId xmlns:a16="http://schemas.microsoft.com/office/drawing/2014/main" id="{BAE41761-3C0C-4ABE-82B1-19B87E12F85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E50A001-F423-4699-81B6-0D830942F2DD}"/>
              </a:ext>
            </a:extLst>
          </p:cNvPr>
          <p:cNvSpPr>
            <a:spLocks noGrp="1"/>
          </p:cNvSpPr>
          <p:nvPr>
            <p:ph type="sldNum" sz="quarter" idx="12"/>
          </p:nvPr>
        </p:nvSpPr>
        <p:spPr/>
        <p:txBody>
          <a:bodyPr/>
          <a:lstStyle/>
          <a:p>
            <a:fld id="{454D0849-D1A6-40BC-8DE9-8E47E223CE4F}" type="slidenum">
              <a:rPr lang="es-MX" smtClean="0"/>
              <a:t>‹Nº›</a:t>
            </a:fld>
            <a:endParaRPr lang="es-MX"/>
          </a:p>
        </p:txBody>
      </p:sp>
    </p:spTree>
    <p:extLst>
      <p:ext uri="{BB962C8B-B14F-4D97-AF65-F5344CB8AC3E}">
        <p14:creationId xmlns:p14="http://schemas.microsoft.com/office/powerpoint/2010/main" val="397813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1A02DD-EE6E-4567-A376-EECEE4560D5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A7CE982-55C0-4368-B400-CD69265FB5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D2E220E4-1B8D-4FB5-BF46-026FFBD180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FE54208-E651-43A4-8B47-00CB1985002F}"/>
              </a:ext>
            </a:extLst>
          </p:cNvPr>
          <p:cNvSpPr>
            <a:spLocks noGrp="1"/>
          </p:cNvSpPr>
          <p:nvPr>
            <p:ph type="dt" sz="half" idx="10"/>
          </p:nvPr>
        </p:nvSpPr>
        <p:spPr/>
        <p:txBody>
          <a:bodyPr/>
          <a:lstStyle/>
          <a:p>
            <a:fld id="{2BB1502F-C8AB-40F5-BEC0-2B6E5C8942B5}" type="datetimeFigureOut">
              <a:rPr lang="es-MX" smtClean="0"/>
              <a:t>23/11/2021</a:t>
            </a:fld>
            <a:endParaRPr lang="es-MX"/>
          </a:p>
        </p:txBody>
      </p:sp>
      <p:sp>
        <p:nvSpPr>
          <p:cNvPr id="6" name="Marcador de pie de página 5">
            <a:extLst>
              <a:ext uri="{FF2B5EF4-FFF2-40B4-BE49-F238E27FC236}">
                <a16:creationId xmlns:a16="http://schemas.microsoft.com/office/drawing/2014/main" id="{E48828C1-F951-4033-B93B-5EE12247BA3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C335624-240E-4821-B8D1-7FF8B8C7CA4C}"/>
              </a:ext>
            </a:extLst>
          </p:cNvPr>
          <p:cNvSpPr>
            <a:spLocks noGrp="1"/>
          </p:cNvSpPr>
          <p:nvPr>
            <p:ph type="sldNum" sz="quarter" idx="12"/>
          </p:nvPr>
        </p:nvSpPr>
        <p:spPr/>
        <p:txBody>
          <a:bodyPr/>
          <a:lstStyle/>
          <a:p>
            <a:fld id="{454D0849-D1A6-40BC-8DE9-8E47E223CE4F}" type="slidenum">
              <a:rPr lang="es-MX" smtClean="0"/>
              <a:t>‹Nº›</a:t>
            </a:fld>
            <a:endParaRPr lang="es-MX"/>
          </a:p>
        </p:txBody>
      </p:sp>
    </p:spTree>
    <p:extLst>
      <p:ext uri="{BB962C8B-B14F-4D97-AF65-F5344CB8AC3E}">
        <p14:creationId xmlns:p14="http://schemas.microsoft.com/office/powerpoint/2010/main" val="2337733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2AC455A-96E9-4D86-A15A-9449C634E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91BB584-3192-4EDC-99DB-6658025DAC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0B497A8-2C70-4D8C-9DBD-6BB4EFBEE4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1502F-C8AB-40F5-BEC0-2B6E5C8942B5}" type="datetimeFigureOut">
              <a:rPr lang="es-MX" smtClean="0"/>
              <a:t>23/11/2021</a:t>
            </a:fld>
            <a:endParaRPr lang="es-MX"/>
          </a:p>
        </p:txBody>
      </p:sp>
      <p:sp>
        <p:nvSpPr>
          <p:cNvPr id="5" name="Marcador de pie de página 4">
            <a:extLst>
              <a:ext uri="{FF2B5EF4-FFF2-40B4-BE49-F238E27FC236}">
                <a16:creationId xmlns:a16="http://schemas.microsoft.com/office/drawing/2014/main" id="{2DFE7430-13CC-41A2-B9C0-CCD2DC0B3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58ADEA25-589B-4CE4-85A2-280C4F8C00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D0849-D1A6-40BC-8DE9-8E47E223CE4F}" type="slidenum">
              <a:rPr lang="es-MX" smtClean="0"/>
              <a:t>‹Nº›</a:t>
            </a:fld>
            <a:endParaRPr lang="es-MX"/>
          </a:p>
        </p:txBody>
      </p:sp>
    </p:spTree>
    <p:extLst>
      <p:ext uri="{BB962C8B-B14F-4D97-AF65-F5344CB8AC3E}">
        <p14:creationId xmlns:p14="http://schemas.microsoft.com/office/powerpoint/2010/main" val="132094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C102BB-AB98-4227-808A-C7AAE3316A9C}"/>
              </a:ext>
            </a:extLst>
          </p:cNvPr>
          <p:cNvSpPr>
            <a:spLocks noGrp="1"/>
          </p:cNvSpPr>
          <p:nvPr>
            <p:ph type="ctrTitle"/>
          </p:nvPr>
        </p:nvSpPr>
        <p:spPr/>
        <p:txBody>
          <a:bodyPr/>
          <a:lstStyle/>
          <a:p>
            <a:endParaRPr lang="es-MX"/>
          </a:p>
        </p:txBody>
      </p:sp>
      <p:sp>
        <p:nvSpPr>
          <p:cNvPr id="3" name="Subtítulo 2">
            <a:extLst>
              <a:ext uri="{FF2B5EF4-FFF2-40B4-BE49-F238E27FC236}">
                <a16:creationId xmlns:a16="http://schemas.microsoft.com/office/drawing/2014/main" id="{157D12AE-3C5A-4B34-A2AF-460152CE1818}"/>
              </a:ext>
            </a:extLst>
          </p:cNvPr>
          <p:cNvSpPr>
            <a:spLocks noGrp="1"/>
          </p:cNvSpPr>
          <p:nvPr>
            <p:ph type="subTitle" idx="1"/>
          </p:nvPr>
        </p:nvSpPr>
        <p:spPr/>
        <p:txBody>
          <a:bodyPr/>
          <a:lstStyle/>
          <a:p>
            <a:endParaRPr lang="es-MX"/>
          </a:p>
        </p:txBody>
      </p:sp>
      <p:pic>
        <p:nvPicPr>
          <p:cNvPr id="4" name="Imagen 3">
            <a:extLst>
              <a:ext uri="{FF2B5EF4-FFF2-40B4-BE49-F238E27FC236}">
                <a16:creationId xmlns:a16="http://schemas.microsoft.com/office/drawing/2014/main" id="{E00AF03F-F5F3-4DC0-8283-D2012EB19F06}"/>
              </a:ext>
            </a:extLst>
          </p:cNvPr>
          <p:cNvPicPr>
            <a:picLocks noChangeAspect="1"/>
          </p:cNvPicPr>
          <p:nvPr/>
        </p:nvPicPr>
        <p:blipFill>
          <a:blip r:embed="rId2"/>
          <a:stretch>
            <a:fillRect/>
          </a:stretch>
        </p:blipFill>
        <p:spPr>
          <a:xfrm>
            <a:off x="0" y="-34402"/>
            <a:ext cx="12243379" cy="6858001"/>
          </a:xfrm>
          <a:prstGeom prst="rect">
            <a:avLst/>
          </a:prstGeom>
        </p:spPr>
      </p:pic>
      <p:sp>
        <p:nvSpPr>
          <p:cNvPr id="5" name="CuadroTexto 4">
            <a:extLst>
              <a:ext uri="{FF2B5EF4-FFF2-40B4-BE49-F238E27FC236}">
                <a16:creationId xmlns:a16="http://schemas.microsoft.com/office/drawing/2014/main" id="{A4E26197-E0DB-4309-AD7C-75821AA113CA}"/>
              </a:ext>
            </a:extLst>
          </p:cNvPr>
          <p:cNvSpPr txBox="1"/>
          <p:nvPr/>
        </p:nvSpPr>
        <p:spPr>
          <a:xfrm>
            <a:off x="967409" y="555050"/>
            <a:ext cx="10257182" cy="6093976"/>
          </a:xfrm>
          <a:prstGeom prst="rect">
            <a:avLst/>
          </a:prstGeom>
          <a:noFill/>
        </p:spPr>
        <p:txBody>
          <a:bodyPr wrap="square" rtlCol="0">
            <a:spAutoFit/>
          </a:bodyPr>
          <a:lstStyle/>
          <a:p>
            <a:pPr algn="ctr"/>
            <a:r>
              <a:rPr lang="es-MX" sz="2800" dirty="0">
                <a:latin typeface="Britannic Bold" panose="020B0903060703020204" pitchFamily="34" charset="0"/>
              </a:rPr>
              <a:t>Escuela Normal de Educación Preescolar</a:t>
            </a:r>
          </a:p>
          <a:p>
            <a:pPr algn="ctr"/>
            <a:r>
              <a:rPr lang="es-MX" sz="2800" dirty="0">
                <a:latin typeface="Britannic Bold" panose="020B0903060703020204" pitchFamily="34" charset="0"/>
              </a:rPr>
              <a:t>Licenciatura en Educación Preescolar</a:t>
            </a:r>
          </a:p>
          <a:p>
            <a:pPr algn="ctr"/>
            <a:r>
              <a:rPr lang="es-MX" sz="2800" dirty="0">
                <a:latin typeface="Bierstadt" panose="020B0004020202020204" pitchFamily="34" charset="0"/>
              </a:rPr>
              <a:t>Pensamiento Cuantitativo</a:t>
            </a:r>
          </a:p>
          <a:p>
            <a:pPr algn="ctr"/>
            <a:r>
              <a:rPr lang="es-MX" sz="2800" dirty="0">
                <a:latin typeface="Bierstadt" panose="020B0004020202020204" pitchFamily="34" charset="0"/>
              </a:rPr>
              <a:t>Propiedades y dificultades de aprendizaje suma y multiplicación</a:t>
            </a:r>
          </a:p>
          <a:p>
            <a:pPr algn="ctr"/>
            <a:r>
              <a:rPr lang="es-MX" sz="2800" dirty="0">
                <a:latin typeface="Bierstadt" panose="020B0004020202020204" pitchFamily="34" charset="0"/>
              </a:rPr>
              <a:t>Ciclo Escolar 2021-2022</a:t>
            </a:r>
          </a:p>
          <a:p>
            <a:pPr algn="ctr"/>
            <a:r>
              <a:rPr lang="es-MX" sz="2800" dirty="0">
                <a:latin typeface="Bierstadt" panose="020B0004020202020204" pitchFamily="34" charset="0"/>
              </a:rPr>
              <a:t>Alumnas:</a:t>
            </a:r>
          </a:p>
          <a:p>
            <a:pPr algn="ctr"/>
            <a:r>
              <a:rPr lang="es-MX" sz="2800" dirty="0">
                <a:latin typeface="Bierstadt" panose="020B0004020202020204" pitchFamily="34" charset="0"/>
              </a:rPr>
              <a:t>Fátima Alejandra Rodríguez Galván #20</a:t>
            </a:r>
          </a:p>
          <a:p>
            <a:pPr algn="ctr"/>
            <a:r>
              <a:rPr lang="es-MX" sz="2800" dirty="0">
                <a:latin typeface="Bierstadt" panose="020B0004020202020204" pitchFamily="34" charset="0"/>
              </a:rPr>
              <a:t>Perla Carolina Ruiz Cisneros #21</a:t>
            </a:r>
          </a:p>
          <a:p>
            <a:pPr algn="ctr"/>
            <a:r>
              <a:rPr lang="es-MX" sz="2800" dirty="0">
                <a:latin typeface="Bierstadt" panose="020B0004020202020204" pitchFamily="34" charset="0"/>
              </a:rPr>
              <a:t>Nadia Nohemí Sánchez </a:t>
            </a:r>
            <a:r>
              <a:rPr lang="es-MX" sz="2800" dirty="0" err="1">
                <a:latin typeface="Bierstadt" panose="020B0004020202020204" pitchFamily="34" charset="0"/>
              </a:rPr>
              <a:t>Israde</a:t>
            </a:r>
            <a:r>
              <a:rPr lang="es-MX" sz="2800" dirty="0">
                <a:latin typeface="Bierstadt" panose="020B0004020202020204" pitchFamily="34" charset="0"/>
              </a:rPr>
              <a:t> #22</a:t>
            </a:r>
          </a:p>
          <a:p>
            <a:pPr algn="ctr"/>
            <a:r>
              <a:rPr lang="es-MX" sz="2800" dirty="0">
                <a:latin typeface="Bierstadt" panose="020B0004020202020204" pitchFamily="34" charset="0"/>
              </a:rPr>
              <a:t>Karla Solís Udave #23</a:t>
            </a:r>
          </a:p>
          <a:p>
            <a:pPr algn="ctr"/>
            <a:r>
              <a:rPr lang="es-MX" sz="2800" dirty="0">
                <a:latin typeface="Bierstadt" panose="020B0004020202020204" pitchFamily="34" charset="0"/>
              </a:rPr>
              <a:t>Docente</a:t>
            </a:r>
          </a:p>
          <a:p>
            <a:pPr algn="ctr"/>
            <a:r>
              <a:rPr lang="es-MX" sz="2800" dirty="0">
                <a:latin typeface="Bierstadt" panose="020B0004020202020204" pitchFamily="34" charset="0"/>
              </a:rPr>
              <a:t>Roció Blanco Gómez</a:t>
            </a:r>
          </a:p>
          <a:p>
            <a:endParaRPr lang="es-MX" dirty="0">
              <a:latin typeface="Bierstadt" panose="020B0004020202020204" pitchFamily="34" charset="0"/>
            </a:endParaRPr>
          </a:p>
          <a:p>
            <a:endParaRPr lang="es-MX" dirty="0">
              <a:latin typeface="Bierstadt" panose="020B0004020202020204" pitchFamily="34" charset="0"/>
            </a:endParaRPr>
          </a:p>
          <a:p>
            <a:endParaRPr lang="es-MX" dirty="0"/>
          </a:p>
        </p:txBody>
      </p:sp>
      <p:pic>
        <p:nvPicPr>
          <p:cNvPr id="6" name="Imagen 5">
            <a:extLst>
              <a:ext uri="{FF2B5EF4-FFF2-40B4-BE49-F238E27FC236}">
                <a16:creationId xmlns:a16="http://schemas.microsoft.com/office/drawing/2014/main" id="{55271059-BCC3-4689-960B-F1E15967D8A4}"/>
              </a:ext>
            </a:extLst>
          </p:cNvPr>
          <p:cNvPicPr>
            <a:picLocks noChangeAspect="1"/>
          </p:cNvPicPr>
          <p:nvPr/>
        </p:nvPicPr>
        <p:blipFill>
          <a:blip r:embed="rId3"/>
          <a:stretch>
            <a:fillRect/>
          </a:stretch>
        </p:blipFill>
        <p:spPr>
          <a:xfrm>
            <a:off x="-369431" y="-34402"/>
            <a:ext cx="2353260" cy="2036240"/>
          </a:xfrm>
          <a:prstGeom prst="rect">
            <a:avLst/>
          </a:prstGeom>
        </p:spPr>
      </p:pic>
      <p:pic>
        <p:nvPicPr>
          <p:cNvPr id="7" name="Imagen 6">
            <a:extLst>
              <a:ext uri="{FF2B5EF4-FFF2-40B4-BE49-F238E27FC236}">
                <a16:creationId xmlns:a16="http://schemas.microsoft.com/office/drawing/2014/main" id="{7E644139-79D6-4BD1-B9C0-9D046561BC2C}"/>
              </a:ext>
            </a:extLst>
          </p:cNvPr>
          <p:cNvPicPr>
            <a:picLocks noChangeAspect="1"/>
          </p:cNvPicPr>
          <p:nvPr/>
        </p:nvPicPr>
        <p:blipFill>
          <a:blip r:embed="rId4"/>
          <a:stretch>
            <a:fillRect/>
          </a:stretch>
        </p:blipFill>
        <p:spPr>
          <a:xfrm>
            <a:off x="9571616" y="2725806"/>
            <a:ext cx="2671763" cy="4286897"/>
          </a:xfrm>
          <a:prstGeom prst="rect">
            <a:avLst/>
          </a:prstGeom>
        </p:spPr>
      </p:pic>
    </p:spTree>
    <p:extLst>
      <p:ext uri="{BB962C8B-B14F-4D97-AF65-F5344CB8AC3E}">
        <p14:creationId xmlns:p14="http://schemas.microsoft.com/office/powerpoint/2010/main" val="2892389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Marcador de contenido 3">
            <a:extLst>
              <a:ext uri="{FF2B5EF4-FFF2-40B4-BE49-F238E27FC236}">
                <a16:creationId xmlns:a16="http://schemas.microsoft.com/office/drawing/2014/main" id="{95E66D4E-AFDA-4BE2-AA16-DAE24C8283E5}"/>
              </a:ext>
            </a:extLst>
          </p:cNvPr>
          <p:cNvPicPr>
            <a:picLocks noGrp="1" noChangeAspect="1"/>
          </p:cNvPicPr>
          <p:nvPr>
            <p:ph idx="1"/>
          </p:nvPr>
        </p:nvPicPr>
        <p:blipFill rotWithShape="1">
          <a:blip r:embed="rId2"/>
          <a:srcRect t="11982" b="13032"/>
          <a:stretch/>
        </p:blipFill>
        <p:spPr>
          <a:xfrm>
            <a:off x="20" y="1282"/>
            <a:ext cx="12191980" cy="6856718"/>
          </a:xfrm>
          <a:prstGeom prst="rect">
            <a:avLst/>
          </a:prstGeom>
        </p:spPr>
      </p:pic>
      <p:sp>
        <p:nvSpPr>
          <p:cNvPr id="5" name="CuadroTexto 4">
            <a:extLst>
              <a:ext uri="{FF2B5EF4-FFF2-40B4-BE49-F238E27FC236}">
                <a16:creationId xmlns:a16="http://schemas.microsoft.com/office/drawing/2014/main" id="{8EFC4954-516D-414F-8C5C-14ED60AD2CB3}"/>
              </a:ext>
            </a:extLst>
          </p:cNvPr>
          <p:cNvSpPr txBox="1"/>
          <p:nvPr/>
        </p:nvSpPr>
        <p:spPr>
          <a:xfrm>
            <a:off x="1318591" y="65534"/>
            <a:ext cx="9554817" cy="707886"/>
          </a:xfrm>
          <a:prstGeom prst="rect">
            <a:avLst/>
          </a:prstGeom>
          <a:noFill/>
        </p:spPr>
        <p:txBody>
          <a:bodyPr wrap="square" rtlCol="0">
            <a:spAutoFit/>
          </a:bodyPr>
          <a:lstStyle/>
          <a:p>
            <a:pPr algn="ctr"/>
            <a:r>
              <a:rPr lang="es-MX" sz="4000" dirty="0">
                <a:ln>
                  <a:solidFill>
                    <a:sysClr val="windowText" lastClr="000000"/>
                  </a:solidFill>
                </a:ln>
                <a:solidFill>
                  <a:schemeClr val="accent2">
                    <a:lumMod val="60000"/>
                    <a:lumOff val="40000"/>
                  </a:schemeClr>
                </a:solidFill>
                <a:latin typeface="avocado" panose="020B0603050302020204" pitchFamily="34" charset="0"/>
              </a:rPr>
              <a:t>SUMA</a:t>
            </a:r>
            <a:r>
              <a:rPr lang="es-MX" dirty="0"/>
              <a:t> </a:t>
            </a:r>
          </a:p>
        </p:txBody>
      </p:sp>
      <p:sp>
        <p:nvSpPr>
          <p:cNvPr id="6" name="CuadroTexto 5">
            <a:extLst>
              <a:ext uri="{FF2B5EF4-FFF2-40B4-BE49-F238E27FC236}">
                <a16:creationId xmlns:a16="http://schemas.microsoft.com/office/drawing/2014/main" id="{6C15D153-0D4F-4C88-9260-715DC0D1BAD2}"/>
              </a:ext>
            </a:extLst>
          </p:cNvPr>
          <p:cNvSpPr txBox="1"/>
          <p:nvPr/>
        </p:nvSpPr>
        <p:spPr>
          <a:xfrm>
            <a:off x="410816" y="771089"/>
            <a:ext cx="11370366" cy="1292662"/>
          </a:xfrm>
          <a:prstGeom prst="rect">
            <a:avLst/>
          </a:prstGeom>
          <a:noFill/>
        </p:spPr>
        <p:txBody>
          <a:bodyPr wrap="square" rtlCol="0">
            <a:spAutoFit/>
          </a:bodyPr>
          <a:lstStyle/>
          <a:p>
            <a:pPr algn="ctr"/>
            <a:r>
              <a:rPr lang="es-MX" b="1" dirty="0">
                <a:latin typeface="Arial Nova Light" panose="020B0304020202020204" pitchFamily="34" charset="0"/>
              </a:rPr>
              <a:t>¿Qué es la suma?</a:t>
            </a:r>
          </a:p>
          <a:p>
            <a:pPr algn="ctr"/>
            <a:r>
              <a:rPr lang="es-MX" sz="2000" dirty="0">
                <a:latin typeface="Bierstadt" panose="020B0004020202020204" pitchFamily="34" charset="0"/>
              </a:rPr>
              <a:t>La suma de números reales, también llamada adición, es una operación que se efectúa entre dos números, pero se pueden considerar también más de dos sumandos. Siempre que se tengan dos números reales, se pueden sumar entre sí.</a:t>
            </a:r>
          </a:p>
        </p:txBody>
      </p:sp>
      <p:sp>
        <p:nvSpPr>
          <p:cNvPr id="7" name="CuadroTexto 6">
            <a:extLst>
              <a:ext uri="{FF2B5EF4-FFF2-40B4-BE49-F238E27FC236}">
                <a16:creationId xmlns:a16="http://schemas.microsoft.com/office/drawing/2014/main" id="{50355D84-D704-4552-ACA0-B2D68E482235}"/>
              </a:ext>
            </a:extLst>
          </p:cNvPr>
          <p:cNvSpPr txBox="1"/>
          <p:nvPr/>
        </p:nvSpPr>
        <p:spPr>
          <a:xfrm>
            <a:off x="0" y="2262603"/>
            <a:ext cx="4565374" cy="1815882"/>
          </a:xfrm>
          <a:prstGeom prst="rect">
            <a:avLst/>
          </a:prstGeom>
          <a:noFill/>
        </p:spPr>
        <p:txBody>
          <a:bodyPr wrap="square" rtlCol="0">
            <a:spAutoFit/>
          </a:bodyPr>
          <a:lstStyle/>
          <a:p>
            <a:pPr algn="ctr"/>
            <a:r>
              <a:rPr lang="es-MX" sz="2000" dirty="0">
                <a:solidFill>
                  <a:srgbClr val="00B050"/>
                </a:solidFill>
                <a:latin typeface="Britannic Bold" panose="020B0903060703020204" pitchFamily="34" charset="0"/>
              </a:rPr>
              <a:t>La suma tiene las siguientes propiedades</a:t>
            </a:r>
            <a:r>
              <a:rPr lang="es-MX" b="1" dirty="0"/>
              <a:t>:</a:t>
            </a:r>
          </a:p>
          <a:p>
            <a:r>
              <a:rPr lang="es-MX" b="1" u="sng" dirty="0"/>
              <a:t>Conmutativa </a:t>
            </a:r>
          </a:p>
          <a:p>
            <a:r>
              <a:rPr lang="es-MX" b="1" u="sng" dirty="0"/>
              <a:t>Asociativa </a:t>
            </a:r>
          </a:p>
          <a:p>
            <a:r>
              <a:rPr lang="es-MX" b="1" u="sng" dirty="0"/>
              <a:t>Elemento neutro </a:t>
            </a:r>
          </a:p>
          <a:p>
            <a:r>
              <a:rPr lang="es-MX" b="1" u="sng" dirty="0"/>
              <a:t>Distributiva</a:t>
            </a:r>
          </a:p>
        </p:txBody>
      </p:sp>
      <p:sp>
        <p:nvSpPr>
          <p:cNvPr id="8" name="CuadroTexto 7">
            <a:extLst>
              <a:ext uri="{FF2B5EF4-FFF2-40B4-BE49-F238E27FC236}">
                <a16:creationId xmlns:a16="http://schemas.microsoft.com/office/drawing/2014/main" id="{2304635A-4519-4718-BF17-5D537B14C3AF}"/>
              </a:ext>
            </a:extLst>
          </p:cNvPr>
          <p:cNvSpPr txBox="1"/>
          <p:nvPr/>
        </p:nvSpPr>
        <p:spPr>
          <a:xfrm>
            <a:off x="3995530" y="2262603"/>
            <a:ext cx="8196470" cy="3970318"/>
          </a:xfrm>
          <a:prstGeom prst="rect">
            <a:avLst/>
          </a:prstGeom>
          <a:noFill/>
        </p:spPr>
        <p:txBody>
          <a:bodyPr wrap="square" rtlCol="0">
            <a:spAutoFit/>
          </a:bodyPr>
          <a:lstStyle/>
          <a:p>
            <a:pPr algn="ctr"/>
            <a:r>
              <a:rPr lang="es-MX" dirty="0">
                <a:solidFill>
                  <a:schemeClr val="accent2">
                    <a:lumMod val="75000"/>
                  </a:schemeClr>
                </a:solidFill>
                <a:latin typeface="Britannic Bold" panose="020B0903060703020204" pitchFamily="34" charset="0"/>
              </a:rPr>
              <a:t>CONMUTATIVA: </a:t>
            </a:r>
            <a:r>
              <a:rPr lang="es-MX" i="1" u="sng" dirty="0"/>
              <a:t>Cuando se suman dos números, el resultado es el mismo independientemente del orden de los sumandos. Por ejemplo: 4+2 = 2+4 </a:t>
            </a:r>
          </a:p>
          <a:p>
            <a:pPr algn="ctr"/>
            <a:endParaRPr lang="es-MX" dirty="0"/>
          </a:p>
          <a:p>
            <a:pPr algn="ctr"/>
            <a:r>
              <a:rPr lang="es-MX" dirty="0">
                <a:solidFill>
                  <a:schemeClr val="accent4">
                    <a:lumMod val="75000"/>
                  </a:schemeClr>
                </a:solidFill>
                <a:latin typeface="Britannic Bold" panose="020B0903060703020204" pitchFamily="34" charset="0"/>
              </a:rPr>
              <a:t>ASOCIATIVA: </a:t>
            </a:r>
            <a:r>
              <a:rPr lang="es-MX" i="1" u="sng" dirty="0"/>
              <a:t>Cuando se suman tres o más números, el resultado es el mismo independientemente del orden en que se suman los sumandos. Por ejemplo: (2+3) + 4= 2 + (3+4)</a:t>
            </a:r>
          </a:p>
          <a:p>
            <a:pPr algn="ctr"/>
            <a:endParaRPr lang="es-MX" dirty="0"/>
          </a:p>
          <a:p>
            <a:pPr algn="ctr"/>
            <a:r>
              <a:rPr lang="es-MX" dirty="0">
                <a:solidFill>
                  <a:schemeClr val="accent6">
                    <a:lumMod val="75000"/>
                  </a:schemeClr>
                </a:solidFill>
                <a:latin typeface="Britannic Bold" panose="020B0903060703020204" pitchFamily="34" charset="0"/>
              </a:rPr>
              <a:t>ELEMENTO NEUTRO: </a:t>
            </a:r>
            <a:r>
              <a:rPr lang="es-MX" i="1" u="sng" dirty="0"/>
              <a:t>La suma de cualquier número y cero es igual al número original. Por ejemplo: 5 + 0 = 5</a:t>
            </a:r>
          </a:p>
          <a:p>
            <a:pPr algn="ctr"/>
            <a:endParaRPr lang="es-MX" i="1" u="sng" dirty="0"/>
          </a:p>
          <a:p>
            <a:pPr algn="ctr"/>
            <a:r>
              <a:rPr lang="es-MX" dirty="0">
                <a:solidFill>
                  <a:srgbClr val="002060"/>
                </a:solidFill>
                <a:latin typeface="Britannic Bold" panose="020B0903060703020204" pitchFamily="34" charset="0"/>
              </a:rPr>
              <a:t>DISTRIBUTIVA: </a:t>
            </a:r>
            <a:r>
              <a:rPr lang="es-MX" i="1" u="sng" dirty="0"/>
              <a:t>La suma de dos números multiplicada por un tercer número es igual a la suma de cada sumando multiplicado por el tercer número. Por ejemplo 4 x (6+3) = 4x6 + 4x3</a:t>
            </a:r>
          </a:p>
          <a:p>
            <a:endParaRPr lang="es-MX" dirty="0"/>
          </a:p>
        </p:txBody>
      </p:sp>
      <p:pic>
        <p:nvPicPr>
          <p:cNvPr id="10" name="Imagen 9">
            <a:extLst>
              <a:ext uri="{FF2B5EF4-FFF2-40B4-BE49-F238E27FC236}">
                <a16:creationId xmlns:a16="http://schemas.microsoft.com/office/drawing/2014/main" id="{232457A0-2840-44AF-88F6-62637F5F556C}"/>
              </a:ext>
            </a:extLst>
          </p:cNvPr>
          <p:cNvPicPr>
            <a:picLocks noChangeAspect="1"/>
          </p:cNvPicPr>
          <p:nvPr/>
        </p:nvPicPr>
        <p:blipFill>
          <a:blip r:embed="rId3"/>
          <a:stretch>
            <a:fillRect/>
          </a:stretch>
        </p:blipFill>
        <p:spPr>
          <a:xfrm>
            <a:off x="410816" y="3689686"/>
            <a:ext cx="3367166" cy="3367166"/>
          </a:xfrm>
          <a:prstGeom prst="rect">
            <a:avLst/>
          </a:prstGeom>
        </p:spPr>
      </p:pic>
    </p:spTree>
    <p:extLst>
      <p:ext uri="{BB962C8B-B14F-4D97-AF65-F5344CB8AC3E}">
        <p14:creationId xmlns:p14="http://schemas.microsoft.com/office/powerpoint/2010/main" val="2544212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D8E0FF-D9CC-4CBC-B607-4F8475FABA62}"/>
              </a:ext>
            </a:extLst>
          </p:cNvPr>
          <p:cNvSpPr>
            <a:spLocks noGrp="1"/>
          </p:cNvSpPr>
          <p:nvPr>
            <p:ph type="title"/>
          </p:nvPr>
        </p:nvSpPr>
        <p:spPr/>
        <p:txBody>
          <a:bodyPr/>
          <a:lstStyle/>
          <a:p>
            <a:endParaRPr lang="es-MX"/>
          </a:p>
        </p:txBody>
      </p:sp>
      <p:pic>
        <p:nvPicPr>
          <p:cNvPr id="4" name="Imagen 3">
            <a:extLst>
              <a:ext uri="{FF2B5EF4-FFF2-40B4-BE49-F238E27FC236}">
                <a16:creationId xmlns:a16="http://schemas.microsoft.com/office/drawing/2014/main" id="{3AC8E5F4-22CC-48B0-9CA3-6DEAD6D1C8D7}"/>
              </a:ext>
            </a:extLst>
          </p:cNvPr>
          <p:cNvPicPr>
            <a:picLocks noChangeAspect="1"/>
          </p:cNvPicPr>
          <p:nvPr/>
        </p:nvPicPr>
        <p:blipFill>
          <a:blip r:embed="rId2"/>
          <a:stretch>
            <a:fillRect/>
          </a:stretch>
        </p:blipFill>
        <p:spPr>
          <a:xfrm rot="16200000">
            <a:off x="2664285" y="-2664285"/>
            <a:ext cx="6863429" cy="12191999"/>
          </a:xfrm>
          <a:prstGeom prst="rect">
            <a:avLst/>
          </a:prstGeom>
        </p:spPr>
      </p:pic>
      <p:graphicFrame>
        <p:nvGraphicFramePr>
          <p:cNvPr id="8" name="Tabla 8">
            <a:extLst>
              <a:ext uri="{FF2B5EF4-FFF2-40B4-BE49-F238E27FC236}">
                <a16:creationId xmlns:a16="http://schemas.microsoft.com/office/drawing/2014/main" id="{C6401A6C-4339-4992-BAE3-0C6FDB55A77E}"/>
              </a:ext>
            </a:extLst>
          </p:cNvPr>
          <p:cNvGraphicFramePr>
            <a:graphicFrameLocks noGrp="1"/>
          </p:cNvGraphicFramePr>
          <p:nvPr>
            <p:ph idx="1"/>
            <p:extLst>
              <p:ext uri="{D42A27DB-BD31-4B8C-83A1-F6EECF244321}">
                <p14:modId xmlns:p14="http://schemas.microsoft.com/office/powerpoint/2010/main" val="1540073366"/>
              </p:ext>
            </p:extLst>
          </p:nvPr>
        </p:nvGraphicFramePr>
        <p:xfrm>
          <a:off x="-1" y="644457"/>
          <a:ext cx="12192000" cy="6976607"/>
        </p:xfrm>
        <a:graphic>
          <a:graphicData uri="http://schemas.openxmlformats.org/drawingml/2006/table">
            <a:tbl>
              <a:tblPr firstRow="1" bandRow="1">
                <a:tableStyleId>{912C8C85-51F0-491E-9774-3900AFEF0FD7}</a:tableStyleId>
              </a:tblPr>
              <a:tblGrid>
                <a:gridCol w="2438400">
                  <a:extLst>
                    <a:ext uri="{9D8B030D-6E8A-4147-A177-3AD203B41FA5}">
                      <a16:colId xmlns:a16="http://schemas.microsoft.com/office/drawing/2014/main" val="2384423070"/>
                    </a:ext>
                  </a:extLst>
                </a:gridCol>
                <a:gridCol w="2438400">
                  <a:extLst>
                    <a:ext uri="{9D8B030D-6E8A-4147-A177-3AD203B41FA5}">
                      <a16:colId xmlns:a16="http://schemas.microsoft.com/office/drawing/2014/main" val="551593080"/>
                    </a:ext>
                  </a:extLst>
                </a:gridCol>
                <a:gridCol w="2438400">
                  <a:extLst>
                    <a:ext uri="{9D8B030D-6E8A-4147-A177-3AD203B41FA5}">
                      <a16:colId xmlns:a16="http://schemas.microsoft.com/office/drawing/2014/main" val="3145302914"/>
                    </a:ext>
                  </a:extLst>
                </a:gridCol>
                <a:gridCol w="2438400">
                  <a:extLst>
                    <a:ext uri="{9D8B030D-6E8A-4147-A177-3AD203B41FA5}">
                      <a16:colId xmlns:a16="http://schemas.microsoft.com/office/drawing/2014/main" val="1006455285"/>
                    </a:ext>
                  </a:extLst>
                </a:gridCol>
                <a:gridCol w="2438400">
                  <a:extLst>
                    <a:ext uri="{9D8B030D-6E8A-4147-A177-3AD203B41FA5}">
                      <a16:colId xmlns:a16="http://schemas.microsoft.com/office/drawing/2014/main" val="3577754253"/>
                    </a:ext>
                  </a:extLst>
                </a:gridCol>
              </a:tblGrid>
              <a:tr h="606287">
                <a:tc>
                  <a:txBody>
                    <a:bodyPr/>
                    <a:lstStyle/>
                    <a:p>
                      <a:pPr algn="ctr"/>
                      <a:r>
                        <a:rPr lang="es-MX" sz="2000" b="0" dirty="0">
                          <a:solidFill>
                            <a:schemeClr val="tx1"/>
                          </a:solidFill>
                          <a:latin typeface="Honey and Raspberries" panose="02000500000000000000" pitchFamily="50" charset="0"/>
                        </a:rPr>
                        <a:t>NIÑOS</a:t>
                      </a:r>
                    </a:p>
                  </a:txBody>
                  <a:tcPr>
                    <a:solidFill>
                      <a:schemeClr val="accent2">
                        <a:lumMod val="40000"/>
                        <a:lumOff val="60000"/>
                      </a:schemeClr>
                    </a:solidFill>
                  </a:tcPr>
                </a:tc>
                <a:tc>
                  <a:txBody>
                    <a:bodyPr/>
                    <a:lstStyle/>
                    <a:p>
                      <a:pPr algn="ctr"/>
                      <a:r>
                        <a:rPr lang="es-MX" sz="2000" b="0" dirty="0">
                          <a:solidFill>
                            <a:schemeClr val="tx1"/>
                          </a:solidFill>
                          <a:latin typeface="Honey and Raspberries" panose="02000500000000000000" pitchFamily="50" charset="0"/>
                        </a:rPr>
                        <a:t>DOCENTES</a:t>
                      </a:r>
                    </a:p>
                  </a:txBody>
                  <a:tcPr>
                    <a:solidFill>
                      <a:schemeClr val="accent2">
                        <a:lumMod val="40000"/>
                        <a:lumOff val="60000"/>
                      </a:schemeClr>
                    </a:solidFill>
                  </a:tcPr>
                </a:tc>
                <a:tc>
                  <a:txBody>
                    <a:bodyPr/>
                    <a:lstStyle/>
                    <a:p>
                      <a:pPr algn="ctr"/>
                      <a:r>
                        <a:rPr lang="es-MX" sz="2000" b="0" dirty="0">
                          <a:solidFill>
                            <a:schemeClr val="tx1"/>
                          </a:solidFill>
                          <a:latin typeface="Honey and Raspberries" panose="02000500000000000000" pitchFamily="50" charset="0"/>
                        </a:rPr>
                        <a:t>PROPIEDADES</a:t>
                      </a:r>
                    </a:p>
                  </a:txBody>
                  <a:tcPr>
                    <a:solidFill>
                      <a:schemeClr val="accent2">
                        <a:lumMod val="40000"/>
                        <a:lumOff val="60000"/>
                      </a:schemeClr>
                    </a:solidFill>
                  </a:tcPr>
                </a:tc>
                <a:tc>
                  <a:txBody>
                    <a:bodyPr/>
                    <a:lstStyle/>
                    <a:p>
                      <a:pPr algn="ctr"/>
                      <a:r>
                        <a:rPr lang="es-MX" sz="2000" b="0" dirty="0">
                          <a:solidFill>
                            <a:schemeClr val="tx1"/>
                          </a:solidFill>
                          <a:latin typeface="Honey and Raspberries" panose="02000500000000000000" pitchFamily="50" charset="0"/>
                        </a:rPr>
                        <a:t>DIFICULTAD DE APRENDIZAJES</a:t>
                      </a:r>
                    </a:p>
                  </a:txBody>
                  <a:tcPr>
                    <a:solidFill>
                      <a:schemeClr val="accent2">
                        <a:lumMod val="40000"/>
                        <a:lumOff val="60000"/>
                      </a:schemeClr>
                    </a:solidFill>
                  </a:tcPr>
                </a:tc>
                <a:tc>
                  <a:txBody>
                    <a:bodyPr/>
                    <a:lstStyle/>
                    <a:p>
                      <a:pPr algn="ctr"/>
                      <a:r>
                        <a:rPr lang="es-MX" sz="2000" b="0" dirty="0">
                          <a:solidFill>
                            <a:schemeClr val="tx1"/>
                          </a:solidFill>
                          <a:latin typeface="Honey and Raspberries" panose="02000500000000000000" pitchFamily="50" charset="0"/>
                        </a:rPr>
                        <a:t>DIFICULTAD DE ENSEÑANZA </a:t>
                      </a:r>
                    </a:p>
                  </a:txBody>
                  <a:tcPr>
                    <a:solidFill>
                      <a:schemeClr val="accent2">
                        <a:lumMod val="40000"/>
                        <a:lumOff val="60000"/>
                      </a:schemeClr>
                    </a:solidFill>
                  </a:tcPr>
                </a:tc>
                <a:extLst>
                  <a:ext uri="{0D108BD9-81ED-4DB2-BD59-A6C34878D82A}">
                    <a16:rowId xmlns:a16="http://schemas.microsoft.com/office/drawing/2014/main" val="2278316442"/>
                  </a:ext>
                </a:extLst>
              </a:tr>
              <a:tr h="606287">
                <a:tc>
                  <a:txBody>
                    <a:bodyPr/>
                    <a:lstStyle/>
                    <a:p>
                      <a:pPr algn="ctr"/>
                      <a:r>
                        <a:rPr lang="es-MX" b="0" u="sng" dirty="0">
                          <a:latin typeface="Bierstadt" panose="020B0004020202020204" pitchFamily="34" charset="0"/>
                        </a:rPr>
                        <a:t>Aplicar problemas de acuerdo al nivel y grado de los niños</a:t>
                      </a:r>
                    </a:p>
                  </a:txBody>
                  <a:tcPr/>
                </a:tc>
                <a:tc>
                  <a:txBody>
                    <a:bodyPr/>
                    <a:lstStyle/>
                    <a:p>
                      <a:pPr algn="ctr"/>
                      <a:r>
                        <a:rPr lang="es-MX" b="0" u="sng" dirty="0">
                          <a:latin typeface="Bierstadt" panose="020B0004020202020204" pitchFamily="34" charset="0"/>
                        </a:rPr>
                        <a:t>Como docentes tenemos que acompañar a los niños en los procesos de aprendizaje. </a:t>
                      </a:r>
                    </a:p>
                  </a:txBody>
                  <a:tcPr/>
                </a:tc>
                <a:tc>
                  <a:txBody>
                    <a:bodyPr/>
                    <a:lstStyle/>
                    <a:p>
                      <a:pPr algn="ctr"/>
                      <a:r>
                        <a:rPr lang="es-MX" b="0" u="sng" dirty="0">
                          <a:latin typeface="Bierstadt" panose="020B0004020202020204" pitchFamily="34" charset="0"/>
                        </a:rPr>
                        <a:t>Las propiedades que podemos utilizar es la comunicativa, ya que podemos cambiar el orden de los sumandos y de todas formas seguirá dando el mismo resultado.</a:t>
                      </a:r>
                    </a:p>
                  </a:txBody>
                  <a:tcPr/>
                </a:tc>
                <a:tc>
                  <a:txBody>
                    <a:bodyPr/>
                    <a:lstStyle/>
                    <a:p>
                      <a:pPr algn="ctr"/>
                      <a:r>
                        <a:rPr lang="es-MX" b="0" u="sng" dirty="0">
                          <a:latin typeface="Bierstadt" panose="020B0004020202020204" pitchFamily="34" charset="0"/>
                        </a:rPr>
                        <a:t>Que no entiendan el problema a pesar de que lo lean correctamente. </a:t>
                      </a:r>
                    </a:p>
                    <a:p>
                      <a:pPr algn="ctr"/>
                      <a:r>
                        <a:rPr lang="es-MX" b="0" u="sng" dirty="0">
                          <a:latin typeface="Bierstadt" panose="020B0004020202020204" pitchFamily="34" charset="0"/>
                        </a:rPr>
                        <a:t>Suman con los dedos pero muy lentamente y se confunden.</a:t>
                      </a:r>
                    </a:p>
                  </a:txBody>
                  <a:tcPr/>
                </a:tc>
                <a:tc>
                  <a:txBody>
                    <a:bodyPr/>
                    <a:lstStyle/>
                    <a:p>
                      <a:pPr algn="ctr"/>
                      <a:r>
                        <a:rPr lang="es-MX" b="0" u="sng" dirty="0">
                          <a:latin typeface="Bierstadt" panose="020B0004020202020204" pitchFamily="34" charset="0"/>
                        </a:rPr>
                        <a:t>Al  momento de estar explicando el tema los niños pueden llegar a confundirse con otras operaciones matemáticas.</a:t>
                      </a:r>
                    </a:p>
                  </a:txBody>
                  <a:tcPr/>
                </a:tc>
                <a:extLst>
                  <a:ext uri="{0D108BD9-81ED-4DB2-BD59-A6C34878D82A}">
                    <a16:rowId xmlns:a16="http://schemas.microsoft.com/office/drawing/2014/main" val="759452103"/>
                  </a:ext>
                </a:extLst>
              </a:tr>
              <a:tr h="606287">
                <a:tc>
                  <a:txBody>
                    <a:bodyPr/>
                    <a:lstStyle/>
                    <a:p>
                      <a:pPr algn="ctr"/>
                      <a:r>
                        <a:rPr lang="es-MX" b="0" u="sng" dirty="0">
                          <a:latin typeface="Bierstadt" panose="020B0004020202020204" pitchFamily="34" charset="0"/>
                        </a:rPr>
                        <a:t>Cada niño tiene una estrategia diferente en resolver los problemas matemáticos.</a:t>
                      </a:r>
                    </a:p>
                  </a:txBody>
                  <a:tcPr/>
                </a:tc>
                <a:tc>
                  <a:txBody>
                    <a:bodyPr/>
                    <a:lstStyle/>
                    <a:p>
                      <a:pPr algn="ctr"/>
                      <a:r>
                        <a:rPr lang="es-MX" b="0" u="sng" dirty="0">
                          <a:latin typeface="Bierstadt" panose="020B0004020202020204" pitchFamily="34" charset="0"/>
                        </a:rPr>
                        <a:t>También explicarles el tema y poner ejemplos a los niños para así que ellos comprendan mejor de lo que estamos hablando. </a:t>
                      </a:r>
                    </a:p>
                  </a:txBody>
                  <a:tcPr/>
                </a:tc>
                <a:tc>
                  <a:txBody>
                    <a:bodyPr/>
                    <a:lstStyle/>
                    <a:p>
                      <a:pPr algn="ctr"/>
                      <a:r>
                        <a:rPr lang="es-MX" b="0" u="sng" dirty="0">
                          <a:latin typeface="Bierstadt" panose="020B0004020202020204" pitchFamily="34" charset="0"/>
                        </a:rPr>
                        <a:t>La propiedad neutro donde la suma de cualquier número y cero es igual al número original. Aquí los niños podrán identificar que el 0 no tiene valor y pasaran completamente al siguiente numero. </a:t>
                      </a:r>
                    </a:p>
                  </a:txBody>
                  <a:tcPr/>
                </a:tc>
                <a:tc>
                  <a:txBody>
                    <a:bodyPr/>
                    <a:lstStyle/>
                    <a:p>
                      <a:pPr algn="ctr"/>
                      <a:r>
                        <a:rPr lang="es-MX" b="0" u="sng" dirty="0">
                          <a:latin typeface="Bierstadt" panose="020B0004020202020204" pitchFamily="34" charset="0"/>
                        </a:rPr>
                        <a:t>Que no sepan si se debe sumar o restar o multiplicar y al momento de este no sepan que operación hacer. </a:t>
                      </a:r>
                    </a:p>
                    <a:p>
                      <a:pPr algn="ctr"/>
                      <a:endParaRPr lang="es-MX" b="0" u="sng" dirty="0">
                        <a:latin typeface="Bierstadt" panose="020B0004020202020204" pitchFamily="34" charset="0"/>
                      </a:endParaRPr>
                    </a:p>
                    <a:p>
                      <a:pPr algn="ctr"/>
                      <a:r>
                        <a:rPr lang="es-MX" b="0" u="sng" dirty="0">
                          <a:latin typeface="Bierstadt" panose="020B0004020202020204" pitchFamily="34" charset="0"/>
                        </a:rPr>
                        <a:t>Entienden el problema, saben lo que tienen que hacer pero se despistan al calcular. </a:t>
                      </a:r>
                    </a:p>
                  </a:txBody>
                  <a:tcPr/>
                </a:tc>
                <a:tc>
                  <a:txBody>
                    <a:bodyPr/>
                    <a:lstStyle/>
                    <a:p>
                      <a:pPr algn="ctr"/>
                      <a:r>
                        <a:rPr lang="es-MX" b="0" u="sng" dirty="0">
                          <a:latin typeface="Bierstadt" panose="020B0004020202020204" pitchFamily="34" charset="0"/>
                        </a:rPr>
                        <a:t>La desatención del los alumnos </a:t>
                      </a:r>
                    </a:p>
                    <a:p>
                      <a:pPr algn="ctr"/>
                      <a:endParaRPr lang="es-MX" b="0" u="sng" dirty="0">
                        <a:latin typeface="Bierstadt" panose="020B0004020202020204" pitchFamily="34" charset="0"/>
                      </a:endParaRPr>
                    </a:p>
                    <a:p>
                      <a:pPr algn="ctr"/>
                      <a:endParaRPr lang="es-MX" b="0" u="sng" dirty="0">
                        <a:latin typeface="Bierstadt" panose="020B0004020202020204" pitchFamily="34" charset="0"/>
                      </a:endParaRPr>
                    </a:p>
                  </a:txBody>
                  <a:tcPr/>
                </a:tc>
                <a:extLst>
                  <a:ext uri="{0D108BD9-81ED-4DB2-BD59-A6C34878D82A}">
                    <a16:rowId xmlns:a16="http://schemas.microsoft.com/office/drawing/2014/main" val="3640848279"/>
                  </a:ext>
                </a:extLst>
              </a:tr>
              <a:tr h="606287">
                <a:tc>
                  <a:txBody>
                    <a:bodyPr/>
                    <a:lstStyle/>
                    <a:p>
                      <a:endParaRPr lang="es-MX"/>
                    </a:p>
                  </a:txBody>
                  <a:tcPr/>
                </a:tc>
                <a:tc>
                  <a:txBody>
                    <a:bodyPr/>
                    <a:lstStyle/>
                    <a:p>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extLst>
                  <a:ext uri="{0D108BD9-81ED-4DB2-BD59-A6C34878D82A}">
                    <a16:rowId xmlns:a16="http://schemas.microsoft.com/office/drawing/2014/main" val="1618304034"/>
                  </a:ext>
                </a:extLst>
              </a:tr>
            </a:tbl>
          </a:graphicData>
        </a:graphic>
      </p:graphicFrame>
      <p:sp>
        <p:nvSpPr>
          <p:cNvPr id="9" name="CuadroTexto 8">
            <a:extLst>
              <a:ext uri="{FF2B5EF4-FFF2-40B4-BE49-F238E27FC236}">
                <a16:creationId xmlns:a16="http://schemas.microsoft.com/office/drawing/2014/main" id="{12A8E4E7-6CB6-4B1E-A165-493BC536542F}"/>
              </a:ext>
            </a:extLst>
          </p:cNvPr>
          <p:cNvSpPr txBox="1"/>
          <p:nvPr/>
        </p:nvSpPr>
        <p:spPr>
          <a:xfrm>
            <a:off x="3046344" y="0"/>
            <a:ext cx="5897217" cy="646331"/>
          </a:xfrm>
          <a:prstGeom prst="rect">
            <a:avLst/>
          </a:prstGeom>
          <a:noFill/>
        </p:spPr>
        <p:txBody>
          <a:bodyPr wrap="square" rtlCol="0">
            <a:spAutoFit/>
          </a:bodyPr>
          <a:lstStyle/>
          <a:p>
            <a:pPr algn="ctr"/>
            <a:r>
              <a:rPr lang="es-MX" sz="3600" dirty="0">
                <a:ln>
                  <a:solidFill>
                    <a:sysClr val="windowText" lastClr="000000"/>
                  </a:solidFill>
                </a:ln>
                <a:solidFill>
                  <a:srgbClr val="FF0066"/>
                </a:solidFill>
                <a:latin typeface="avocado" panose="020B0603050302020204" pitchFamily="34" charset="0"/>
              </a:rPr>
              <a:t>SUMA</a:t>
            </a:r>
            <a:r>
              <a:rPr lang="es-MX" dirty="0"/>
              <a:t> </a:t>
            </a:r>
          </a:p>
        </p:txBody>
      </p:sp>
    </p:spTree>
    <p:extLst>
      <p:ext uri="{BB962C8B-B14F-4D97-AF65-F5344CB8AC3E}">
        <p14:creationId xmlns:p14="http://schemas.microsoft.com/office/powerpoint/2010/main" val="189731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0319D5-8C8B-40B3-ABF1-9D169FEC4CA8}"/>
              </a:ext>
            </a:extLst>
          </p:cNvPr>
          <p:cNvSpPr>
            <a:spLocks noGrp="1"/>
          </p:cNvSpPr>
          <p:nvPr>
            <p:ph type="title"/>
          </p:nvPr>
        </p:nvSpPr>
        <p:spPr/>
        <p:txBody>
          <a:bodyPr/>
          <a:lstStyle/>
          <a:p>
            <a:endParaRPr lang="es-MX"/>
          </a:p>
        </p:txBody>
      </p:sp>
      <p:pic>
        <p:nvPicPr>
          <p:cNvPr id="4" name="Marcador de contenido 3">
            <a:extLst>
              <a:ext uri="{FF2B5EF4-FFF2-40B4-BE49-F238E27FC236}">
                <a16:creationId xmlns:a16="http://schemas.microsoft.com/office/drawing/2014/main" id="{9D9EB9A4-5674-46EA-BD59-C3BECB92DE7D}"/>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5D592963-5934-4488-8712-A754FEED4DFC}"/>
              </a:ext>
            </a:extLst>
          </p:cNvPr>
          <p:cNvSpPr txBox="1"/>
          <p:nvPr/>
        </p:nvSpPr>
        <p:spPr>
          <a:xfrm>
            <a:off x="278296" y="908464"/>
            <a:ext cx="6771861" cy="4278094"/>
          </a:xfrm>
          <a:prstGeom prst="rect">
            <a:avLst/>
          </a:prstGeom>
          <a:noFill/>
        </p:spPr>
        <p:txBody>
          <a:bodyPr wrap="square" rtlCol="0">
            <a:spAutoFit/>
          </a:bodyPr>
          <a:lstStyle/>
          <a:p>
            <a:pPr algn="ctr"/>
            <a:r>
              <a:rPr lang="es-MX" sz="2800" u="sng" dirty="0">
                <a:ln>
                  <a:solidFill>
                    <a:sysClr val="windowText" lastClr="000000"/>
                  </a:solidFill>
                </a:ln>
                <a:solidFill>
                  <a:srgbClr val="FF0000"/>
                </a:solidFill>
                <a:latin typeface="Honey and Raspberries" panose="02000500000000000000" pitchFamily="50" charset="0"/>
              </a:rPr>
              <a:t>El aprendizaje que se espera en los niños mediante la suma</a:t>
            </a:r>
          </a:p>
          <a:p>
            <a:pPr algn="ctr"/>
            <a:r>
              <a:rPr lang="es-MX" sz="2400" u="sng" dirty="0">
                <a:latin typeface="Bierstadt" panose="020B0004020202020204" pitchFamily="34" charset="0"/>
              </a:rPr>
              <a:t>Es que los niños mediante esta operación matemática, va mas allá del área formativa, ya que por medio de estas, los niños aprenderán hacer cuentas no solo con unidades, si no también con decenas, además sabrán sumar cantidades mayores, se presentarán algunas dificultades donde los niños sumaran de mas y se revolverán, pero con el tiempo aprenderán técnicas que los llevara hacer mas rápidos.</a:t>
            </a:r>
          </a:p>
        </p:txBody>
      </p:sp>
      <p:pic>
        <p:nvPicPr>
          <p:cNvPr id="6" name="Imagen 5">
            <a:extLst>
              <a:ext uri="{FF2B5EF4-FFF2-40B4-BE49-F238E27FC236}">
                <a16:creationId xmlns:a16="http://schemas.microsoft.com/office/drawing/2014/main" id="{0D2A9556-B5EC-457F-BE41-51E5401E4646}"/>
              </a:ext>
            </a:extLst>
          </p:cNvPr>
          <p:cNvPicPr>
            <a:picLocks noChangeAspect="1"/>
          </p:cNvPicPr>
          <p:nvPr/>
        </p:nvPicPr>
        <p:blipFill rotWithShape="1">
          <a:blip r:embed="rId3"/>
          <a:srcRect b="6463"/>
          <a:stretch/>
        </p:blipFill>
        <p:spPr>
          <a:xfrm>
            <a:off x="7888357" y="483128"/>
            <a:ext cx="3344517" cy="5586368"/>
          </a:xfrm>
          <a:prstGeom prst="rect">
            <a:avLst/>
          </a:prstGeom>
        </p:spPr>
      </p:pic>
    </p:spTree>
    <p:extLst>
      <p:ext uri="{BB962C8B-B14F-4D97-AF65-F5344CB8AC3E}">
        <p14:creationId xmlns:p14="http://schemas.microsoft.com/office/powerpoint/2010/main" val="2621377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CF4012-20DD-47C1-8199-6C8A970B257B}"/>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6B7436A5-07A4-4824-A366-A26F880E750D}"/>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66DF31DB-3DC8-4071-BC5F-8538977931C2}"/>
              </a:ext>
            </a:extLst>
          </p:cNvPr>
          <p:cNvPicPr>
            <a:picLocks noChangeAspect="1"/>
          </p:cNvPicPr>
          <p:nvPr/>
        </p:nvPicPr>
        <p:blipFill>
          <a:blip r:embed="rId2"/>
          <a:stretch>
            <a:fillRect/>
          </a:stretch>
        </p:blipFill>
        <p:spPr>
          <a:xfrm>
            <a:off x="5414" y="0"/>
            <a:ext cx="12181172" cy="6858000"/>
          </a:xfrm>
          <a:prstGeom prst="rect">
            <a:avLst/>
          </a:prstGeom>
        </p:spPr>
      </p:pic>
      <p:sp>
        <p:nvSpPr>
          <p:cNvPr id="5" name="CuadroTexto 4">
            <a:extLst>
              <a:ext uri="{FF2B5EF4-FFF2-40B4-BE49-F238E27FC236}">
                <a16:creationId xmlns:a16="http://schemas.microsoft.com/office/drawing/2014/main" id="{7FD30301-314B-47BD-A416-2579275FAE72}"/>
              </a:ext>
            </a:extLst>
          </p:cNvPr>
          <p:cNvSpPr txBox="1"/>
          <p:nvPr/>
        </p:nvSpPr>
        <p:spPr>
          <a:xfrm>
            <a:off x="1378226" y="230188"/>
            <a:ext cx="9183757" cy="646331"/>
          </a:xfrm>
          <a:prstGeom prst="rect">
            <a:avLst/>
          </a:prstGeom>
          <a:noFill/>
        </p:spPr>
        <p:txBody>
          <a:bodyPr wrap="square" rtlCol="0">
            <a:spAutoFit/>
          </a:bodyPr>
          <a:lstStyle/>
          <a:p>
            <a:pPr algn="ctr"/>
            <a:r>
              <a:rPr lang="es-MX" sz="3600" dirty="0">
                <a:ln>
                  <a:solidFill>
                    <a:sysClr val="windowText" lastClr="000000"/>
                  </a:solidFill>
                </a:ln>
                <a:solidFill>
                  <a:srgbClr val="FFFF00"/>
                </a:solidFill>
                <a:latin typeface="avocado" panose="020B0603050302020204" pitchFamily="34" charset="0"/>
              </a:rPr>
              <a:t>MULTIPLICACION</a:t>
            </a:r>
            <a:r>
              <a:rPr lang="es-MX" dirty="0"/>
              <a:t> </a:t>
            </a:r>
          </a:p>
        </p:txBody>
      </p:sp>
      <p:sp>
        <p:nvSpPr>
          <p:cNvPr id="6" name="CuadroTexto 5">
            <a:extLst>
              <a:ext uri="{FF2B5EF4-FFF2-40B4-BE49-F238E27FC236}">
                <a16:creationId xmlns:a16="http://schemas.microsoft.com/office/drawing/2014/main" id="{099828E7-DB32-4543-AA6C-3FD31884D50B}"/>
              </a:ext>
            </a:extLst>
          </p:cNvPr>
          <p:cNvSpPr txBox="1"/>
          <p:nvPr/>
        </p:nvSpPr>
        <p:spPr>
          <a:xfrm>
            <a:off x="1669774" y="1096437"/>
            <a:ext cx="8892209" cy="1323439"/>
          </a:xfrm>
          <a:prstGeom prst="rect">
            <a:avLst/>
          </a:prstGeom>
          <a:noFill/>
        </p:spPr>
        <p:txBody>
          <a:bodyPr wrap="square" rtlCol="0">
            <a:spAutoFit/>
          </a:bodyPr>
          <a:lstStyle/>
          <a:p>
            <a:pPr algn="ctr"/>
            <a:r>
              <a:rPr lang="es-MX" sz="2000" b="1" u="sng" dirty="0">
                <a:latin typeface="Arial Nova Light" panose="020B0304020202020204" pitchFamily="34" charset="0"/>
              </a:rPr>
              <a:t>¿Qué es la multiplicación? </a:t>
            </a:r>
          </a:p>
          <a:p>
            <a:pPr algn="ctr"/>
            <a:r>
              <a:rPr lang="es-MX" sz="2000" dirty="0">
                <a:latin typeface="Bierstadt" panose="020B0004020202020204" pitchFamily="34" charset="0"/>
              </a:rPr>
              <a:t>La multiplicación de números reales es una operación que se efectúa entre dos números, pero se pueden considerar también más de dos factores. Siempre que se tengan dos números reales, se pueden multiplicar entre si.</a:t>
            </a:r>
          </a:p>
        </p:txBody>
      </p:sp>
      <p:sp>
        <p:nvSpPr>
          <p:cNvPr id="7" name="CuadroTexto 6">
            <a:extLst>
              <a:ext uri="{FF2B5EF4-FFF2-40B4-BE49-F238E27FC236}">
                <a16:creationId xmlns:a16="http://schemas.microsoft.com/office/drawing/2014/main" id="{CEC98A9B-3890-470F-B068-90C033414403}"/>
              </a:ext>
            </a:extLst>
          </p:cNvPr>
          <p:cNvSpPr txBox="1"/>
          <p:nvPr/>
        </p:nvSpPr>
        <p:spPr>
          <a:xfrm>
            <a:off x="127129" y="2591464"/>
            <a:ext cx="2340222" cy="3170099"/>
          </a:xfrm>
          <a:prstGeom prst="rect">
            <a:avLst/>
          </a:prstGeom>
          <a:noFill/>
        </p:spPr>
        <p:txBody>
          <a:bodyPr wrap="square" rtlCol="0">
            <a:spAutoFit/>
          </a:bodyPr>
          <a:lstStyle/>
          <a:p>
            <a:pPr algn="ctr"/>
            <a:r>
              <a:rPr lang="es-MX" sz="2000" u="sng" dirty="0">
                <a:solidFill>
                  <a:schemeClr val="accent2">
                    <a:lumMod val="75000"/>
                  </a:schemeClr>
                </a:solidFill>
                <a:latin typeface="Britannic Bold" panose="020B0903060703020204" pitchFamily="34" charset="0"/>
              </a:rPr>
              <a:t>La multiplicación tiene las siguientes propiedades: </a:t>
            </a:r>
          </a:p>
          <a:p>
            <a:pPr algn="ctr"/>
            <a:r>
              <a:rPr lang="es-MX" sz="2000" dirty="0">
                <a:latin typeface="Britannic Bold" panose="020B0903060703020204" pitchFamily="34" charset="0"/>
              </a:rPr>
              <a:t>Propiedad conmutativa </a:t>
            </a:r>
          </a:p>
          <a:p>
            <a:pPr algn="ctr"/>
            <a:r>
              <a:rPr lang="es-MX" sz="2000" dirty="0">
                <a:latin typeface="Britannic Bold" panose="020B0903060703020204" pitchFamily="34" charset="0"/>
              </a:rPr>
              <a:t>Propiedad asociativa </a:t>
            </a:r>
          </a:p>
          <a:p>
            <a:pPr algn="ctr"/>
            <a:r>
              <a:rPr lang="es-MX" sz="2000" dirty="0">
                <a:latin typeface="Britannic Bold" panose="020B0903060703020204" pitchFamily="34" charset="0"/>
              </a:rPr>
              <a:t>Propiedad de elemento neutro</a:t>
            </a:r>
          </a:p>
        </p:txBody>
      </p:sp>
      <p:sp>
        <p:nvSpPr>
          <p:cNvPr id="8" name="CuadroTexto 7">
            <a:extLst>
              <a:ext uri="{FF2B5EF4-FFF2-40B4-BE49-F238E27FC236}">
                <a16:creationId xmlns:a16="http://schemas.microsoft.com/office/drawing/2014/main" id="{EADA9432-DEBD-4BA0-BFA6-BC0511C4C142}"/>
              </a:ext>
            </a:extLst>
          </p:cNvPr>
          <p:cNvSpPr txBox="1"/>
          <p:nvPr/>
        </p:nvSpPr>
        <p:spPr>
          <a:xfrm>
            <a:off x="4492487" y="2821092"/>
            <a:ext cx="7434469" cy="2954655"/>
          </a:xfrm>
          <a:prstGeom prst="rect">
            <a:avLst/>
          </a:prstGeom>
          <a:noFill/>
        </p:spPr>
        <p:txBody>
          <a:bodyPr wrap="square" rtlCol="0">
            <a:spAutoFit/>
          </a:bodyPr>
          <a:lstStyle/>
          <a:p>
            <a:r>
              <a:rPr lang="es-MX" sz="2000" u="sng" dirty="0">
                <a:solidFill>
                  <a:srgbClr val="00B050"/>
                </a:solidFill>
                <a:latin typeface="Britannic Bold" panose="020B0903060703020204" pitchFamily="34" charset="0"/>
              </a:rPr>
              <a:t>Propiedad conmutativa</a:t>
            </a:r>
            <a:r>
              <a:rPr lang="es-MX" dirty="0"/>
              <a:t>: </a:t>
            </a:r>
            <a:r>
              <a:rPr lang="es-MX" i="1" u="sng" dirty="0"/>
              <a:t>Cuando se multiplican dos números, el producto es el mismo sin importar el orden de los multiplicandos. Por ejemplo: 4x2 = 8 2x4 = 8 </a:t>
            </a:r>
          </a:p>
          <a:p>
            <a:endParaRPr lang="es-MX" dirty="0"/>
          </a:p>
          <a:p>
            <a:r>
              <a:rPr lang="es-MX" sz="2000" u="sng" dirty="0">
                <a:solidFill>
                  <a:schemeClr val="accent4">
                    <a:lumMod val="75000"/>
                  </a:schemeClr>
                </a:solidFill>
                <a:latin typeface="Britannic Bold" panose="020B0903060703020204" pitchFamily="34" charset="0"/>
              </a:rPr>
              <a:t>Propiedad asociativa: </a:t>
            </a:r>
            <a:r>
              <a:rPr lang="es-MX" i="1" u="sng" dirty="0"/>
              <a:t>Cuando se multiplican tres o más números, el producto es el mismo sin importar como se agrupan los factores. Por ejemplo: (2x3) x4 = 6x4 = 24 2x (3x4) = 2x12 = 24</a:t>
            </a:r>
          </a:p>
          <a:p>
            <a:endParaRPr lang="es-MX" i="1" u="sng" dirty="0"/>
          </a:p>
          <a:p>
            <a:r>
              <a:rPr lang="es-MX" sz="2000" u="sng" dirty="0">
                <a:solidFill>
                  <a:schemeClr val="accent1">
                    <a:lumMod val="75000"/>
                  </a:schemeClr>
                </a:solidFill>
                <a:latin typeface="Britannic Bold" panose="020B0903060703020204" pitchFamily="34" charset="0"/>
              </a:rPr>
              <a:t>Propiedad de elemento neutro: </a:t>
            </a:r>
            <a:r>
              <a:rPr lang="es-MX" i="1" u="sng" dirty="0"/>
              <a:t>El producto de cualquier número por uno es el mismo número. Por ejemplo 5x1 = 5 9x1 = 9</a:t>
            </a:r>
          </a:p>
        </p:txBody>
      </p:sp>
      <p:pic>
        <p:nvPicPr>
          <p:cNvPr id="9" name="Imagen 8">
            <a:extLst>
              <a:ext uri="{FF2B5EF4-FFF2-40B4-BE49-F238E27FC236}">
                <a16:creationId xmlns:a16="http://schemas.microsoft.com/office/drawing/2014/main" id="{D6422FA4-E9F8-4ABB-ACCD-E13BDA49B5C0}"/>
              </a:ext>
            </a:extLst>
          </p:cNvPr>
          <p:cNvPicPr>
            <a:picLocks noChangeAspect="1"/>
          </p:cNvPicPr>
          <p:nvPr/>
        </p:nvPicPr>
        <p:blipFill>
          <a:blip r:embed="rId3"/>
          <a:stretch>
            <a:fillRect/>
          </a:stretch>
        </p:blipFill>
        <p:spPr>
          <a:xfrm>
            <a:off x="2037994" y="2842288"/>
            <a:ext cx="2524285" cy="3418303"/>
          </a:xfrm>
          <a:prstGeom prst="rect">
            <a:avLst/>
          </a:prstGeom>
        </p:spPr>
      </p:pic>
    </p:spTree>
    <p:extLst>
      <p:ext uri="{BB962C8B-B14F-4D97-AF65-F5344CB8AC3E}">
        <p14:creationId xmlns:p14="http://schemas.microsoft.com/office/powerpoint/2010/main" val="420276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E9FE3C-7EA1-43A3-9D66-A870D0D428E6}"/>
              </a:ext>
            </a:extLst>
          </p:cNvPr>
          <p:cNvSpPr>
            <a:spLocks noGrp="1"/>
          </p:cNvSpPr>
          <p:nvPr>
            <p:ph type="title"/>
          </p:nvPr>
        </p:nvSpPr>
        <p:spPr/>
        <p:txBody>
          <a:bodyPr/>
          <a:lstStyle/>
          <a:p>
            <a:endParaRPr lang="es-MX"/>
          </a:p>
        </p:txBody>
      </p:sp>
      <p:pic>
        <p:nvPicPr>
          <p:cNvPr id="4" name="Imagen 3">
            <a:extLst>
              <a:ext uri="{FF2B5EF4-FFF2-40B4-BE49-F238E27FC236}">
                <a16:creationId xmlns:a16="http://schemas.microsoft.com/office/drawing/2014/main" id="{8F2CF030-4945-4567-8C31-F9256B86BAD6}"/>
              </a:ext>
            </a:extLst>
          </p:cNvPr>
          <p:cNvPicPr>
            <a:picLocks noChangeAspect="1"/>
          </p:cNvPicPr>
          <p:nvPr/>
        </p:nvPicPr>
        <p:blipFill>
          <a:blip r:embed="rId2"/>
          <a:stretch>
            <a:fillRect/>
          </a:stretch>
        </p:blipFill>
        <p:spPr>
          <a:xfrm>
            <a:off x="0" y="1"/>
            <a:ext cx="12192000" cy="6857999"/>
          </a:xfrm>
          <a:prstGeom prst="rect">
            <a:avLst/>
          </a:prstGeom>
        </p:spPr>
      </p:pic>
      <p:graphicFrame>
        <p:nvGraphicFramePr>
          <p:cNvPr id="11" name="Tabla 11">
            <a:extLst>
              <a:ext uri="{FF2B5EF4-FFF2-40B4-BE49-F238E27FC236}">
                <a16:creationId xmlns:a16="http://schemas.microsoft.com/office/drawing/2014/main" id="{675E8A31-1AFA-4E40-B3C1-A91A746F30DA}"/>
              </a:ext>
            </a:extLst>
          </p:cNvPr>
          <p:cNvGraphicFramePr>
            <a:graphicFrameLocks noGrp="1"/>
          </p:cNvGraphicFramePr>
          <p:nvPr>
            <p:ph idx="1"/>
            <p:extLst>
              <p:ext uri="{D42A27DB-BD31-4B8C-83A1-F6EECF244321}">
                <p14:modId xmlns:p14="http://schemas.microsoft.com/office/powerpoint/2010/main" val="919493656"/>
              </p:ext>
            </p:extLst>
          </p:nvPr>
        </p:nvGraphicFramePr>
        <p:xfrm>
          <a:off x="0" y="544706"/>
          <a:ext cx="12192000" cy="6222358"/>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4213491543"/>
                    </a:ext>
                  </a:extLst>
                </a:gridCol>
                <a:gridCol w="2438400">
                  <a:extLst>
                    <a:ext uri="{9D8B030D-6E8A-4147-A177-3AD203B41FA5}">
                      <a16:colId xmlns:a16="http://schemas.microsoft.com/office/drawing/2014/main" val="1614554565"/>
                    </a:ext>
                  </a:extLst>
                </a:gridCol>
                <a:gridCol w="2438400">
                  <a:extLst>
                    <a:ext uri="{9D8B030D-6E8A-4147-A177-3AD203B41FA5}">
                      <a16:colId xmlns:a16="http://schemas.microsoft.com/office/drawing/2014/main" val="936250374"/>
                    </a:ext>
                  </a:extLst>
                </a:gridCol>
                <a:gridCol w="2438400">
                  <a:extLst>
                    <a:ext uri="{9D8B030D-6E8A-4147-A177-3AD203B41FA5}">
                      <a16:colId xmlns:a16="http://schemas.microsoft.com/office/drawing/2014/main" val="1750089508"/>
                    </a:ext>
                  </a:extLst>
                </a:gridCol>
                <a:gridCol w="2438400">
                  <a:extLst>
                    <a:ext uri="{9D8B030D-6E8A-4147-A177-3AD203B41FA5}">
                      <a16:colId xmlns:a16="http://schemas.microsoft.com/office/drawing/2014/main" val="2235276784"/>
                    </a:ext>
                  </a:extLst>
                </a:gridCol>
              </a:tblGrid>
              <a:tr h="827398">
                <a:tc>
                  <a:txBody>
                    <a:bodyPr/>
                    <a:lstStyle/>
                    <a:p>
                      <a:pPr algn="ctr"/>
                      <a:r>
                        <a:rPr lang="es-MX" sz="2000" b="0" dirty="0">
                          <a:solidFill>
                            <a:schemeClr val="tx1"/>
                          </a:solidFill>
                          <a:latin typeface="Honey and Raspberries" panose="02000500000000000000" pitchFamily="50" charset="0"/>
                        </a:rPr>
                        <a:t>NIÑOS</a:t>
                      </a:r>
                    </a:p>
                  </a:txBody>
                  <a:tcPr>
                    <a:solidFill>
                      <a:schemeClr val="accent4">
                        <a:lumMod val="40000"/>
                        <a:lumOff val="60000"/>
                      </a:schemeClr>
                    </a:solidFill>
                  </a:tcPr>
                </a:tc>
                <a:tc>
                  <a:txBody>
                    <a:bodyPr/>
                    <a:lstStyle/>
                    <a:p>
                      <a:pPr algn="ctr"/>
                      <a:r>
                        <a:rPr lang="es-MX" sz="2000" b="0" dirty="0">
                          <a:solidFill>
                            <a:schemeClr val="tx1"/>
                          </a:solidFill>
                          <a:latin typeface="Honey and Raspberries" panose="02000500000000000000" pitchFamily="50" charset="0"/>
                        </a:rPr>
                        <a:t>DOCENTES</a:t>
                      </a:r>
                    </a:p>
                  </a:txBody>
                  <a:tcPr>
                    <a:solidFill>
                      <a:schemeClr val="accent4">
                        <a:lumMod val="40000"/>
                        <a:lumOff val="60000"/>
                      </a:schemeClr>
                    </a:solidFill>
                  </a:tcPr>
                </a:tc>
                <a:tc>
                  <a:txBody>
                    <a:bodyPr/>
                    <a:lstStyle/>
                    <a:p>
                      <a:pPr algn="ctr"/>
                      <a:r>
                        <a:rPr lang="es-MX" sz="2000" b="0" dirty="0">
                          <a:solidFill>
                            <a:schemeClr val="tx1"/>
                          </a:solidFill>
                          <a:latin typeface="Honey and Raspberries" panose="02000500000000000000" pitchFamily="50" charset="0"/>
                        </a:rPr>
                        <a:t>PROPIEDADES</a:t>
                      </a:r>
                    </a:p>
                  </a:txBody>
                  <a:tcPr>
                    <a:solidFill>
                      <a:schemeClr val="accent4">
                        <a:lumMod val="40000"/>
                        <a:lumOff val="60000"/>
                      </a:schemeClr>
                    </a:solidFill>
                  </a:tcPr>
                </a:tc>
                <a:tc>
                  <a:txBody>
                    <a:bodyPr/>
                    <a:lstStyle/>
                    <a:p>
                      <a:pPr algn="ctr"/>
                      <a:r>
                        <a:rPr lang="es-MX" sz="2000" b="0" dirty="0">
                          <a:solidFill>
                            <a:schemeClr val="tx1"/>
                          </a:solidFill>
                          <a:latin typeface="Honey and Raspberries" panose="02000500000000000000" pitchFamily="50" charset="0"/>
                        </a:rPr>
                        <a:t>DIFICULTAD DE APRENDIZAJES</a:t>
                      </a:r>
                    </a:p>
                  </a:txBody>
                  <a:tcPr>
                    <a:solidFill>
                      <a:schemeClr val="accent4">
                        <a:lumMod val="40000"/>
                        <a:lumOff val="60000"/>
                      </a:schemeClr>
                    </a:solidFill>
                  </a:tcPr>
                </a:tc>
                <a:tc>
                  <a:txBody>
                    <a:bodyPr/>
                    <a:lstStyle/>
                    <a:p>
                      <a:pPr algn="ctr"/>
                      <a:r>
                        <a:rPr lang="es-MX" sz="2000" b="0" dirty="0">
                          <a:solidFill>
                            <a:schemeClr val="tx1"/>
                          </a:solidFill>
                          <a:latin typeface="Honey and Raspberries" panose="02000500000000000000" pitchFamily="50" charset="0"/>
                        </a:rPr>
                        <a:t>DIFICULTAD DE ENSEÑANZA </a:t>
                      </a:r>
                    </a:p>
                  </a:txBody>
                  <a:tcPr>
                    <a:solidFill>
                      <a:schemeClr val="accent4">
                        <a:lumMod val="40000"/>
                        <a:lumOff val="60000"/>
                      </a:schemeClr>
                    </a:solidFill>
                  </a:tcPr>
                </a:tc>
                <a:extLst>
                  <a:ext uri="{0D108BD9-81ED-4DB2-BD59-A6C34878D82A}">
                    <a16:rowId xmlns:a16="http://schemas.microsoft.com/office/drawing/2014/main" val="3297417560"/>
                  </a:ext>
                </a:extLst>
              </a:tr>
              <a:tr h="1192148">
                <a:tc>
                  <a:txBody>
                    <a:bodyPr/>
                    <a:lstStyle/>
                    <a:p>
                      <a:pPr algn="ctr"/>
                      <a:r>
                        <a:rPr lang="es-MX" u="sng" dirty="0">
                          <a:latin typeface="Bierstadt" panose="020B0004020202020204" pitchFamily="34" charset="0"/>
                        </a:rPr>
                        <a:t>Aplicar problemas de acuerdo a su nivel, grado y desempeño del niño </a:t>
                      </a:r>
                    </a:p>
                  </a:txBody>
                  <a:tcPr/>
                </a:tc>
                <a:tc>
                  <a:txBody>
                    <a:bodyPr/>
                    <a:lstStyle/>
                    <a:p>
                      <a:pPr algn="ctr"/>
                      <a:r>
                        <a:rPr lang="es-MX" u="sng" dirty="0">
                          <a:latin typeface="Bierstadt" panose="020B0004020202020204" pitchFamily="34" charset="0"/>
                        </a:rPr>
                        <a:t>Como docentes tratar de explicar el tema detalladamente, poner ejemplos, juegos para que los niños comprendan el tema.</a:t>
                      </a:r>
                    </a:p>
                  </a:txBody>
                  <a:tcPr/>
                </a:tc>
                <a:tc>
                  <a:txBody>
                    <a:bodyPr/>
                    <a:lstStyle/>
                    <a:p>
                      <a:pPr algn="ctr"/>
                      <a:r>
                        <a:rPr lang="es-MX" u="sng" dirty="0">
                          <a:latin typeface="Bierstadt" panose="020B0004020202020204" pitchFamily="34" charset="0"/>
                        </a:rPr>
                        <a:t>Las propiedades que son utilizadas aquí es la comunicativa ya que podemos cambiar el producto y el resultado será el mismo, ya que el niño pensara y será mas objetivo y se dará cuenta de que es lo mismo.</a:t>
                      </a:r>
                    </a:p>
                  </a:txBody>
                  <a:tcPr/>
                </a:tc>
                <a:tc>
                  <a:txBody>
                    <a:bodyPr/>
                    <a:lstStyle/>
                    <a:p>
                      <a:pPr algn="ctr"/>
                      <a:r>
                        <a:rPr lang="es-MX" u="sng" dirty="0">
                          <a:latin typeface="Bierstadt" panose="020B0004020202020204" pitchFamily="34" charset="0"/>
                        </a:rPr>
                        <a:t>Una de las dificultades es que los niños no sepan correctamente las tablas de multiplicar.</a:t>
                      </a:r>
                    </a:p>
                    <a:p>
                      <a:pPr algn="ctr"/>
                      <a:endParaRPr lang="es-MX" u="sng" dirty="0">
                        <a:latin typeface="Bierstadt" panose="020B0004020202020204" pitchFamily="34" charset="0"/>
                      </a:endParaRPr>
                    </a:p>
                    <a:p>
                      <a:pPr algn="ctr"/>
                      <a:r>
                        <a:rPr lang="es-MX" u="sng" dirty="0">
                          <a:latin typeface="Bierstadt" panose="020B0004020202020204" pitchFamily="34" charset="0"/>
                        </a:rPr>
                        <a:t>No entienden el problema, aunque lo lena correctamente y se confundan. </a:t>
                      </a:r>
                    </a:p>
                  </a:txBody>
                  <a:tcPr/>
                </a:tc>
                <a:tc>
                  <a:txBody>
                    <a:bodyPr/>
                    <a:lstStyle/>
                    <a:p>
                      <a:pPr algn="ctr"/>
                      <a:r>
                        <a:rPr lang="es-MX" u="sng" dirty="0">
                          <a:latin typeface="Bierstadt" panose="020B0004020202020204" pitchFamily="34" charset="0"/>
                        </a:rPr>
                        <a:t>Al momento de enseñar las tablas de multiplicar los niños confundan que estamos haciendo la suma.</a:t>
                      </a:r>
                    </a:p>
                    <a:p>
                      <a:pPr algn="ctr"/>
                      <a:endParaRPr lang="es-MX" u="sng" dirty="0">
                        <a:latin typeface="Bierstadt" panose="020B0004020202020204" pitchFamily="34" charset="0"/>
                      </a:endParaRPr>
                    </a:p>
                    <a:p>
                      <a:pPr algn="ctr"/>
                      <a:r>
                        <a:rPr lang="es-MX" u="sng" dirty="0">
                          <a:latin typeface="Bierstadt" panose="020B0004020202020204" pitchFamily="34" charset="0"/>
                        </a:rPr>
                        <a:t>Que los niños se revuelvan a la hora de llegar con cantidades mayores. </a:t>
                      </a:r>
                    </a:p>
                  </a:txBody>
                  <a:tcPr/>
                </a:tc>
                <a:extLst>
                  <a:ext uri="{0D108BD9-81ED-4DB2-BD59-A6C34878D82A}">
                    <a16:rowId xmlns:a16="http://schemas.microsoft.com/office/drawing/2014/main" val="192715911"/>
                  </a:ext>
                </a:extLst>
              </a:tr>
              <a:tr h="1192148">
                <a:tc>
                  <a:txBody>
                    <a:bodyPr/>
                    <a:lstStyle/>
                    <a:p>
                      <a:pPr algn="ctr"/>
                      <a:r>
                        <a:rPr lang="es-MX" u="sng" dirty="0">
                          <a:latin typeface="Bierstadt" panose="020B0004020202020204" pitchFamily="34" charset="0"/>
                        </a:rPr>
                        <a:t>Los niños tienen diferentes estrategias en realizar los problemas ya que muchos están mas desarrollados en el calculo mental.</a:t>
                      </a:r>
                    </a:p>
                  </a:txBody>
                  <a:tcPr/>
                </a:tc>
                <a:tc>
                  <a:txBody>
                    <a:bodyPr/>
                    <a:lstStyle/>
                    <a:p>
                      <a:pPr algn="ctr"/>
                      <a:r>
                        <a:rPr lang="es-MX" u="sng" dirty="0">
                          <a:latin typeface="Bierstadt" panose="020B0004020202020204" pitchFamily="34" charset="0"/>
                        </a:rPr>
                        <a:t>Enseñar las tablas de multiplicar empezando con lo fácil, ya que las tablas de multiplicar conlleva en que los niños ya sepan la suma y resta. </a:t>
                      </a:r>
                    </a:p>
                  </a:txBody>
                  <a:tcPr/>
                </a:tc>
                <a:tc>
                  <a:txBody>
                    <a:bodyPr/>
                    <a:lstStyle/>
                    <a:p>
                      <a:pPr algn="ctr"/>
                      <a:r>
                        <a:rPr lang="es-MX" u="sng" dirty="0">
                          <a:latin typeface="Bierstadt" panose="020B0004020202020204" pitchFamily="34" charset="0"/>
                        </a:rPr>
                        <a:t>La propiedad neutra, ya que cualquier número por uno es el mismo numero. </a:t>
                      </a:r>
                    </a:p>
                  </a:txBody>
                  <a:tcPr/>
                </a:tc>
                <a:tc>
                  <a:txBody>
                    <a:bodyPr/>
                    <a:lstStyle/>
                    <a:p>
                      <a:pPr algn="ctr"/>
                      <a:r>
                        <a:rPr lang="es-MX" u="sng" dirty="0">
                          <a:latin typeface="Bierstadt" panose="020B0004020202020204" pitchFamily="34" charset="0"/>
                        </a:rPr>
                        <a:t>No sepan si es sumar, restar o multiplicar y hagan otra operación matemática.</a:t>
                      </a:r>
                    </a:p>
                  </a:txBody>
                  <a:tcPr/>
                </a:tc>
                <a:tc>
                  <a:txBody>
                    <a:bodyPr/>
                    <a:lstStyle/>
                    <a:p>
                      <a:pPr algn="ctr"/>
                      <a:r>
                        <a:rPr lang="es-MX" u="sng" dirty="0">
                          <a:latin typeface="Bierstadt" panose="020B0004020202020204" pitchFamily="34" charset="0"/>
                        </a:rPr>
                        <a:t>La falta de atención y confusión de los niños .</a:t>
                      </a:r>
                    </a:p>
                  </a:txBody>
                  <a:tcPr/>
                </a:tc>
                <a:extLst>
                  <a:ext uri="{0D108BD9-81ED-4DB2-BD59-A6C34878D82A}">
                    <a16:rowId xmlns:a16="http://schemas.microsoft.com/office/drawing/2014/main" val="158849206"/>
                  </a:ext>
                </a:extLst>
              </a:tr>
            </a:tbl>
          </a:graphicData>
        </a:graphic>
      </p:graphicFrame>
      <p:sp>
        <p:nvSpPr>
          <p:cNvPr id="12" name="CuadroTexto 11">
            <a:extLst>
              <a:ext uri="{FF2B5EF4-FFF2-40B4-BE49-F238E27FC236}">
                <a16:creationId xmlns:a16="http://schemas.microsoft.com/office/drawing/2014/main" id="{2A721D29-9832-4194-A8D8-D413147FF939}"/>
              </a:ext>
            </a:extLst>
          </p:cNvPr>
          <p:cNvSpPr txBox="1"/>
          <p:nvPr/>
        </p:nvSpPr>
        <p:spPr>
          <a:xfrm>
            <a:off x="2756452" y="75176"/>
            <a:ext cx="7169426" cy="523220"/>
          </a:xfrm>
          <a:prstGeom prst="rect">
            <a:avLst/>
          </a:prstGeom>
          <a:noFill/>
        </p:spPr>
        <p:txBody>
          <a:bodyPr wrap="square" rtlCol="0">
            <a:spAutoFit/>
          </a:bodyPr>
          <a:lstStyle/>
          <a:p>
            <a:pPr algn="ctr"/>
            <a:r>
              <a:rPr lang="es-MX" sz="2800" dirty="0">
                <a:ln>
                  <a:solidFill>
                    <a:sysClr val="windowText" lastClr="000000"/>
                  </a:solidFill>
                </a:ln>
                <a:solidFill>
                  <a:schemeClr val="accent6">
                    <a:lumMod val="60000"/>
                    <a:lumOff val="40000"/>
                  </a:schemeClr>
                </a:solidFill>
                <a:latin typeface="avocado" panose="020B0603050302020204" pitchFamily="34" charset="0"/>
              </a:rPr>
              <a:t>MULTIPLICACION</a:t>
            </a:r>
            <a:r>
              <a:rPr lang="es-MX" dirty="0"/>
              <a:t> </a:t>
            </a:r>
          </a:p>
        </p:txBody>
      </p:sp>
    </p:spTree>
    <p:extLst>
      <p:ext uri="{BB962C8B-B14F-4D97-AF65-F5344CB8AC3E}">
        <p14:creationId xmlns:p14="http://schemas.microsoft.com/office/powerpoint/2010/main" val="3813909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E379F6-7D47-4477-BD34-E29FC08F19AB}"/>
              </a:ext>
            </a:extLst>
          </p:cNvPr>
          <p:cNvSpPr>
            <a:spLocks noGrp="1"/>
          </p:cNvSpPr>
          <p:nvPr>
            <p:ph type="title"/>
          </p:nvPr>
        </p:nvSpPr>
        <p:spPr/>
        <p:txBody>
          <a:bodyPr/>
          <a:lstStyle/>
          <a:p>
            <a:endParaRPr lang="es-MX"/>
          </a:p>
        </p:txBody>
      </p:sp>
      <p:graphicFrame>
        <p:nvGraphicFramePr>
          <p:cNvPr id="5" name="Tabla 5">
            <a:extLst>
              <a:ext uri="{FF2B5EF4-FFF2-40B4-BE49-F238E27FC236}">
                <a16:creationId xmlns:a16="http://schemas.microsoft.com/office/drawing/2014/main" id="{33844780-9475-4667-A48A-857F34779AA6}"/>
              </a:ext>
            </a:extLst>
          </p:cNvPr>
          <p:cNvGraphicFramePr>
            <a:graphicFrameLocks noGrp="1"/>
          </p:cNvGraphicFramePr>
          <p:nvPr>
            <p:ph idx="1"/>
            <p:extLst>
              <p:ext uri="{D42A27DB-BD31-4B8C-83A1-F6EECF244321}">
                <p14:modId xmlns:p14="http://schemas.microsoft.com/office/powerpoint/2010/main" val="4050325834"/>
              </p:ext>
            </p:extLst>
          </p:nvPr>
        </p:nvGraphicFramePr>
        <p:xfrm>
          <a:off x="838200" y="1825625"/>
          <a:ext cx="10515597" cy="18542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888275368"/>
                    </a:ext>
                  </a:extLst>
                </a:gridCol>
                <a:gridCol w="3505199">
                  <a:extLst>
                    <a:ext uri="{9D8B030D-6E8A-4147-A177-3AD203B41FA5}">
                      <a16:colId xmlns:a16="http://schemas.microsoft.com/office/drawing/2014/main" val="911771947"/>
                    </a:ext>
                  </a:extLst>
                </a:gridCol>
                <a:gridCol w="3505199">
                  <a:extLst>
                    <a:ext uri="{9D8B030D-6E8A-4147-A177-3AD203B41FA5}">
                      <a16:colId xmlns:a16="http://schemas.microsoft.com/office/drawing/2014/main" val="322509075"/>
                    </a:ext>
                  </a:extLst>
                </a:gridCol>
              </a:tblGrid>
              <a:tr h="370840">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2494110719"/>
                  </a:ext>
                </a:extLst>
              </a:tr>
              <a:tr h="370840">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727863262"/>
                  </a:ext>
                </a:extLst>
              </a:tr>
              <a:tr h="370840">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3351479296"/>
                  </a:ext>
                </a:extLst>
              </a:tr>
              <a:tr h="370840">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3533946502"/>
                  </a:ext>
                </a:extLst>
              </a:tr>
              <a:tr h="370840">
                <a:tc>
                  <a:txBody>
                    <a:bodyPr/>
                    <a:lstStyle/>
                    <a:p>
                      <a:endParaRPr lang="es-MX"/>
                    </a:p>
                  </a:txBody>
                  <a:tcPr/>
                </a:tc>
                <a:tc>
                  <a:txBody>
                    <a:bodyPr/>
                    <a:lstStyle/>
                    <a:p>
                      <a:endParaRPr lang="es-MX"/>
                    </a:p>
                  </a:txBody>
                  <a:tcPr/>
                </a:tc>
                <a:tc>
                  <a:txBody>
                    <a:bodyPr/>
                    <a:lstStyle/>
                    <a:p>
                      <a:endParaRPr lang="es-MX" dirty="0"/>
                    </a:p>
                  </a:txBody>
                  <a:tcPr/>
                </a:tc>
                <a:extLst>
                  <a:ext uri="{0D108BD9-81ED-4DB2-BD59-A6C34878D82A}">
                    <a16:rowId xmlns:a16="http://schemas.microsoft.com/office/drawing/2014/main" val="2945334054"/>
                  </a:ext>
                </a:extLst>
              </a:tr>
            </a:tbl>
          </a:graphicData>
        </a:graphic>
      </p:graphicFrame>
      <p:pic>
        <p:nvPicPr>
          <p:cNvPr id="4" name="Imagen 3">
            <a:extLst>
              <a:ext uri="{FF2B5EF4-FFF2-40B4-BE49-F238E27FC236}">
                <a16:creationId xmlns:a16="http://schemas.microsoft.com/office/drawing/2014/main" id="{6816ECE1-2EFC-4563-83D8-3CE9B04CCCF9}"/>
              </a:ext>
            </a:extLst>
          </p:cNvPr>
          <p:cNvPicPr>
            <a:picLocks noChangeAspect="1"/>
          </p:cNvPicPr>
          <p:nvPr/>
        </p:nvPicPr>
        <p:blipFill>
          <a:blip r:embed="rId2"/>
          <a:stretch>
            <a:fillRect/>
          </a:stretch>
        </p:blipFill>
        <p:spPr>
          <a:xfrm>
            <a:off x="6095" y="0"/>
            <a:ext cx="12179809" cy="6858000"/>
          </a:xfrm>
          <a:prstGeom prst="rect">
            <a:avLst/>
          </a:prstGeom>
        </p:spPr>
      </p:pic>
      <p:graphicFrame>
        <p:nvGraphicFramePr>
          <p:cNvPr id="6" name="Tabla 6">
            <a:extLst>
              <a:ext uri="{FF2B5EF4-FFF2-40B4-BE49-F238E27FC236}">
                <a16:creationId xmlns:a16="http://schemas.microsoft.com/office/drawing/2014/main" id="{C1D38A37-D868-48DF-AC2F-37DE35EF18DE}"/>
              </a:ext>
            </a:extLst>
          </p:cNvPr>
          <p:cNvGraphicFramePr>
            <a:graphicFrameLocks noGrp="1"/>
          </p:cNvGraphicFramePr>
          <p:nvPr>
            <p:extLst>
              <p:ext uri="{D42A27DB-BD31-4B8C-83A1-F6EECF244321}">
                <p14:modId xmlns:p14="http://schemas.microsoft.com/office/powerpoint/2010/main" val="280565253"/>
              </p:ext>
            </p:extLst>
          </p:nvPr>
        </p:nvGraphicFramePr>
        <p:xfrm>
          <a:off x="0" y="-7891"/>
          <a:ext cx="12179808" cy="3397158"/>
        </p:xfrm>
        <a:graphic>
          <a:graphicData uri="http://schemas.openxmlformats.org/drawingml/2006/table">
            <a:tbl>
              <a:tblPr firstRow="1" bandRow="1">
                <a:tableStyleId>{5C22544A-7EE6-4342-B048-85BDC9FD1C3A}</a:tableStyleId>
              </a:tblPr>
              <a:tblGrid>
                <a:gridCol w="4059936">
                  <a:extLst>
                    <a:ext uri="{9D8B030D-6E8A-4147-A177-3AD203B41FA5}">
                      <a16:colId xmlns:a16="http://schemas.microsoft.com/office/drawing/2014/main" val="3668704006"/>
                    </a:ext>
                  </a:extLst>
                </a:gridCol>
                <a:gridCol w="4059936">
                  <a:extLst>
                    <a:ext uri="{9D8B030D-6E8A-4147-A177-3AD203B41FA5}">
                      <a16:colId xmlns:a16="http://schemas.microsoft.com/office/drawing/2014/main" val="1855427569"/>
                    </a:ext>
                  </a:extLst>
                </a:gridCol>
                <a:gridCol w="4059936">
                  <a:extLst>
                    <a:ext uri="{9D8B030D-6E8A-4147-A177-3AD203B41FA5}">
                      <a16:colId xmlns:a16="http://schemas.microsoft.com/office/drawing/2014/main" val="185720418"/>
                    </a:ext>
                  </a:extLst>
                </a:gridCol>
              </a:tblGrid>
              <a:tr h="784179">
                <a:tc>
                  <a:txBody>
                    <a:bodyPr/>
                    <a:lstStyle/>
                    <a:p>
                      <a:pPr algn="ctr"/>
                      <a:r>
                        <a:rPr lang="es-MX" sz="3200" b="0" dirty="0">
                          <a:solidFill>
                            <a:schemeClr val="tx1"/>
                          </a:solidFill>
                          <a:latin typeface="Honey and Raspberries" panose="02000500000000000000" pitchFamily="50" charset="0"/>
                        </a:rPr>
                        <a:t>PROPIEDAD </a:t>
                      </a:r>
                    </a:p>
                  </a:txBody>
                  <a:tcPr>
                    <a:solidFill>
                      <a:srgbClr val="CC99FF"/>
                    </a:solidFill>
                  </a:tcPr>
                </a:tc>
                <a:tc>
                  <a:txBody>
                    <a:bodyPr/>
                    <a:lstStyle/>
                    <a:p>
                      <a:pPr algn="ctr"/>
                      <a:r>
                        <a:rPr lang="es-MX" sz="3200" b="0" dirty="0">
                          <a:solidFill>
                            <a:schemeClr val="tx1"/>
                          </a:solidFill>
                          <a:latin typeface="Honey and Raspberries" panose="02000500000000000000" pitchFamily="50" charset="0"/>
                        </a:rPr>
                        <a:t>LENGUAJE DEL NIÑO</a:t>
                      </a:r>
                    </a:p>
                  </a:txBody>
                  <a:tcPr>
                    <a:solidFill>
                      <a:srgbClr val="CC99FF"/>
                    </a:solidFill>
                  </a:tcPr>
                </a:tc>
                <a:tc>
                  <a:txBody>
                    <a:bodyPr/>
                    <a:lstStyle/>
                    <a:p>
                      <a:pPr algn="ctr"/>
                      <a:r>
                        <a:rPr lang="es-MX" sz="3200" b="0" dirty="0">
                          <a:solidFill>
                            <a:schemeClr val="tx1"/>
                          </a:solidFill>
                          <a:latin typeface="Honey and Raspberries" panose="02000500000000000000" pitchFamily="50" charset="0"/>
                        </a:rPr>
                        <a:t>APLICACIÓN </a:t>
                      </a:r>
                    </a:p>
                  </a:txBody>
                  <a:tcPr>
                    <a:solidFill>
                      <a:srgbClr val="CC99FF"/>
                    </a:solidFill>
                  </a:tcPr>
                </a:tc>
                <a:extLst>
                  <a:ext uri="{0D108BD9-81ED-4DB2-BD59-A6C34878D82A}">
                    <a16:rowId xmlns:a16="http://schemas.microsoft.com/office/drawing/2014/main" val="758651217"/>
                  </a:ext>
                </a:extLst>
              </a:tr>
              <a:tr h="784179">
                <a:tc>
                  <a:txBody>
                    <a:bodyPr/>
                    <a:lstStyle/>
                    <a:p>
                      <a:r>
                        <a:rPr lang="es-MX" dirty="0"/>
                        <a:t>Comunicativa </a:t>
                      </a:r>
                    </a:p>
                  </a:txBody>
                  <a:tcPr/>
                </a:tc>
                <a:tc>
                  <a:txBody>
                    <a:bodyPr/>
                    <a:lstStyle/>
                    <a:p>
                      <a:r>
                        <a:rPr lang="es-MX" dirty="0"/>
                        <a:t>Si conozco 3x7 entonces también es 7x3 </a:t>
                      </a:r>
                    </a:p>
                  </a:txBody>
                  <a:tcPr/>
                </a:tc>
                <a:tc>
                  <a:txBody>
                    <a:bodyPr/>
                    <a:lstStyle/>
                    <a:p>
                      <a:r>
                        <a:rPr lang="es-MX" dirty="0"/>
                        <a:t>La memorización de los hechos numéricos se reduce a la mitad. </a:t>
                      </a:r>
                    </a:p>
                  </a:txBody>
                  <a:tcPr/>
                </a:tc>
                <a:extLst>
                  <a:ext uri="{0D108BD9-81ED-4DB2-BD59-A6C34878D82A}">
                    <a16:rowId xmlns:a16="http://schemas.microsoft.com/office/drawing/2014/main" val="854861661"/>
                  </a:ext>
                </a:extLst>
              </a:tr>
              <a:tr h="784179">
                <a:tc>
                  <a:txBody>
                    <a:bodyPr/>
                    <a:lstStyle/>
                    <a:p>
                      <a:r>
                        <a:rPr lang="es-MX" dirty="0"/>
                        <a:t>Asociativa </a:t>
                      </a:r>
                    </a:p>
                  </a:txBody>
                  <a:tcPr/>
                </a:tc>
                <a:tc>
                  <a:txBody>
                    <a:bodyPr/>
                    <a:lstStyle/>
                    <a:p>
                      <a:r>
                        <a:rPr lang="es-MX" dirty="0"/>
                        <a:t>Si tengo que multiplicar mas de tres números no tengo que preocuparme de cuales multiplico primero. </a:t>
                      </a:r>
                    </a:p>
                  </a:txBody>
                  <a:tcPr/>
                </a:tc>
                <a:tc>
                  <a:txBody>
                    <a:bodyPr/>
                    <a:lstStyle/>
                    <a:p>
                      <a:r>
                        <a:rPr lang="es-MX" dirty="0"/>
                        <a:t>En estrategias de calculo mental podemos elegir por donde empezar. </a:t>
                      </a:r>
                    </a:p>
                  </a:txBody>
                  <a:tcPr/>
                </a:tc>
                <a:extLst>
                  <a:ext uri="{0D108BD9-81ED-4DB2-BD59-A6C34878D82A}">
                    <a16:rowId xmlns:a16="http://schemas.microsoft.com/office/drawing/2014/main" val="2066217602"/>
                  </a:ext>
                </a:extLst>
              </a:tr>
              <a:tr h="784179">
                <a:tc>
                  <a:txBody>
                    <a:bodyPr/>
                    <a:lstStyle/>
                    <a:p>
                      <a:r>
                        <a:rPr lang="es-MX" dirty="0"/>
                        <a:t>Neutra </a:t>
                      </a:r>
                    </a:p>
                  </a:txBody>
                  <a:tcPr/>
                </a:tc>
                <a:tc>
                  <a:txBody>
                    <a:bodyPr/>
                    <a:lstStyle/>
                    <a:p>
                      <a:r>
                        <a:rPr lang="es-MX" dirty="0"/>
                        <a:t>0 veces un número es 0, 1 vez un número es el mismo número. </a:t>
                      </a:r>
                    </a:p>
                  </a:txBody>
                  <a:tcPr/>
                </a:tc>
                <a:tc>
                  <a:txBody>
                    <a:bodyPr/>
                    <a:lstStyle/>
                    <a:p>
                      <a:r>
                        <a:rPr lang="es-MX" dirty="0"/>
                        <a:t>La tabla de multiplicar del 0 es siempre 0. La tabla del 1 es el otro numero por el que multiplico. </a:t>
                      </a:r>
                    </a:p>
                  </a:txBody>
                  <a:tcPr/>
                </a:tc>
                <a:extLst>
                  <a:ext uri="{0D108BD9-81ED-4DB2-BD59-A6C34878D82A}">
                    <a16:rowId xmlns:a16="http://schemas.microsoft.com/office/drawing/2014/main" val="1193453201"/>
                  </a:ext>
                </a:extLst>
              </a:tr>
            </a:tbl>
          </a:graphicData>
        </a:graphic>
      </p:graphicFrame>
      <p:sp>
        <p:nvSpPr>
          <p:cNvPr id="7" name="CuadroTexto 6">
            <a:extLst>
              <a:ext uri="{FF2B5EF4-FFF2-40B4-BE49-F238E27FC236}">
                <a16:creationId xmlns:a16="http://schemas.microsoft.com/office/drawing/2014/main" id="{74486D54-E5B1-429C-BD47-E9A754B3FF7D}"/>
              </a:ext>
            </a:extLst>
          </p:cNvPr>
          <p:cNvSpPr txBox="1"/>
          <p:nvPr/>
        </p:nvSpPr>
        <p:spPr>
          <a:xfrm>
            <a:off x="484234" y="3869224"/>
            <a:ext cx="5605670" cy="2616101"/>
          </a:xfrm>
          <a:prstGeom prst="rect">
            <a:avLst/>
          </a:prstGeom>
          <a:noFill/>
        </p:spPr>
        <p:txBody>
          <a:bodyPr wrap="square" rtlCol="0">
            <a:spAutoFit/>
          </a:bodyPr>
          <a:lstStyle/>
          <a:p>
            <a:pPr algn="ctr"/>
            <a:r>
              <a:rPr lang="es-MX" sz="3200" dirty="0">
                <a:ln>
                  <a:solidFill>
                    <a:sysClr val="windowText" lastClr="000000"/>
                  </a:solidFill>
                </a:ln>
                <a:solidFill>
                  <a:srgbClr val="FFC000"/>
                </a:solidFill>
                <a:latin typeface="avocado" panose="020B0603050302020204" pitchFamily="34" charset="0"/>
              </a:rPr>
              <a:t>El aprendizaje que se espera en los niños</a:t>
            </a:r>
          </a:p>
          <a:p>
            <a:pPr algn="ctr"/>
            <a:r>
              <a:rPr lang="es-MX" sz="2000" i="1" u="sng" dirty="0">
                <a:latin typeface="Bierstadt" panose="020B0004020202020204" pitchFamily="34" charset="0"/>
              </a:rPr>
              <a:t>Es que los niños sepan las tablas de multiplicar y diferenciar los números. Comprensión del as tablas de multiplicar sin tener que memorizarlas, Utilizar las tablas de multiplicar en la vida cotidiana.</a:t>
            </a:r>
          </a:p>
        </p:txBody>
      </p:sp>
      <p:pic>
        <p:nvPicPr>
          <p:cNvPr id="8" name="Imagen 7">
            <a:extLst>
              <a:ext uri="{FF2B5EF4-FFF2-40B4-BE49-F238E27FC236}">
                <a16:creationId xmlns:a16="http://schemas.microsoft.com/office/drawing/2014/main" id="{DF571AB5-9D9B-4474-8C75-FDE4C8E10CAA}"/>
              </a:ext>
            </a:extLst>
          </p:cNvPr>
          <p:cNvPicPr>
            <a:picLocks noChangeAspect="1"/>
          </p:cNvPicPr>
          <p:nvPr/>
        </p:nvPicPr>
        <p:blipFill>
          <a:blip r:embed="rId3"/>
          <a:stretch>
            <a:fillRect/>
          </a:stretch>
        </p:blipFill>
        <p:spPr>
          <a:xfrm>
            <a:off x="7289686" y="3468734"/>
            <a:ext cx="3228259" cy="3276683"/>
          </a:xfrm>
          <a:prstGeom prst="rect">
            <a:avLst/>
          </a:prstGeom>
        </p:spPr>
      </p:pic>
    </p:spTree>
    <p:extLst>
      <p:ext uri="{BB962C8B-B14F-4D97-AF65-F5344CB8AC3E}">
        <p14:creationId xmlns:p14="http://schemas.microsoft.com/office/powerpoint/2010/main" val="2147204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AB6944-389B-40BE-A402-E985B6939BE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9689A4D-24B2-4753-883E-E771A0BDD831}"/>
              </a:ext>
            </a:extLst>
          </p:cNvPr>
          <p:cNvSpPr>
            <a:spLocks noGrp="1"/>
          </p:cNvSpPr>
          <p:nvPr>
            <p:ph idx="1"/>
          </p:nvPr>
        </p:nvSpPr>
        <p:spPr/>
        <p:txBody>
          <a:bodyPr/>
          <a:lstStyle/>
          <a:p>
            <a:endParaRPr lang="es-MX"/>
          </a:p>
        </p:txBody>
      </p:sp>
      <p:pic>
        <p:nvPicPr>
          <p:cNvPr id="4" name="Imagen 3" descr="Patrón de fondo&#10;&#10;Descripción generada automáticamente">
            <a:extLst>
              <a:ext uri="{FF2B5EF4-FFF2-40B4-BE49-F238E27FC236}">
                <a16:creationId xmlns:a16="http://schemas.microsoft.com/office/drawing/2014/main" id="{2FF2D691-6D91-4916-A7AE-2FF2C598D897}"/>
              </a:ext>
            </a:extLst>
          </p:cNvPr>
          <p:cNvPicPr>
            <a:picLocks noChangeAspect="1"/>
          </p:cNvPicPr>
          <p:nvPr/>
        </p:nvPicPr>
        <p:blipFill>
          <a:blip r:embed="rId2"/>
          <a:stretch>
            <a:fillRect/>
          </a:stretch>
        </p:blipFill>
        <p:spPr>
          <a:xfrm>
            <a:off x="0" y="0"/>
            <a:ext cx="12192000" cy="6857999"/>
          </a:xfrm>
          <a:prstGeom prst="rect">
            <a:avLst/>
          </a:prstGeom>
        </p:spPr>
      </p:pic>
      <p:sp>
        <p:nvSpPr>
          <p:cNvPr id="5" name="CuadroTexto 4">
            <a:extLst>
              <a:ext uri="{FF2B5EF4-FFF2-40B4-BE49-F238E27FC236}">
                <a16:creationId xmlns:a16="http://schemas.microsoft.com/office/drawing/2014/main" id="{75C52F64-92B0-4C12-A365-0120A373A85D}"/>
              </a:ext>
            </a:extLst>
          </p:cNvPr>
          <p:cNvSpPr txBox="1"/>
          <p:nvPr/>
        </p:nvSpPr>
        <p:spPr>
          <a:xfrm>
            <a:off x="321365" y="436562"/>
            <a:ext cx="7775713" cy="5724644"/>
          </a:xfrm>
          <a:prstGeom prst="rect">
            <a:avLst/>
          </a:prstGeom>
          <a:noFill/>
        </p:spPr>
        <p:txBody>
          <a:bodyPr wrap="square" rtlCol="0">
            <a:spAutoFit/>
          </a:bodyPr>
          <a:lstStyle/>
          <a:p>
            <a:pPr algn="ctr"/>
            <a:r>
              <a:rPr lang="es-MX" sz="5400" dirty="0">
                <a:ln>
                  <a:solidFill>
                    <a:sysClr val="windowText" lastClr="000000"/>
                  </a:solidFill>
                </a:ln>
                <a:solidFill>
                  <a:srgbClr val="FF0066"/>
                </a:solidFill>
                <a:latin typeface="Honey and Raspberries" panose="02000500000000000000" pitchFamily="50" charset="0"/>
              </a:rPr>
              <a:t>Conclusión</a:t>
            </a:r>
          </a:p>
          <a:p>
            <a:pPr algn="ctr"/>
            <a:r>
              <a:rPr lang="es-MX" sz="2400" dirty="0">
                <a:latin typeface="Bierstadt" panose="020B0004020202020204" pitchFamily="34" charset="0"/>
              </a:rPr>
              <a:t>Con este trabajo aprendimos que cada niño tiene habilidades diferentes para resolver problemas matemáticos, que muchos de ellos requerirán ayuda, ya que muchos se les complica entender el problema y diferenciar si es suma o multiplicación, ya que como docentes tenemos que guiarlos y ayudarles para que no suceda esto.</a:t>
            </a:r>
          </a:p>
          <a:p>
            <a:pPr algn="ctr"/>
            <a:r>
              <a:rPr lang="es-MX" sz="2400" dirty="0">
                <a:latin typeface="Bierstadt" panose="020B0004020202020204" pitchFamily="34" charset="0"/>
              </a:rPr>
              <a:t>Con las propiedades aprendimos que podemos utilizarlas con los niños, aplicarlas para que ellos puedan usar su mente y tener en claro que si el producto lo cambiamos el resultado siempre será el mismo, y con eso los niños podrán usar sus habilidades y pensaran un poco mas. </a:t>
            </a:r>
          </a:p>
        </p:txBody>
      </p:sp>
      <p:pic>
        <p:nvPicPr>
          <p:cNvPr id="6" name="Imagen 5" descr="Dibujo animado de un personaje con la boca abierta&#10;&#10;Descripción generada automáticamente con confianza baja">
            <a:extLst>
              <a:ext uri="{FF2B5EF4-FFF2-40B4-BE49-F238E27FC236}">
                <a16:creationId xmlns:a16="http://schemas.microsoft.com/office/drawing/2014/main" id="{4E861F7A-6318-474E-BC47-B10CFB3353BE}"/>
              </a:ext>
            </a:extLst>
          </p:cNvPr>
          <p:cNvPicPr>
            <a:picLocks noChangeAspect="1"/>
          </p:cNvPicPr>
          <p:nvPr/>
        </p:nvPicPr>
        <p:blipFill>
          <a:blip r:embed="rId3"/>
          <a:stretch>
            <a:fillRect/>
          </a:stretch>
        </p:blipFill>
        <p:spPr>
          <a:xfrm>
            <a:off x="8017565" y="816004"/>
            <a:ext cx="3579166" cy="4965759"/>
          </a:xfrm>
          <a:prstGeom prst="rect">
            <a:avLst/>
          </a:prstGeom>
        </p:spPr>
      </p:pic>
    </p:spTree>
    <p:extLst>
      <p:ext uri="{BB962C8B-B14F-4D97-AF65-F5344CB8AC3E}">
        <p14:creationId xmlns:p14="http://schemas.microsoft.com/office/powerpoint/2010/main" val="33755704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1188</Words>
  <Application>Microsoft Office PowerPoint</Application>
  <PresentationFormat>Panorámica</PresentationFormat>
  <Paragraphs>98</Paragraphs>
  <Slides>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Arial</vt:lpstr>
      <vt:lpstr>Arial Nova Light</vt:lpstr>
      <vt:lpstr>avocado</vt:lpstr>
      <vt:lpstr>Bierstadt</vt:lpstr>
      <vt:lpstr>Britannic Bold</vt:lpstr>
      <vt:lpstr>Calibri</vt:lpstr>
      <vt:lpstr>Calibri Light</vt:lpstr>
      <vt:lpstr>Honey and Raspberries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Perla Ruiz</dc:creator>
  <cp:lastModifiedBy>Perla Ruiz</cp:lastModifiedBy>
  <cp:revision>1</cp:revision>
  <dcterms:created xsi:type="dcterms:W3CDTF">2021-11-23T20:57:47Z</dcterms:created>
  <dcterms:modified xsi:type="dcterms:W3CDTF">2021-11-23T22:20:53Z</dcterms:modified>
</cp:coreProperties>
</file>