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6858000" cy="9144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56" d="100"/>
          <a:sy n="56" d="100"/>
        </p:scale>
        <p:origin x="20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54AD-3127-40A8-8E59-AF243E97D326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9164-0ACA-4E51-A330-2BC08238A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514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54AD-3127-40A8-8E59-AF243E97D326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9164-0ACA-4E51-A330-2BC08238A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8040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54AD-3127-40A8-8E59-AF243E97D326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9164-0ACA-4E51-A330-2BC08238A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4410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54AD-3127-40A8-8E59-AF243E97D326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9164-0ACA-4E51-A330-2BC08238A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5289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54AD-3127-40A8-8E59-AF243E97D326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9164-0ACA-4E51-A330-2BC08238A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042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54AD-3127-40A8-8E59-AF243E97D326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9164-0ACA-4E51-A330-2BC08238A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8143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54AD-3127-40A8-8E59-AF243E97D326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9164-0ACA-4E51-A330-2BC08238A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541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54AD-3127-40A8-8E59-AF243E97D326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9164-0ACA-4E51-A330-2BC08238A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6994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54AD-3127-40A8-8E59-AF243E97D326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9164-0ACA-4E51-A330-2BC08238A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7308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54AD-3127-40A8-8E59-AF243E97D326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9164-0ACA-4E51-A330-2BC08238A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5805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54AD-3127-40A8-8E59-AF243E97D326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9164-0ACA-4E51-A330-2BC08238A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57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54AD-3127-40A8-8E59-AF243E97D326}" type="datetimeFigureOut">
              <a:rPr lang="es-MX" smtClean="0"/>
              <a:t>26/11/2021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89164-0ACA-4E51-A330-2BC08238AF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874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23753"/>
            <a:ext cx="6858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4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DA3513DF-973A-43D2-9934-3FBBC5299E4E}"/>
              </a:ext>
            </a:extLst>
          </p:cNvPr>
          <p:cNvSpPr txBox="1"/>
          <p:nvPr/>
        </p:nvSpPr>
        <p:spPr>
          <a:xfrm flipH="1">
            <a:off x="54800" y="479012"/>
            <a:ext cx="6813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</a:t>
            </a:r>
            <a:r>
              <a:rPr lang="es-MX" sz="24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Possessive</a:t>
            </a:r>
            <a:r>
              <a:rPr lang="es-MX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Adjectives</a:t>
            </a:r>
            <a:endParaRPr lang="es-MX" sz="2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="" xmlns:a16="http://schemas.microsoft.com/office/drawing/2014/main" id="{F52A77ED-05F2-4866-9552-6A961AB2EB30}"/>
              </a:ext>
            </a:extLst>
          </p:cNvPr>
          <p:cNvCxnSpPr/>
          <p:nvPr/>
        </p:nvCxnSpPr>
        <p:spPr>
          <a:xfrm>
            <a:off x="10090" y="912669"/>
            <a:ext cx="6858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843399"/>
              </p:ext>
            </p:extLst>
          </p:nvPr>
        </p:nvGraphicFramePr>
        <p:xfrm>
          <a:off x="225827" y="1084399"/>
          <a:ext cx="6434280" cy="7851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4280"/>
              </a:tblGrid>
              <a:tr h="119559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Inter"/>
                        </a:rPr>
                        <a:t>We use possessive adjectives to express who owns (or ‘possesses’) something.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Inter"/>
                        </a:rPr>
                        <a:t>A possessive adjective is used in front of a noun (a thing).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Inter"/>
                        </a:rPr>
                        <a:t>For example: </a:t>
                      </a:r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latin typeface="Inter"/>
                        </a:rPr>
                        <a:t>My</a:t>
                      </a:r>
                      <a:r>
                        <a:rPr lang="en-US" sz="1400" b="0" i="1" dirty="0" smtClean="0">
                          <a:solidFill>
                            <a:schemeClr val="tx1"/>
                          </a:solidFill>
                          <a:latin typeface="Inter"/>
                        </a:rPr>
                        <a:t> computer, </a:t>
                      </a:r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latin typeface="Inter"/>
                        </a:rPr>
                        <a:t>Your</a:t>
                      </a:r>
                      <a:r>
                        <a:rPr lang="en-US" sz="1400" b="0" i="1" dirty="0" smtClean="0">
                          <a:solidFill>
                            <a:schemeClr val="tx1"/>
                          </a:solidFill>
                          <a:latin typeface="Inter"/>
                        </a:rPr>
                        <a:t> pen, </a:t>
                      </a:r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latin typeface="Inter"/>
                        </a:rPr>
                        <a:t>his </a:t>
                      </a:r>
                      <a:r>
                        <a:rPr lang="en-US" sz="1400" b="0" i="1" dirty="0" smtClean="0">
                          <a:solidFill>
                            <a:schemeClr val="tx1"/>
                          </a:solidFill>
                          <a:latin typeface="Inter"/>
                        </a:rPr>
                        <a:t>name, </a:t>
                      </a:r>
                      <a:r>
                        <a:rPr lang="en-US" sz="1400" b="1" i="1" dirty="0" smtClean="0">
                          <a:solidFill>
                            <a:schemeClr val="tx1"/>
                          </a:solidFill>
                          <a:latin typeface="Inter"/>
                        </a:rPr>
                        <a:t>her </a:t>
                      </a:r>
                      <a:r>
                        <a:rPr lang="en-US" sz="1400" b="0" i="1" dirty="0" smtClean="0">
                          <a:solidFill>
                            <a:schemeClr val="tx1"/>
                          </a:solidFill>
                          <a:latin typeface="Inter"/>
                        </a:rPr>
                        <a:t>nickname</a:t>
                      </a:r>
                      <a:endParaRPr lang="en-US" sz="1400" b="0" i="0" dirty="0" smtClean="0">
                        <a:solidFill>
                          <a:schemeClr val="tx1"/>
                        </a:solidFill>
                        <a:effectLst/>
                        <a:latin typeface="Inter"/>
                      </a:endParaRPr>
                    </a:p>
                    <a:p>
                      <a:pPr algn="ctr"/>
                      <a:endParaRPr lang="es-MX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118730">
                <a:tc>
                  <a:txBody>
                    <a:bodyPr/>
                    <a:lstStyle/>
                    <a:p>
                      <a:pPr algn="ctr"/>
                      <a:endParaRPr lang="es-MX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18730">
                <a:tc>
                  <a:txBody>
                    <a:bodyPr/>
                    <a:lstStyle/>
                    <a:p>
                      <a:pPr algn="ctr"/>
                      <a:endParaRPr lang="es-MX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18730">
                <a:tc>
                  <a:txBody>
                    <a:bodyPr/>
                    <a:lstStyle/>
                    <a:p>
                      <a:pPr algn="ctr"/>
                      <a:endParaRPr lang="es-MX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38337">
                <a:tc>
                  <a:txBody>
                    <a:bodyPr/>
                    <a:lstStyle/>
                    <a:p>
                      <a:pPr algn="ctr"/>
                      <a:endParaRPr lang="es-MX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18730">
                <a:tc>
                  <a:txBody>
                    <a:bodyPr/>
                    <a:lstStyle/>
                    <a:p>
                      <a:pPr algn="ctr"/>
                      <a:endParaRPr lang="es-MX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18730">
                <a:tc>
                  <a:txBody>
                    <a:bodyPr/>
                    <a:lstStyle/>
                    <a:p>
                      <a:pPr algn="ctr"/>
                      <a:endParaRPr lang="es-MX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2" descr="Girls Wearing Caps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84" b="9723"/>
          <a:stretch/>
        </p:blipFill>
        <p:spPr bwMode="auto">
          <a:xfrm>
            <a:off x="1287662" y="4682355"/>
            <a:ext cx="1220696" cy="95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Snapback cap Stock Photos and Images. 411 Snapback cap pictures and royalty  free photography available to search from thousands of stock photographers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4" t="10376" r="9081" b="9935"/>
          <a:stretch/>
        </p:blipFill>
        <p:spPr bwMode="auto">
          <a:xfrm>
            <a:off x="1271620" y="7842552"/>
            <a:ext cx="1220696" cy="98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Snapback cap Stock Photos and Images. 411 Snapback cap pictures and royalty  free photography available to search from thousands of stock photographers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4" t="10376" r="48238" b="9935"/>
          <a:stretch/>
        </p:blipFill>
        <p:spPr bwMode="auto">
          <a:xfrm>
            <a:off x="1238784" y="3518611"/>
            <a:ext cx="625784" cy="98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Best Friends. Trendy And Fancy. Emotional Kids. Fashion Shop. Modern  Fashion. Kids Fashion. Little Girls Wearing Rainbow Stock Photo - Image of  communicating, outfit: 16643597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7" t="13276" r="1904" b="56659"/>
          <a:stretch/>
        </p:blipFill>
        <p:spPr bwMode="auto">
          <a:xfrm>
            <a:off x="1864568" y="3518611"/>
            <a:ext cx="732047" cy="98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Three Boys in Baseball Uniforms Playing with Trading Cards Outdoors - Stock  Photo - Masterfile - Rights-Managed, Artist: Marc Vaughn, Code: 700-0007792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93" t="23000" r="7852" b="22000"/>
          <a:stretch/>
        </p:blipFill>
        <p:spPr bwMode="auto">
          <a:xfrm>
            <a:off x="1287663" y="6773123"/>
            <a:ext cx="1181374" cy="97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Gorra niño básica — La Tienda De La Familia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963" y="5642334"/>
            <a:ext cx="1336399" cy="106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2563379" y="2422775"/>
            <a:ext cx="1785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err="1"/>
              <a:t>My</a:t>
            </a:r>
            <a:r>
              <a:rPr lang="es-MX" sz="2000" dirty="0"/>
              <a:t> </a:t>
            </a:r>
            <a:r>
              <a:rPr lang="es-MX" sz="2000" dirty="0" err="1"/>
              <a:t>cap</a:t>
            </a:r>
            <a:r>
              <a:rPr lang="es-MX" sz="2000" dirty="0"/>
              <a:t> </a:t>
            </a:r>
            <a:r>
              <a:rPr lang="es-MX" sz="2000" dirty="0" err="1"/>
              <a:t>is</a:t>
            </a:r>
            <a:r>
              <a:rPr lang="es-MX" sz="2000" dirty="0"/>
              <a:t> red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2620505" y="4789108"/>
            <a:ext cx="1844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err="1"/>
              <a:t>Her</a:t>
            </a:r>
            <a:r>
              <a:rPr lang="es-MX" sz="2000" dirty="0"/>
              <a:t> </a:t>
            </a:r>
            <a:r>
              <a:rPr lang="es-MX" sz="2000" dirty="0" err="1"/>
              <a:t>cap</a:t>
            </a:r>
            <a:r>
              <a:rPr lang="es-MX" sz="2000" dirty="0"/>
              <a:t> </a:t>
            </a:r>
            <a:r>
              <a:rPr lang="es-MX" sz="2000" dirty="0" err="1"/>
              <a:t>is</a:t>
            </a:r>
            <a:r>
              <a:rPr lang="es-MX" sz="2000" dirty="0"/>
              <a:t> red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2621999" y="8080705"/>
            <a:ext cx="2234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err="1"/>
              <a:t>Our</a:t>
            </a:r>
            <a:r>
              <a:rPr lang="es-MX" sz="2000" dirty="0"/>
              <a:t> </a:t>
            </a:r>
            <a:r>
              <a:rPr lang="es-MX" sz="2000" dirty="0" err="1"/>
              <a:t>caps</a:t>
            </a:r>
            <a:r>
              <a:rPr lang="es-MX" sz="2000" dirty="0"/>
              <a:t> are </a:t>
            </a:r>
            <a:r>
              <a:rPr lang="es-MX" sz="2000" dirty="0" err="1"/>
              <a:t>nice</a:t>
            </a:r>
            <a:endParaRPr lang="es-MX" sz="20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2730292" y="3685043"/>
            <a:ext cx="2373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err="1"/>
              <a:t>Your</a:t>
            </a:r>
            <a:r>
              <a:rPr lang="es-MX" sz="2000" dirty="0"/>
              <a:t> </a:t>
            </a:r>
            <a:r>
              <a:rPr lang="es-MX" sz="2000" dirty="0" err="1"/>
              <a:t>cap</a:t>
            </a:r>
            <a:r>
              <a:rPr lang="es-MX" sz="2000" dirty="0"/>
              <a:t> </a:t>
            </a:r>
            <a:r>
              <a:rPr lang="es-MX" sz="2000" dirty="0" err="1"/>
              <a:t>is</a:t>
            </a:r>
            <a:r>
              <a:rPr lang="es-MX" sz="2000" dirty="0"/>
              <a:t> </a:t>
            </a:r>
            <a:r>
              <a:rPr lang="es-MX" sz="2000" dirty="0" err="1"/>
              <a:t>orange</a:t>
            </a:r>
            <a:endParaRPr lang="es-MX" sz="20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2620058" y="5848790"/>
            <a:ext cx="1756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err="1"/>
              <a:t>His</a:t>
            </a:r>
            <a:r>
              <a:rPr lang="es-MX" sz="2000" dirty="0"/>
              <a:t> </a:t>
            </a:r>
            <a:r>
              <a:rPr lang="es-MX" sz="2000" dirty="0" err="1"/>
              <a:t>cap</a:t>
            </a:r>
            <a:r>
              <a:rPr lang="es-MX" sz="2000" dirty="0"/>
              <a:t> </a:t>
            </a:r>
            <a:r>
              <a:rPr lang="es-MX" sz="2000" dirty="0" err="1"/>
              <a:t>is</a:t>
            </a:r>
            <a:r>
              <a:rPr lang="es-MX" sz="2000" dirty="0"/>
              <a:t> red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2599378" y="7011004"/>
            <a:ext cx="2386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err="1"/>
              <a:t>Their</a:t>
            </a:r>
            <a:r>
              <a:rPr lang="es-MX" sz="2000" dirty="0"/>
              <a:t> </a:t>
            </a:r>
            <a:r>
              <a:rPr lang="es-MX" sz="2000" dirty="0" err="1"/>
              <a:t>caps</a:t>
            </a:r>
            <a:r>
              <a:rPr lang="es-MX" sz="2000" dirty="0"/>
              <a:t> are red</a:t>
            </a:r>
          </a:p>
        </p:txBody>
      </p:sp>
      <p:pic>
        <p:nvPicPr>
          <p:cNvPr id="22" name="Picture 2" descr="Entrega joven mujer vistiendo polo rojo y gorra guiñando el ojo señalando  la sien con el dedo sobre fondo blanco aislado | Foto Gratis">
            <a:extLst>
              <a:ext uri="{FF2B5EF4-FFF2-40B4-BE49-F238E27FC236}">
                <a16:creationId xmlns="" xmlns:a16="http://schemas.microsoft.com/office/drawing/2014/main" id="{A1A4AE25-6FD9-4CAE-A81A-5FE2FFAA89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C7C0C7"/>
              </a:clrFrom>
              <a:clrTo>
                <a:srgbClr val="C7C0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5" r="18003" b="18381"/>
          <a:stretch/>
        </p:blipFill>
        <p:spPr bwMode="auto">
          <a:xfrm>
            <a:off x="1124376" y="2341442"/>
            <a:ext cx="1252148" cy="97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569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415224"/>
              </p:ext>
            </p:extLst>
          </p:nvPr>
        </p:nvGraphicFramePr>
        <p:xfrm>
          <a:off x="225827" y="177420"/>
          <a:ext cx="6434280" cy="8924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4280"/>
              </a:tblGrid>
              <a:tr h="658997">
                <a:tc>
                  <a:txBody>
                    <a:bodyPr/>
                    <a:lstStyle/>
                    <a:p>
                      <a:pPr marL="285750" marR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Inter"/>
                        </a:rPr>
                        <a:t>Use possessive adjectives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Inter"/>
                        </a:rPr>
                        <a:t> and verb to be to complete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Inter"/>
                        </a:rPr>
                        <a:t> the following statements write the missing  word (s)</a:t>
                      </a:r>
                      <a:endParaRPr lang="es-MX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401381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higheels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big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401381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</a:t>
                      </a:r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raincoat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yellow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401381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Their</a:t>
                      </a:r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 is new.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300677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eyes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blue.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401381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dress</a:t>
                      </a:r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red.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358852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Their</a:t>
                      </a:r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shorts </a:t>
                      </a:r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 </a:t>
                      </a:r>
                      <a:r>
                        <a:rPr lang="es-MX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dark</a:t>
                      </a:r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blue.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8304" y="681961"/>
            <a:ext cx="1261565" cy="1706397"/>
          </a:xfrm>
          <a:prstGeom prst="rect">
            <a:avLst/>
          </a:prstGeom>
        </p:spPr>
      </p:pic>
      <p:pic>
        <p:nvPicPr>
          <p:cNvPr id="1026" name="Picture 2" descr="Niño Con Impermeable Aislado Sobre Fondo Blanco. Fotos, Retratos, Imágenes  Y Fotografía De Archivo Libres De Derecho. Image 86758904.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0" t="23164" r="25683" b="16338"/>
          <a:stretch/>
        </p:blipFill>
        <p:spPr bwMode="auto">
          <a:xfrm>
            <a:off x="5527343" y="2251881"/>
            <a:ext cx="716005" cy="152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eneficios de elegir un vehículo usado - Seminuevos Mass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9" r="8707"/>
          <a:stretch/>
        </p:blipFill>
        <p:spPr bwMode="auto">
          <a:xfrm>
            <a:off x="474686" y="3671248"/>
            <a:ext cx="1828800" cy="141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iña Linda Con El Pelo Largo Y Ojos Azules. Fotos, Retratos, Imágenes Y  Fotografía De Archivo Libres De Derecho. Image 44904866.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9FDFF"/>
              </a:clrFrom>
              <a:clrTo>
                <a:srgbClr val="F9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0" b="22626"/>
          <a:stretch/>
        </p:blipFill>
        <p:spPr bwMode="auto">
          <a:xfrm>
            <a:off x="4716730" y="5090616"/>
            <a:ext cx="1702640" cy="128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estido vermelho para senhoras barato online -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6" y="6373506"/>
            <a:ext cx="1523100" cy="15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hanos (jdavidcrus) - Perfil | Pintere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20" y="7782590"/>
            <a:ext cx="984403" cy="136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hanos (jdavidcrus) - Perfil | Pinterest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DEDEDE"/>
              </a:clrFrom>
              <a:clrTo>
                <a:srgbClr val="DEDE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3" r="24740" b="9111"/>
          <a:stretch/>
        </p:blipFill>
        <p:spPr bwMode="auto">
          <a:xfrm>
            <a:off x="5066479" y="7688310"/>
            <a:ext cx="818866" cy="136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635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206778"/>
              </p:ext>
            </p:extLst>
          </p:nvPr>
        </p:nvGraphicFramePr>
        <p:xfrm>
          <a:off x="225827" y="177420"/>
          <a:ext cx="6434280" cy="8924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4280"/>
              </a:tblGrid>
              <a:tr h="65899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Inter"/>
                        </a:rPr>
                        <a:t>Complete the following statements write the missing word.</a:t>
                      </a:r>
                      <a:endParaRPr lang="en-US" sz="1400" b="0" i="0" dirty="0" smtClean="0">
                        <a:solidFill>
                          <a:schemeClr val="tx1"/>
                        </a:solidFill>
                        <a:effectLst/>
                        <a:latin typeface="Inter"/>
                      </a:endParaRPr>
                    </a:p>
                    <a:p>
                      <a:pPr algn="ctr"/>
                      <a:endParaRPr lang="es-MX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401381">
                <a:tc>
                  <a:txBody>
                    <a:bodyPr/>
                    <a:lstStyle/>
                    <a:p>
                      <a:pPr algn="ctr"/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sneakers 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401381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</a:t>
                      </a:r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</a:t>
                      </a:r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glasses</a:t>
                      </a:r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coool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401381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</a:t>
                      </a:r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face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</a:t>
                      </a:r>
                      <a:r>
                        <a:rPr lang="es-MX" sz="14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funny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300677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</a:t>
                      </a:r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books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heavy.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401381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laptop </a:t>
                      </a:r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</a:t>
                      </a:r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new.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358852"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Their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backpacks</a:t>
                      </a:r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</a:t>
                      </a:r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big</a:t>
                      </a:r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✓ Imagen de Niño sin hogar usar zapatos gastados viejos en pies con  agujeros en los dedos de los pies asomando Fotografía de 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9"/>
          <a:stretch/>
        </p:blipFill>
        <p:spPr bwMode="auto">
          <a:xfrm>
            <a:off x="236420" y="889663"/>
            <a:ext cx="1842447" cy="144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4" descr="Gafas de sol de niñas de lentes en forma de corazón | Moda de Mujer | SHEIN  Méx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1786" y="1926822"/>
            <a:ext cx="1225921" cy="1635243"/>
          </a:xfrm>
          <a:prstGeom prst="rect">
            <a:avLst/>
          </a:prstGeom>
        </p:spPr>
      </p:pic>
      <p:pic>
        <p:nvPicPr>
          <p:cNvPr id="2054" name="Picture 6" descr="Venta &amp;gt; disfraz lentes nariz y bigote &amp;gt; en stock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0" y="3507473"/>
            <a:ext cx="1494555" cy="161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ducación, personas, niños y concepto escolar - Estudiante de escuela con  gafas sosteniendo libros en las manos sobre fondo blanco con espacio para  copiar — público, Inteligente - Stock Photo | #250073334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6F6F8"/>
              </a:clrFrom>
              <a:clrTo>
                <a:srgbClr val="F6F6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6" t="8239" r="11259"/>
          <a:stretch/>
        </p:blipFill>
        <p:spPr bwMode="auto">
          <a:xfrm>
            <a:off x="5011786" y="4844954"/>
            <a:ext cx="1118517" cy="151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Lentes que desgastan de la mujer joven que usan la computadora portátil  contra el fondo blanco | Foto Gratis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ECEDF1"/>
              </a:clrFrom>
              <a:clrTo>
                <a:srgbClr val="ECED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5" r="16319" b="5308"/>
          <a:stretch/>
        </p:blipFill>
        <p:spPr bwMode="auto">
          <a:xfrm>
            <a:off x="307975" y="6032309"/>
            <a:ext cx="1699339" cy="155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a niña está soñando o pensando en algo aislado sobre fondo blanco, espacio  de copia | Foto Premium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28"/>
          <a:stretch/>
        </p:blipFill>
        <p:spPr bwMode="auto">
          <a:xfrm flipH="1">
            <a:off x="4858602" y="7588155"/>
            <a:ext cx="970859" cy="147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Fondos de Pantalla 600x800 Escuela El fondo blanco Niñas Libro Contacto  visual Mochila Niños descargar imagenes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219" y="7685098"/>
            <a:ext cx="878167" cy="137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1262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</TotalTime>
  <Words>155</Words>
  <Application>Microsoft Office PowerPoint</Application>
  <PresentationFormat>Carta (216 x 279 mm)</PresentationFormat>
  <Paragraphs>25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Inter</vt:lpstr>
      <vt:lpstr>Wingdings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Sergio Cepeda</cp:lastModifiedBy>
  <cp:revision>8</cp:revision>
  <dcterms:created xsi:type="dcterms:W3CDTF">2021-11-26T14:23:34Z</dcterms:created>
  <dcterms:modified xsi:type="dcterms:W3CDTF">2021-11-26T16:28:38Z</dcterms:modified>
</cp:coreProperties>
</file>