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8"/>
  </p:notesMasterIdLst>
  <p:sldIdLst>
    <p:sldId id="261" r:id="rId2"/>
    <p:sldId id="256" r:id="rId3"/>
    <p:sldId id="271" r:id="rId4"/>
    <p:sldId id="272" r:id="rId5"/>
    <p:sldId id="273" r:id="rId6"/>
    <p:sldId id="274" r:id="rId7"/>
  </p:sldIdLst>
  <p:sldSz cx="18288000" cy="10287000"/>
  <p:notesSz cx="6858000" cy="9144000"/>
  <p:embeddedFontLst>
    <p:embeddedFont>
      <p:font typeface="Playfair Display" panose="020B0604020202020204" charset="0"/>
      <p:regular r:id="rId9"/>
      <p:bold r:id="rId10"/>
      <p:italic r:id="rId11"/>
      <p:boldItalic r:id="rId12"/>
    </p:embeddedFont>
    <p:embeddedFont>
      <p:font typeface="Comfortaa" panose="020B0604020202020204" charset="0"/>
      <p:regular r:id="rId13"/>
      <p:bold r:id="rId14"/>
    </p:embeddedFont>
    <p:embeddedFont>
      <p:font typeface="DM Sans" panose="020B0604020202020204" charset="0"/>
      <p:regular r:id="rId15"/>
      <p:bold r:id="rId16"/>
      <p:italic r:id="rId17"/>
      <p:boldItalic r:id="rId18"/>
    </p:embeddedFont>
    <p:embeddedFont>
      <p:font typeface="Questrial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516" y="-27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9203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fd6f18662e_0_8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fd6f18662e_0_8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802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fd6f18662e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fd6f18662e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8297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fd6f18662e_0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fd6f18662e_0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493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 Collecting Evidence">
  <p:cSld name="CUSTOM_21_2_1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"/>
          <p:cNvSpPr/>
          <p:nvPr/>
        </p:nvSpPr>
        <p:spPr>
          <a:xfrm flipH="1">
            <a:off x="11353050" y="2360550"/>
            <a:ext cx="6133500" cy="7305300"/>
          </a:xfrm>
          <a:prstGeom prst="roundRect">
            <a:avLst>
              <a:gd name="adj" fmla="val 6942"/>
            </a:avLst>
          </a:prstGeom>
          <a:solidFill>
            <a:schemeClr val="lt2"/>
          </a:solidFill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4" name="Google Shape;84;p8"/>
          <p:cNvSpPr/>
          <p:nvPr/>
        </p:nvSpPr>
        <p:spPr>
          <a:xfrm flipH="1">
            <a:off x="742050" y="2360550"/>
            <a:ext cx="9854700" cy="182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Google Shape;85;p8"/>
          <p:cNvSpPr/>
          <p:nvPr/>
        </p:nvSpPr>
        <p:spPr>
          <a:xfrm flipH="1">
            <a:off x="742050" y="5098804"/>
            <a:ext cx="9854700" cy="182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6" name="Google Shape;86;p8"/>
          <p:cNvSpPr/>
          <p:nvPr/>
        </p:nvSpPr>
        <p:spPr>
          <a:xfrm flipH="1">
            <a:off x="742050" y="7837059"/>
            <a:ext cx="9854700" cy="182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" name="Google Shape;87;p8"/>
          <p:cNvSpPr/>
          <p:nvPr/>
        </p:nvSpPr>
        <p:spPr>
          <a:xfrm flipH="1">
            <a:off x="10834800" y="3162800"/>
            <a:ext cx="280200" cy="5979600"/>
          </a:xfrm>
          <a:prstGeom prst="leftBrace">
            <a:avLst>
              <a:gd name="adj1" fmla="val 50000"/>
              <a:gd name="adj2" fmla="val 50000"/>
            </a:avLst>
          </a:prstGeom>
          <a:noFill/>
          <a:ln w="3810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5 Station Rotation">
  <p:cSld name="CUSTOM_21_2_1_1_1_1_1_1_1_1_1_1_1_1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/>
          <p:nvPr/>
        </p:nvSpPr>
        <p:spPr>
          <a:xfrm>
            <a:off x="819975" y="8067709"/>
            <a:ext cx="3176100" cy="14988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819975" y="8067709"/>
            <a:ext cx="3176100" cy="14988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Station 4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819975" y="4776954"/>
            <a:ext cx="3176100" cy="14988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819975" y="4776951"/>
            <a:ext cx="3176100" cy="14988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Station 2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4189952" y="3131573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4189952" y="4776939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4189952" y="6422306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4189952" y="8067748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7564360" y="3131573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7564360" y="4776939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7564360" y="6422306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7564360" y="8067748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10938769" y="3131573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10938769" y="4776939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10938769" y="6422306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10938769" y="8067748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14313177" y="3131573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14313177" y="4776939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14313177" y="6422306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14313177" y="8067748"/>
            <a:ext cx="3229500" cy="1498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4189952" y="2037525"/>
            <a:ext cx="3205200" cy="9066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 i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7567296" y="2037525"/>
            <a:ext cx="3205200" cy="9066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Group 2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10944640" y="2037525"/>
            <a:ext cx="3205200" cy="9066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 i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14321984" y="2037525"/>
            <a:ext cx="3205200" cy="9066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Group 4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819975" y="3131576"/>
            <a:ext cx="3176100" cy="14988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Station 1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819975" y="6422331"/>
            <a:ext cx="3176100" cy="14988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Station 3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4193645" y="2037525"/>
            <a:ext cx="3229500" cy="9066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Group 1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10932548" y="2037525"/>
            <a:ext cx="3229500" cy="9066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Group 2</a:t>
            </a:r>
            <a:endParaRPr sz="380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2700000">
            <a:off x="-524539" y="-4984733"/>
            <a:ext cx="19295528" cy="20183016"/>
          </a:xfrm>
          <a:custGeom>
            <a:avLst/>
            <a:gdLst/>
            <a:ahLst/>
            <a:cxnLst/>
            <a:rect l="l" t="t" r="r" b="b"/>
            <a:pathLst>
              <a:path w="19284804" h="20171799" extrusionOk="0">
                <a:moveTo>
                  <a:pt x="18688411" y="6171208"/>
                </a:moveTo>
                <a:lnTo>
                  <a:pt x="19284804" y="6767601"/>
                </a:lnTo>
                <a:lnTo>
                  <a:pt x="19284804" y="7780415"/>
                </a:lnTo>
                <a:lnTo>
                  <a:pt x="18688411" y="8376807"/>
                </a:lnTo>
                <a:close/>
                <a:moveTo>
                  <a:pt x="15573677" y="3056473"/>
                </a:moveTo>
                <a:lnTo>
                  <a:pt x="16170071" y="3652868"/>
                </a:lnTo>
                <a:lnTo>
                  <a:pt x="16170071" y="10895147"/>
                </a:lnTo>
                <a:lnTo>
                  <a:pt x="15573676" y="11491542"/>
                </a:lnTo>
                <a:close/>
                <a:moveTo>
                  <a:pt x="12458939" y="58264"/>
                </a:moveTo>
                <a:lnTo>
                  <a:pt x="12517204" y="0"/>
                </a:lnTo>
                <a:lnTo>
                  <a:pt x="13055335" y="538132"/>
                </a:lnTo>
                <a:lnTo>
                  <a:pt x="13055335" y="14009883"/>
                </a:lnTo>
                <a:lnTo>
                  <a:pt x="12458941" y="14606277"/>
                </a:lnTo>
                <a:close/>
                <a:moveTo>
                  <a:pt x="9344205" y="3172998"/>
                </a:moveTo>
                <a:lnTo>
                  <a:pt x="9940599" y="2576605"/>
                </a:lnTo>
                <a:lnTo>
                  <a:pt x="9940599" y="17124619"/>
                </a:lnTo>
                <a:lnTo>
                  <a:pt x="9344206" y="17721012"/>
                </a:lnTo>
                <a:close/>
                <a:moveTo>
                  <a:pt x="6229471" y="6287733"/>
                </a:moveTo>
                <a:lnTo>
                  <a:pt x="6825865" y="5691339"/>
                </a:lnTo>
                <a:lnTo>
                  <a:pt x="6825865" y="20171799"/>
                </a:lnTo>
                <a:lnTo>
                  <a:pt x="6229472" y="19575405"/>
                </a:lnTo>
                <a:close/>
                <a:moveTo>
                  <a:pt x="3114736" y="9402468"/>
                </a:moveTo>
                <a:lnTo>
                  <a:pt x="3711130" y="8806074"/>
                </a:lnTo>
                <a:lnTo>
                  <a:pt x="3711131" y="17057064"/>
                </a:lnTo>
                <a:lnTo>
                  <a:pt x="3114736" y="16460670"/>
                </a:lnTo>
                <a:close/>
                <a:moveTo>
                  <a:pt x="0" y="12517204"/>
                </a:moveTo>
                <a:lnTo>
                  <a:pt x="596395" y="11920809"/>
                </a:lnTo>
                <a:lnTo>
                  <a:pt x="596395" y="13942328"/>
                </a:lnTo>
                <a:lnTo>
                  <a:pt x="0" y="1334593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 rot="2700000">
            <a:off x="452135" y="-4461028"/>
            <a:ext cx="16179061" cy="18827982"/>
          </a:xfrm>
          <a:custGeom>
            <a:avLst/>
            <a:gdLst/>
            <a:ahLst/>
            <a:cxnLst/>
            <a:rect l="l" t="t" r="r" b="b"/>
            <a:pathLst>
              <a:path w="16170069" h="18817518" extrusionOk="0">
                <a:moveTo>
                  <a:pt x="15573675" y="3114735"/>
                </a:moveTo>
                <a:lnTo>
                  <a:pt x="16170069" y="3711130"/>
                </a:lnTo>
                <a:lnTo>
                  <a:pt x="16170069" y="8876919"/>
                </a:lnTo>
                <a:lnTo>
                  <a:pt x="15573674" y="9473314"/>
                </a:lnTo>
                <a:close/>
                <a:moveTo>
                  <a:pt x="12458940" y="0"/>
                </a:moveTo>
                <a:lnTo>
                  <a:pt x="13055333" y="596394"/>
                </a:lnTo>
                <a:lnTo>
                  <a:pt x="13055334" y="11991655"/>
                </a:lnTo>
                <a:lnTo>
                  <a:pt x="12458939" y="12588049"/>
                </a:lnTo>
                <a:close/>
                <a:moveTo>
                  <a:pt x="9344205" y="1154769"/>
                </a:moveTo>
                <a:lnTo>
                  <a:pt x="9940598" y="558375"/>
                </a:lnTo>
                <a:lnTo>
                  <a:pt x="9940599" y="15106390"/>
                </a:lnTo>
                <a:lnTo>
                  <a:pt x="9344204" y="15702784"/>
                </a:lnTo>
                <a:close/>
                <a:moveTo>
                  <a:pt x="6229470" y="4269504"/>
                </a:moveTo>
                <a:lnTo>
                  <a:pt x="6825864" y="3673110"/>
                </a:lnTo>
                <a:lnTo>
                  <a:pt x="6825864" y="18221124"/>
                </a:lnTo>
                <a:lnTo>
                  <a:pt x="6229470" y="18817518"/>
                </a:lnTo>
                <a:close/>
                <a:moveTo>
                  <a:pt x="3114735" y="7384239"/>
                </a:moveTo>
                <a:lnTo>
                  <a:pt x="3711129" y="6787845"/>
                </a:lnTo>
                <a:lnTo>
                  <a:pt x="3711128" y="17115326"/>
                </a:lnTo>
                <a:lnTo>
                  <a:pt x="3114735" y="16518933"/>
                </a:lnTo>
                <a:close/>
                <a:moveTo>
                  <a:pt x="0" y="10498974"/>
                </a:moveTo>
                <a:lnTo>
                  <a:pt x="596393" y="9902580"/>
                </a:lnTo>
                <a:lnTo>
                  <a:pt x="596393" y="14000591"/>
                </a:lnTo>
                <a:lnTo>
                  <a:pt x="0" y="1340419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/>
          <p:nvPr/>
        </p:nvSpPr>
        <p:spPr>
          <a:xfrm rot="2700000">
            <a:off x="1590719" y="-4039223"/>
            <a:ext cx="16179060" cy="18643802"/>
          </a:xfrm>
          <a:custGeom>
            <a:avLst/>
            <a:gdLst/>
            <a:ahLst/>
            <a:cxnLst/>
            <a:rect l="l" t="t" r="r" b="b"/>
            <a:pathLst>
              <a:path w="16170068" h="18633440" extrusionOk="0">
                <a:moveTo>
                  <a:pt x="15573674" y="4632848"/>
                </a:moveTo>
                <a:lnTo>
                  <a:pt x="16170068" y="5229241"/>
                </a:lnTo>
                <a:lnTo>
                  <a:pt x="16170068" y="8318544"/>
                </a:lnTo>
                <a:lnTo>
                  <a:pt x="15573674" y="8914939"/>
                </a:lnTo>
                <a:close/>
                <a:moveTo>
                  <a:pt x="12458940" y="1518113"/>
                </a:moveTo>
                <a:lnTo>
                  <a:pt x="13055333" y="2114507"/>
                </a:lnTo>
                <a:lnTo>
                  <a:pt x="13055333" y="11433279"/>
                </a:lnTo>
                <a:lnTo>
                  <a:pt x="12458940" y="12029672"/>
                </a:lnTo>
                <a:close/>
                <a:moveTo>
                  <a:pt x="9344205" y="596393"/>
                </a:moveTo>
                <a:lnTo>
                  <a:pt x="9940598" y="0"/>
                </a:lnTo>
                <a:lnTo>
                  <a:pt x="9940599" y="14548014"/>
                </a:lnTo>
                <a:lnTo>
                  <a:pt x="9344204" y="15144408"/>
                </a:lnTo>
                <a:close/>
                <a:moveTo>
                  <a:pt x="6229469" y="3711129"/>
                </a:moveTo>
                <a:lnTo>
                  <a:pt x="6825864" y="3114734"/>
                </a:lnTo>
                <a:lnTo>
                  <a:pt x="6825863" y="17662749"/>
                </a:lnTo>
                <a:lnTo>
                  <a:pt x="6229469" y="18259143"/>
                </a:lnTo>
                <a:close/>
                <a:moveTo>
                  <a:pt x="3114736" y="6825862"/>
                </a:moveTo>
                <a:lnTo>
                  <a:pt x="3711129" y="6229469"/>
                </a:lnTo>
                <a:lnTo>
                  <a:pt x="3711130" y="18633440"/>
                </a:lnTo>
                <a:lnTo>
                  <a:pt x="3114736" y="18037046"/>
                </a:lnTo>
                <a:close/>
                <a:moveTo>
                  <a:pt x="0" y="9940598"/>
                </a:moveTo>
                <a:lnTo>
                  <a:pt x="596393" y="9344205"/>
                </a:lnTo>
                <a:lnTo>
                  <a:pt x="596393" y="15518704"/>
                </a:lnTo>
                <a:lnTo>
                  <a:pt x="0" y="1492231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397200" y="377250"/>
            <a:ext cx="17493600" cy="9532500"/>
          </a:xfrm>
          <a:prstGeom prst="roundRect">
            <a:avLst>
              <a:gd name="adj" fmla="val 445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6944916" y="9326434"/>
            <a:ext cx="10977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1" name="Google Shape;11;p1"/>
          <p:cNvSpPr txBox="1"/>
          <p:nvPr/>
        </p:nvSpPr>
        <p:spPr>
          <a:xfrm rot="5400000">
            <a:off x="-1052950" y="88208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6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6"/>
          <p:cNvSpPr txBox="1"/>
          <p:nvPr/>
        </p:nvSpPr>
        <p:spPr>
          <a:xfrm flipH="1">
            <a:off x="11418588" y="2735850"/>
            <a:ext cx="60684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algn="ctr"/>
            <a:r>
              <a:rPr lang="es-MX" sz="2800" b="1" dirty="0"/>
              <a:t>Unidad de Aprendizaje II: </a:t>
            </a:r>
            <a:endParaRPr lang="es-MX" sz="2800" b="1" dirty="0" smtClean="0"/>
          </a:p>
          <a:p>
            <a:pPr algn="ctr"/>
            <a:r>
              <a:rPr lang="es-MX" sz="2800" dirty="0" smtClean="0"/>
              <a:t>Aportes </a:t>
            </a:r>
            <a:r>
              <a:rPr lang="es-MX" sz="2800" dirty="0"/>
              <a:t>de las investigaciones psicolingüísticas a la comprensión del desarrollo del lenguaje y de adquisición de la lengua escrita</a:t>
            </a:r>
            <a:endParaRPr lang="es-MX" sz="2800" dirty="0"/>
          </a:p>
          <a:p>
            <a:pPr algn="ctr"/>
            <a:r>
              <a:rPr lang="es-MX" sz="2800" b="1" dirty="0"/>
              <a:t>Competencias del curso:</a:t>
            </a:r>
            <a:endParaRPr lang="es-MX" sz="2800" dirty="0"/>
          </a:p>
          <a:p>
            <a:pPr lvl="0" algn="ctr"/>
            <a:r>
              <a:rPr lang="es-MX" sz="2800" dirty="0"/>
              <a:t>-Detecta los procesos de aprendizaje de sus alumnos para favorecer su desarrollo cognitivo y socioemocional.-Integra recursos de la investigación educativa para enriquecer su práctica profesional, expresando su interés por el conocimiento, la ciencia y la mejora de la educación.</a:t>
            </a:r>
            <a:endParaRPr sz="27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3" name="Google Shape;343;p26"/>
          <p:cNvSpPr txBox="1"/>
          <p:nvPr/>
        </p:nvSpPr>
        <p:spPr>
          <a:xfrm flipH="1">
            <a:off x="846275" y="2559217"/>
            <a:ext cx="9660000" cy="13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800" b="1" dirty="0"/>
              <a:t>Ciclo Escolar</a:t>
            </a:r>
            <a:r>
              <a:rPr lang="es-MX" sz="2800" dirty="0"/>
              <a:t>2021-2022</a:t>
            </a:r>
            <a:r>
              <a:rPr lang="es-MX" sz="2800" dirty="0"/>
              <a:t> </a:t>
            </a:r>
            <a:r>
              <a:rPr lang="es-MX" sz="2800" b="1" dirty="0"/>
              <a:t>Primer </a:t>
            </a:r>
            <a:r>
              <a:rPr lang="es-MX" sz="2800" dirty="0" smtClean="0"/>
              <a:t>semestre </a:t>
            </a:r>
            <a:r>
              <a:rPr lang="es-MX" sz="2800" b="1" dirty="0" smtClean="0"/>
              <a:t>Sección </a:t>
            </a:r>
            <a:r>
              <a:rPr lang="es-MX" sz="2800" dirty="0" smtClean="0"/>
              <a:t>“C</a:t>
            </a:r>
            <a:r>
              <a:rPr lang="es-MX" sz="2800" dirty="0"/>
              <a:t>”</a:t>
            </a:r>
            <a:endParaRPr sz="27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4" name="Google Shape;344;p26"/>
          <p:cNvSpPr txBox="1"/>
          <p:nvPr/>
        </p:nvSpPr>
        <p:spPr>
          <a:xfrm flipH="1">
            <a:off x="898775" y="5474850"/>
            <a:ext cx="9660000" cy="13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800" b="1" dirty="0" smtClean="0"/>
              <a:t>Lenguaje y </a:t>
            </a:r>
            <a:r>
              <a:rPr lang="es-MX" sz="2800" b="1" dirty="0"/>
              <a:t>comunicación</a:t>
            </a:r>
            <a:endParaRPr sz="27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5" name="Google Shape;345;p26"/>
          <p:cNvSpPr txBox="1"/>
          <p:nvPr/>
        </p:nvSpPr>
        <p:spPr>
          <a:xfrm flipH="1">
            <a:off x="801013" y="8164176"/>
            <a:ext cx="9660000" cy="13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800" dirty="0"/>
              <a:t>Pérez López </a:t>
            </a:r>
            <a:r>
              <a:rPr lang="es-MX" sz="2800" dirty="0" smtClean="0"/>
              <a:t>Marisol  </a:t>
            </a:r>
          </a:p>
          <a:p>
            <a:pPr lvl="0" algn="ctr"/>
            <a:r>
              <a:rPr lang="es-MX" sz="2800" dirty="0" smtClean="0"/>
              <a:t>Peña Farías </a:t>
            </a:r>
            <a:r>
              <a:rPr lang="es-MX" sz="2800" dirty="0"/>
              <a:t>Ana </a:t>
            </a:r>
            <a:r>
              <a:rPr lang="es-MX" sz="2800" dirty="0" smtClean="0"/>
              <a:t>Paola</a:t>
            </a:r>
          </a:p>
        </p:txBody>
      </p:sp>
      <p:sp>
        <p:nvSpPr>
          <p:cNvPr id="347" name="Google Shape;347;p26"/>
          <p:cNvSpPr txBox="1"/>
          <p:nvPr/>
        </p:nvSpPr>
        <p:spPr>
          <a:xfrm flipH="1">
            <a:off x="4057488" y="4665813"/>
            <a:ext cx="3223800" cy="81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37150" tIns="137150" rIns="137150" bIns="13715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 dirty="0" smtClean="0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</a:rPr>
              <a:t>Curso</a:t>
            </a:r>
            <a:endParaRPr sz="3500" b="1" dirty="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48" name="Google Shape;348;p26"/>
          <p:cNvSpPr txBox="1"/>
          <p:nvPr/>
        </p:nvSpPr>
        <p:spPr>
          <a:xfrm flipH="1">
            <a:off x="4057488" y="7443963"/>
            <a:ext cx="3223800" cy="81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37150" tIns="137150" rIns="137150" bIns="13715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 dirty="0" smtClean="0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</a:rPr>
              <a:t>Integrantes</a:t>
            </a:r>
            <a:endParaRPr sz="3500" b="1" dirty="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349" name="Google Shape;349;p26"/>
          <p:cNvGrpSpPr/>
          <p:nvPr/>
        </p:nvGrpSpPr>
        <p:grpSpPr>
          <a:xfrm>
            <a:off x="801013" y="1053225"/>
            <a:ext cx="16685975" cy="474600"/>
            <a:chOff x="846275" y="1053225"/>
            <a:chExt cx="16685975" cy="474600"/>
          </a:xfrm>
        </p:grpSpPr>
        <p:sp>
          <p:nvSpPr>
            <p:cNvPr id="350" name="Google Shape;350;p26"/>
            <p:cNvSpPr/>
            <p:nvPr/>
          </p:nvSpPr>
          <p:spPr>
            <a:xfrm>
              <a:off x="846275" y="1053225"/>
              <a:ext cx="3282000" cy="474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6"/>
            <p:cNvSpPr/>
            <p:nvPr/>
          </p:nvSpPr>
          <p:spPr>
            <a:xfrm>
              <a:off x="14250250" y="1053225"/>
              <a:ext cx="3282000" cy="474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2" name="Google Shape;352;p26"/>
          <p:cNvSpPr txBox="1"/>
          <p:nvPr/>
        </p:nvSpPr>
        <p:spPr>
          <a:xfrm>
            <a:off x="5337648" y="1100567"/>
            <a:ext cx="10891519" cy="24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algn="ctr"/>
            <a:r>
              <a:rPr lang="es-MX" sz="4800" b="1" dirty="0"/>
              <a:t>Escuela Normal </a:t>
            </a:r>
            <a:r>
              <a:rPr lang="es-MX" sz="4800" b="1" dirty="0" smtClean="0"/>
              <a:t>de</a:t>
            </a:r>
            <a:r>
              <a:rPr lang="es-MX" sz="4800" dirty="0" smtClean="0"/>
              <a:t> </a:t>
            </a:r>
          </a:p>
          <a:p>
            <a:pPr algn="ctr"/>
            <a:r>
              <a:rPr lang="es-MX" sz="4800" b="1" dirty="0" smtClean="0"/>
              <a:t>Educación Preescolar</a:t>
            </a:r>
            <a:endParaRPr lang="es-MX" sz="4800" dirty="0"/>
          </a:p>
        </p:txBody>
      </p:sp>
      <p:sp>
        <p:nvSpPr>
          <p:cNvPr id="2" name="Rectángulo 1"/>
          <p:cNvSpPr/>
          <p:nvPr/>
        </p:nvSpPr>
        <p:spPr>
          <a:xfrm>
            <a:off x="481767" y="7453028"/>
            <a:ext cx="223519" cy="2144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615" y="535668"/>
            <a:ext cx="2169673" cy="1613347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10765162" y="2863418"/>
            <a:ext cx="451478" cy="6734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1"/>
          <p:cNvSpPr/>
          <p:nvPr/>
        </p:nvSpPr>
        <p:spPr>
          <a:xfrm>
            <a:off x="1670425" y="4637188"/>
            <a:ext cx="14950200" cy="3422700"/>
          </a:xfrm>
          <a:prstGeom prst="roundRect">
            <a:avLst>
              <a:gd name="adj" fmla="val 6748"/>
            </a:avLst>
          </a:prstGeom>
          <a:solidFill>
            <a:schemeClr val="lt1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1"/>
          <p:cNvSpPr txBox="1"/>
          <p:nvPr/>
        </p:nvSpPr>
        <p:spPr>
          <a:xfrm>
            <a:off x="970200" y="5862138"/>
            <a:ext cx="16347600" cy="96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37150" tIns="137150" rIns="137150" bIns="13715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dirty="0" smtClean="0">
                <a:solidFill>
                  <a:schemeClr val="lt2"/>
                </a:solidFill>
                <a:latin typeface="Comfortaa"/>
                <a:ea typeface="Comfortaa"/>
                <a:cs typeface="Comfortaa"/>
                <a:sym typeface="Comfortaa"/>
              </a:rPr>
              <a:t>3 a 6 años</a:t>
            </a:r>
            <a:endParaRPr sz="4500" dirty="0">
              <a:solidFill>
                <a:schemeClr val="l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79" name="Google Shape;279;p21"/>
          <p:cNvSpPr txBox="1"/>
          <p:nvPr/>
        </p:nvSpPr>
        <p:spPr>
          <a:xfrm>
            <a:off x="4160713" y="3551013"/>
            <a:ext cx="9969600" cy="212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37150" tIns="137150" rIns="137150" bIns="13715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 dirty="0" smtClean="0">
                <a:solidFill>
                  <a:schemeClr val="accent3"/>
                </a:solidFill>
                <a:latin typeface="Comfortaa"/>
                <a:ea typeface="Comfortaa"/>
                <a:cs typeface="Comfortaa"/>
                <a:sym typeface="Comfortaa"/>
              </a:rPr>
              <a:t>lenguaje</a:t>
            </a:r>
            <a:endParaRPr sz="12000" b="1" dirty="0">
              <a:solidFill>
                <a:schemeClr val="accent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0" name="Google Shape;280;p21"/>
          <p:cNvSpPr txBox="1"/>
          <p:nvPr/>
        </p:nvSpPr>
        <p:spPr>
          <a:xfrm>
            <a:off x="1670413" y="2227113"/>
            <a:ext cx="14950200" cy="16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400" b="1" dirty="0" smtClean="0">
                <a:solidFill>
                  <a:schemeClr val="accent5"/>
                </a:solidFill>
                <a:latin typeface="DM Sans"/>
                <a:ea typeface="DM Sans"/>
                <a:cs typeface="DM Sans"/>
                <a:sym typeface="DM Sans"/>
              </a:rPr>
              <a:t>DESARROLLO DEL</a:t>
            </a:r>
            <a:endParaRPr sz="13400" b="1" dirty="0">
              <a:solidFill>
                <a:schemeClr val="accent5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26720" y="7538720"/>
            <a:ext cx="284480" cy="20929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11251653" y="2303476"/>
            <a:ext cx="2549607" cy="52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Edad de 5-6 años</a:t>
            </a:r>
            <a:endParaRPr lang="es-MX" sz="2000" dirty="0"/>
          </a:p>
        </p:txBody>
      </p:sp>
      <p:sp>
        <p:nvSpPr>
          <p:cNvPr id="559" name="Google Shape;559;p36"/>
          <p:cNvSpPr/>
          <p:nvPr/>
        </p:nvSpPr>
        <p:spPr>
          <a:xfrm>
            <a:off x="4210775" y="3164450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0" name="Google Shape;560;p36"/>
          <p:cNvSpPr/>
          <p:nvPr/>
        </p:nvSpPr>
        <p:spPr>
          <a:xfrm>
            <a:off x="4210775" y="4790064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1" name="Google Shape;561;p36"/>
          <p:cNvSpPr/>
          <p:nvPr/>
        </p:nvSpPr>
        <p:spPr>
          <a:xfrm>
            <a:off x="4210775" y="6415678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2" name="Google Shape;562;p36"/>
          <p:cNvSpPr/>
          <p:nvPr/>
        </p:nvSpPr>
        <p:spPr>
          <a:xfrm>
            <a:off x="4210775" y="8041367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3" name="Google Shape;563;p36"/>
          <p:cNvSpPr/>
          <p:nvPr/>
        </p:nvSpPr>
        <p:spPr>
          <a:xfrm>
            <a:off x="7565891" y="4744337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Diferenciación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entre la percepción del habla y la producción del habla.</a:t>
            </a:r>
          </a:p>
        </p:txBody>
      </p:sp>
      <p:sp>
        <p:nvSpPr>
          <p:cNvPr id="567" name="Google Shape;567;p36"/>
          <p:cNvSpPr/>
          <p:nvPr/>
        </p:nvSpPr>
        <p:spPr>
          <a:xfrm>
            <a:off x="10758805" y="4808106"/>
            <a:ext cx="3570758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Producen </a:t>
            </a:r>
            <a:r>
              <a:rPr lang="es-MX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la casi totalidad de las consonantes </a:t>
            </a:r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combinaciones </a:t>
            </a:r>
            <a:r>
              <a:rPr lang="es-MX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 consonantes </a:t>
            </a:r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</a:t>
            </a:r>
            <a:r>
              <a:rPr lang="es-MX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vocales</a:t>
            </a:r>
            <a:r>
              <a:rPr lang="es-MX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, con la excepción de unas pocas consonantes aisladas (r, z), </a:t>
            </a:r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algunos </a:t>
            </a:r>
            <a:r>
              <a:rPr lang="es-MX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grupos de </a:t>
            </a:r>
            <a:r>
              <a:rPr lang="es-MX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consonantes y diptongos.</a:t>
            </a:r>
            <a:endParaRPr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1" name="Google Shape;571;p36"/>
          <p:cNvSpPr/>
          <p:nvPr/>
        </p:nvSpPr>
        <p:spPr>
          <a:xfrm>
            <a:off x="14088452" y="3119859"/>
            <a:ext cx="3609282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800" dirty="0">
                <a:latin typeface="Questrial" panose="020B0604020202020204" charset="0"/>
              </a:rPr>
              <a:t>C</a:t>
            </a:r>
            <a:r>
              <a:rPr lang="es-MX" sz="1800" dirty="0" smtClean="0">
                <a:latin typeface="Questrial" panose="020B0604020202020204" charset="0"/>
              </a:rPr>
              <a:t>omienzan </a:t>
            </a:r>
            <a:r>
              <a:rPr lang="es-MX" sz="1800" dirty="0">
                <a:latin typeface="Questrial" panose="020B0604020202020204" charset="0"/>
              </a:rPr>
              <a:t>el desarrollo metafonológico o</a:t>
            </a:r>
          </a:p>
          <a:p>
            <a:pPr lvl="0" algn="ctr"/>
            <a:r>
              <a:rPr lang="es-MX" sz="1800" dirty="0">
                <a:latin typeface="Questrial" panose="020B0604020202020204" charset="0"/>
              </a:rPr>
              <a:t>conocimiento consciente sobre la </a:t>
            </a:r>
            <a:r>
              <a:rPr lang="es-MX" sz="1800" dirty="0" smtClean="0">
                <a:latin typeface="Questrial" panose="020B0604020202020204" charset="0"/>
              </a:rPr>
              <a:t>fonología (relación con </a:t>
            </a:r>
            <a:r>
              <a:rPr lang="es-MX" sz="1800" dirty="0">
                <a:latin typeface="Questrial" panose="020B0604020202020204" charset="0"/>
              </a:rPr>
              <a:t>la habilidad lectora y </a:t>
            </a:r>
            <a:r>
              <a:rPr lang="es-MX" sz="1800" dirty="0" smtClean="0">
                <a:latin typeface="Questrial" panose="020B0604020202020204" charset="0"/>
              </a:rPr>
              <a:t>escritora).</a:t>
            </a:r>
            <a:endParaRPr sz="1800" dirty="0">
              <a:solidFill>
                <a:schemeClr val="dk1"/>
              </a:solidFill>
              <a:latin typeface="Questrial" panose="020B0604020202020204" charset="0"/>
              <a:ea typeface="Questrial"/>
              <a:cs typeface="Questrial"/>
              <a:sym typeface="Questrial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26720" y="7540030"/>
            <a:ext cx="374293" cy="2144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7896537" y="2260813"/>
            <a:ext cx="2549607" cy="52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Concepto</a:t>
            </a:r>
            <a:endParaRPr lang="es-MX" sz="4000" dirty="0"/>
          </a:p>
        </p:txBody>
      </p:sp>
      <p:sp>
        <p:nvSpPr>
          <p:cNvPr id="4" name="Rectángulo 3"/>
          <p:cNvSpPr/>
          <p:nvPr/>
        </p:nvSpPr>
        <p:spPr>
          <a:xfrm>
            <a:off x="10921007" y="2071464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4210775" y="2050661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14462553" y="2270941"/>
            <a:ext cx="3024435" cy="5590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5-6 años</a:t>
            </a:r>
            <a:endParaRPr lang="es-MX" sz="2800" dirty="0"/>
          </a:p>
        </p:txBody>
      </p:sp>
      <p:sp>
        <p:nvSpPr>
          <p:cNvPr id="29" name="Rectángulo 28"/>
          <p:cNvSpPr/>
          <p:nvPr/>
        </p:nvSpPr>
        <p:spPr>
          <a:xfrm>
            <a:off x="11042964" y="225960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3-4 años</a:t>
            </a:r>
            <a:endParaRPr lang="es-MX" sz="2800" dirty="0"/>
          </a:p>
        </p:txBody>
      </p:sp>
      <p:sp>
        <p:nvSpPr>
          <p:cNvPr id="30" name="Rectángulo 29"/>
          <p:cNvSpPr/>
          <p:nvPr/>
        </p:nvSpPr>
        <p:spPr>
          <a:xfrm>
            <a:off x="4304007" y="222827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Nombre del desarrollo</a:t>
            </a:r>
            <a:endParaRPr lang="es-MX" sz="2800" dirty="0"/>
          </a:p>
        </p:txBody>
      </p:sp>
      <p:sp>
        <p:nvSpPr>
          <p:cNvPr id="32" name="Rectángulo 31"/>
          <p:cNvSpPr/>
          <p:nvPr/>
        </p:nvSpPr>
        <p:spPr>
          <a:xfrm>
            <a:off x="1035798" y="3458358"/>
            <a:ext cx="2812430" cy="8551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Fonológico</a:t>
            </a:r>
            <a:endParaRPr lang="es-MX" sz="4000" dirty="0"/>
          </a:p>
        </p:txBody>
      </p:sp>
      <p:sp>
        <p:nvSpPr>
          <p:cNvPr id="5" name="Rectángulo 4"/>
          <p:cNvSpPr/>
          <p:nvPr/>
        </p:nvSpPr>
        <p:spPr>
          <a:xfrm>
            <a:off x="4101929" y="3008810"/>
            <a:ext cx="3338662" cy="67077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Blue Arrows, Arrow Clipart, Creative Arrows, The Arrows Slide PNG  Transparent Clipart Image and PSD File for Free Download | Recuadros para  fotos, Letras del alfabeto para impresión, Tutoriales de pintura a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15" t="31663" r="16886" b="30002"/>
          <a:stretch/>
        </p:blipFill>
        <p:spPr bwMode="auto">
          <a:xfrm>
            <a:off x="4751106" y="3371211"/>
            <a:ext cx="2130236" cy="9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 39"/>
          <p:cNvSpPr/>
          <p:nvPr/>
        </p:nvSpPr>
        <p:spPr>
          <a:xfrm>
            <a:off x="727897" y="4677288"/>
            <a:ext cx="3338662" cy="50071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7502009" y="8041367"/>
            <a:ext cx="3338662" cy="16646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11042964" y="6261789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dirty="0"/>
          </a:p>
        </p:txBody>
      </p:sp>
      <p:sp>
        <p:nvSpPr>
          <p:cNvPr id="45" name="Google Shape;563;p36"/>
          <p:cNvSpPr/>
          <p:nvPr/>
        </p:nvSpPr>
        <p:spPr>
          <a:xfrm>
            <a:off x="7565891" y="3119859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Ajuste morfofonológico y metafonológico. </a:t>
            </a:r>
            <a:endParaRPr sz="21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Google Shape;563;p36"/>
          <p:cNvSpPr/>
          <p:nvPr/>
        </p:nvSpPr>
        <p:spPr>
          <a:xfrm>
            <a:off x="7502009" y="6415677"/>
            <a:ext cx="3302121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algn="ctr"/>
            <a:r>
              <a:rPr lang="es-MX" sz="1600" dirty="0">
                <a:latin typeface="Questrial" panose="020B0604020202020204" charset="0"/>
              </a:rPr>
              <a:t>La capacidad de percibir el habla, de discriminar los fonemas que integran el fluido de nuestra habla, de reconocer unidades mayores como palabras y más tarde </a:t>
            </a:r>
            <a:r>
              <a:rPr lang="es-MX" sz="1600" dirty="0" smtClean="0">
                <a:latin typeface="Questrial" panose="020B0604020202020204" charset="0"/>
              </a:rPr>
              <a:t>oraciones.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48" name="Google Shape;567;p36"/>
          <p:cNvSpPr/>
          <p:nvPr/>
        </p:nvSpPr>
        <p:spPr>
          <a:xfrm>
            <a:off x="10733336" y="3160536"/>
            <a:ext cx="3586239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El </a:t>
            </a:r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repertorio léxico de los niños supera las 50 palabras y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sus producciones</a:t>
            </a:r>
            <a:endParaRPr lang="es-MX"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algn="ctr"/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 hacen más complejas.</a:t>
            </a: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" name="Google Shape;567;p36"/>
          <p:cNvSpPr/>
          <p:nvPr/>
        </p:nvSpPr>
        <p:spPr>
          <a:xfrm>
            <a:off x="10768793" y="6433796"/>
            <a:ext cx="3550782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200" dirty="0">
                <a:latin typeface="Questrial" panose="020B0604020202020204" charset="0"/>
              </a:rPr>
              <a:t>U</a:t>
            </a:r>
            <a:r>
              <a:rPr lang="es-MX" sz="1200" dirty="0" smtClean="0">
                <a:latin typeface="Questrial" panose="020B0604020202020204" charset="0"/>
              </a:rPr>
              <a:t>tilizan </a:t>
            </a:r>
            <a:r>
              <a:rPr lang="es-MX" sz="1200" dirty="0">
                <a:latin typeface="Questrial" panose="020B0604020202020204" charset="0"/>
              </a:rPr>
              <a:t>la producción de simplificación que </a:t>
            </a:r>
            <a:r>
              <a:rPr lang="es-MX" sz="1200" dirty="0" smtClean="0">
                <a:latin typeface="Questrial" panose="020B0604020202020204" charset="0"/>
              </a:rPr>
              <a:t/>
            </a:r>
            <a:br>
              <a:rPr lang="es-MX" sz="1200" dirty="0" smtClean="0">
                <a:latin typeface="Questrial" panose="020B0604020202020204" charset="0"/>
              </a:rPr>
            </a:br>
            <a:r>
              <a:rPr lang="es-MX" sz="1200" dirty="0" smtClean="0">
                <a:latin typeface="Questrial" panose="020B0604020202020204" charset="0"/>
              </a:rPr>
              <a:t>son</a:t>
            </a:r>
            <a:r>
              <a:rPr lang="es-MX" sz="1200" dirty="0">
                <a:latin typeface="Questrial" panose="020B0604020202020204" charset="0"/>
              </a:rPr>
              <a:t>: la sustitución de un sonido por otro, la asimilación o acercamiento a un sonido, simplificación de la estructura (reducción de consonantes, reducción del diptongo, perdida de la consonante o letra final y la omisión de silabas átonas).</a:t>
            </a:r>
            <a:endParaRPr sz="1200" dirty="0">
              <a:solidFill>
                <a:schemeClr val="dk1"/>
              </a:solidFill>
              <a:latin typeface="Questrial" panose="020B0604020202020204" charset="0"/>
              <a:ea typeface="Questrial"/>
              <a:cs typeface="Questrial"/>
              <a:sym typeface="Questrial"/>
            </a:endParaRPr>
          </a:p>
        </p:txBody>
      </p:sp>
      <p:sp>
        <p:nvSpPr>
          <p:cNvPr id="50" name="Google Shape;567;p36"/>
          <p:cNvSpPr/>
          <p:nvPr/>
        </p:nvSpPr>
        <p:spPr>
          <a:xfrm>
            <a:off x="10921007" y="8017530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Modificación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 las</a:t>
            </a:r>
          </a:p>
          <a:p>
            <a:pPr lvl="0" algn="ctr"/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raíces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 las palabras al conjugar los </a:t>
            </a:r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verbos.</a:t>
            </a:r>
            <a:endParaRPr sz="21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" name="Google Shape;571;p36"/>
          <p:cNvSpPr/>
          <p:nvPr/>
        </p:nvSpPr>
        <p:spPr>
          <a:xfrm>
            <a:off x="14329563" y="4798108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600" dirty="0">
                <a:latin typeface="Questrial" panose="020B0604020202020204" charset="0"/>
              </a:rPr>
              <a:t>D</a:t>
            </a:r>
            <a:r>
              <a:rPr lang="es-MX" sz="1600" dirty="0" smtClean="0">
                <a:latin typeface="Questrial" panose="020B0604020202020204" charset="0"/>
              </a:rPr>
              <a:t>iferencias en </a:t>
            </a:r>
            <a:r>
              <a:rPr lang="es-MX" sz="1600" dirty="0">
                <a:latin typeface="Questrial" panose="020B0604020202020204" charset="0"/>
              </a:rPr>
              <a:t>ciertos sonidos (pato/gato), y a ser conscientes de la estructura fonológica de</a:t>
            </a:r>
          </a:p>
          <a:p>
            <a:pPr lvl="0" algn="ctr"/>
            <a:r>
              <a:rPr lang="es-MX" sz="1600" dirty="0">
                <a:latin typeface="Questrial" panose="020B0604020202020204" charset="0"/>
              </a:rPr>
              <a:t>las palabras (sílabas y fonemas que las </a:t>
            </a:r>
            <a:r>
              <a:rPr lang="es-MX" sz="1600" dirty="0" smtClean="0">
                <a:latin typeface="Questrial" panose="020B0604020202020204" charset="0"/>
              </a:rPr>
              <a:t>componen).</a:t>
            </a:r>
            <a:endParaRPr sz="1600" dirty="0">
              <a:solidFill>
                <a:schemeClr val="dk1"/>
              </a:solidFill>
              <a:latin typeface="Questrial" panose="020B0604020202020204" charset="0"/>
              <a:ea typeface="Questrial"/>
              <a:cs typeface="Questrial"/>
              <a:sym typeface="Questrial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14284546" y="6342378"/>
            <a:ext cx="3338662" cy="3374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/>
          <p:cNvSpPr/>
          <p:nvPr/>
        </p:nvSpPr>
        <p:spPr>
          <a:xfrm>
            <a:off x="4160215" y="3074372"/>
            <a:ext cx="3328473" cy="6610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11251653" y="2303476"/>
            <a:ext cx="2549607" cy="52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Edad de 5-6 años</a:t>
            </a:r>
            <a:endParaRPr lang="es-MX" sz="2000" dirty="0"/>
          </a:p>
        </p:txBody>
      </p:sp>
      <p:sp>
        <p:nvSpPr>
          <p:cNvPr id="9" name="Google Shape;563;p36"/>
          <p:cNvSpPr/>
          <p:nvPr/>
        </p:nvSpPr>
        <p:spPr>
          <a:xfrm>
            <a:off x="7584954" y="4725995"/>
            <a:ext cx="32109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Relación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 el desarrollo conceptual en particular y cognitivo en general.</a:t>
            </a:r>
            <a:r>
              <a:rPr lang="en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endParaRPr sz="21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" name="Google Shape;564;p36"/>
          <p:cNvSpPr/>
          <p:nvPr/>
        </p:nvSpPr>
        <p:spPr>
          <a:xfrm>
            <a:off x="7488688" y="6493581"/>
            <a:ext cx="3395394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Adquisición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del significado de las </a:t>
            </a:r>
            <a:r>
              <a:rPr lang="es-MX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palabras, gestos </a:t>
            </a:r>
            <a:r>
              <a:rPr lang="es-MX" sz="21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de las oraciones</a:t>
            </a:r>
            <a:r>
              <a:rPr lang="en" sz="21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.</a:t>
            </a:r>
            <a:endParaRPr sz="21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" name="Google Shape;568;p36"/>
          <p:cNvSpPr/>
          <p:nvPr/>
        </p:nvSpPr>
        <p:spPr>
          <a:xfrm>
            <a:off x="10671898" y="3153118"/>
            <a:ext cx="3709116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Los </a:t>
            </a:r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niños adquieren primero aquellos rasgos del significado más </a:t>
            </a:r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generales y </a:t>
            </a:r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comunes, y después los más </a:t>
            </a:r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particulares.</a:t>
            </a:r>
            <a:endParaRPr sz="18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" name="Google Shape;572;p36"/>
          <p:cNvSpPr/>
          <p:nvPr/>
        </p:nvSpPr>
        <p:spPr>
          <a:xfrm>
            <a:off x="14299412" y="3129038"/>
            <a:ext cx="3288101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Los </a:t>
            </a:r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niños adquieren un promedio de entre 5 y 9 palabras nuevas al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día.</a:t>
            </a: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896537" y="2260813"/>
            <a:ext cx="2549607" cy="52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Concepto</a:t>
            </a:r>
            <a:endParaRPr lang="es-MX" sz="4000" dirty="0"/>
          </a:p>
        </p:txBody>
      </p:sp>
      <p:sp>
        <p:nvSpPr>
          <p:cNvPr id="20" name="Rectángulo 19"/>
          <p:cNvSpPr/>
          <p:nvPr/>
        </p:nvSpPr>
        <p:spPr>
          <a:xfrm>
            <a:off x="10921007" y="2071464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4210775" y="2050661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14462553" y="2270941"/>
            <a:ext cx="3024435" cy="5590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5-6 años</a:t>
            </a:r>
            <a:endParaRPr lang="es-MX" sz="2800" dirty="0"/>
          </a:p>
        </p:txBody>
      </p:sp>
      <p:sp>
        <p:nvSpPr>
          <p:cNvPr id="23" name="Rectángulo 22"/>
          <p:cNvSpPr/>
          <p:nvPr/>
        </p:nvSpPr>
        <p:spPr>
          <a:xfrm>
            <a:off x="11042964" y="225960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3-4 años</a:t>
            </a:r>
            <a:endParaRPr lang="es-MX" sz="2800" dirty="0"/>
          </a:p>
        </p:txBody>
      </p:sp>
      <p:sp>
        <p:nvSpPr>
          <p:cNvPr id="24" name="Rectángulo 23"/>
          <p:cNvSpPr/>
          <p:nvPr/>
        </p:nvSpPr>
        <p:spPr>
          <a:xfrm>
            <a:off x="4304007" y="222827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Nombre del desarrollo</a:t>
            </a:r>
            <a:endParaRPr lang="es-MX" sz="2800" dirty="0"/>
          </a:p>
        </p:txBody>
      </p:sp>
      <p:sp>
        <p:nvSpPr>
          <p:cNvPr id="25" name="Rectángulo 24"/>
          <p:cNvSpPr/>
          <p:nvPr/>
        </p:nvSpPr>
        <p:spPr>
          <a:xfrm>
            <a:off x="1035798" y="3458358"/>
            <a:ext cx="2812430" cy="8551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Fonológico</a:t>
            </a:r>
            <a:endParaRPr lang="es-MX" sz="4000" dirty="0"/>
          </a:p>
        </p:txBody>
      </p:sp>
      <p:sp>
        <p:nvSpPr>
          <p:cNvPr id="27" name="Rectángulo 26"/>
          <p:cNvSpPr/>
          <p:nvPr/>
        </p:nvSpPr>
        <p:spPr>
          <a:xfrm>
            <a:off x="487680" y="6270564"/>
            <a:ext cx="3615206" cy="3413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6" name="Picture 2" descr="Blue Arrows, Arrow Clipart, Creative Arrows, The Arrows Slide PNG  Transparent Clipart Image and PSD File for Free Download | Recuadros para  fotos, Letras del alfabeto para impresión, Tutoriales de pintura 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15" t="31663" r="16886" b="30002"/>
          <a:stretch/>
        </p:blipFill>
        <p:spPr bwMode="auto">
          <a:xfrm>
            <a:off x="4707099" y="5059163"/>
            <a:ext cx="2130236" cy="9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27"/>
          <p:cNvSpPr/>
          <p:nvPr/>
        </p:nvSpPr>
        <p:spPr>
          <a:xfrm>
            <a:off x="467807" y="3079124"/>
            <a:ext cx="3615206" cy="1565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ectángulo 32"/>
          <p:cNvSpPr/>
          <p:nvPr/>
        </p:nvSpPr>
        <p:spPr>
          <a:xfrm>
            <a:off x="778455" y="4754892"/>
            <a:ext cx="3210900" cy="15156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Semántico </a:t>
            </a:r>
            <a:endParaRPr lang="es-MX" sz="4000" dirty="0"/>
          </a:p>
        </p:txBody>
      </p:sp>
      <p:sp>
        <p:nvSpPr>
          <p:cNvPr id="36" name="Rectángulo 35"/>
          <p:cNvSpPr/>
          <p:nvPr/>
        </p:nvSpPr>
        <p:spPr>
          <a:xfrm>
            <a:off x="7483770" y="3028135"/>
            <a:ext cx="3328473" cy="1616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Google Shape;572;p36"/>
          <p:cNvSpPr/>
          <p:nvPr/>
        </p:nvSpPr>
        <p:spPr>
          <a:xfrm>
            <a:off x="14131907" y="4810100"/>
            <a:ext cx="3486913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800" dirty="0" smtClean="0">
                <a:solidFill>
                  <a:schemeClr val="dk1"/>
                </a:solidFill>
                <a:latin typeface="Questrial" panose="020B0604020202020204" charset="0"/>
                <a:ea typeface="Questrial"/>
                <a:cs typeface="Questrial"/>
                <a:sym typeface="Questrial"/>
              </a:rPr>
              <a:t>Adquieren </a:t>
            </a:r>
            <a:r>
              <a:rPr lang="es-MX" sz="1800" dirty="0">
                <a:latin typeface="Questrial" panose="020B0604020202020204" charset="0"/>
              </a:rPr>
              <a:t>la adquisición del significado de los verbos </a:t>
            </a:r>
            <a:r>
              <a:rPr lang="es-MX" sz="1800" dirty="0" smtClean="0">
                <a:latin typeface="Questrial" panose="020B0604020202020204" charset="0"/>
              </a:rPr>
              <a:t>de posesión, verbos </a:t>
            </a:r>
            <a:r>
              <a:rPr lang="es-MX" sz="1800" dirty="0">
                <a:latin typeface="Questrial" panose="020B0604020202020204" charset="0"/>
              </a:rPr>
              <a:t>más generales y que tienen menor complejidad </a:t>
            </a:r>
            <a:r>
              <a:rPr lang="es-MX" sz="1800" dirty="0" smtClean="0">
                <a:latin typeface="Questrial" panose="020B0604020202020204" charset="0"/>
              </a:rPr>
              <a:t>semántica.</a:t>
            </a:r>
            <a:endParaRPr sz="1800" dirty="0">
              <a:solidFill>
                <a:schemeClr val="dk1"/>
              </a:solidFill>
              <a:latin typeface="Questrial" panose="020B0604020202020204" charset="0"/>
              <a:ea typeface="Questrial"/>
              <a:cs typeface="Questrial"/>
              <a:sym typeface="Questrial"/>
            </a:endParaRPr>
          </a:p>
        </p:txBody>
      </p:sp>
      <p:sp>
        <p:nvSpPr>
          <p:cNvPr id="39" name="Google Shape;572;p36"/>
          <p:cNvSpPr/>
          <p:nvPr/>
        </p:nvSpPr>
        <p:spPr>
          <a:xfrm>
            <a:off x="14183652" y="6467082"/>
            <a:ext cx="3476951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Aparecen </a:t>
            </a:r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los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términos supraordinados </a:t>
            </a:r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subordinados en base al término básico.</a:t>
            </a:r>
            <a:endParaRPr lang="es-MX"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" name="Google Shape;572;p36"/>
          <p:cNvSpPr/>
          <p:nvPr/>
        </p:nvSpPr>
        <p:spPr>
          <a:xfrm>
            <a:off x="14204988" y="8093357"/>
            <a:ext cx="3476951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Aparecen </a:t>
            </a:r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las relaciones de sinonimia</a:t>
            </a:r>
          </a:p>
          <a:p>
            <a:pPr lvl="0" algn="ctr"/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antonimia entre </a:t>
            </a:r>
            <a:r>
              <a:rPr lang="es-MX" sz="20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palabras.</a:t>
            </a:r>
            <a:endParaRPr lang="es-MX"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10805514" y="4809181"/>
            <a:ext cx="34993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Questrial" panose="020B0604020202020204" charset="0"/>
              </a:rPr>
              <a:t>L</a:t>
            </a:r>
            <a:r>
              <a:rPr lang="es-MX" sz="1600" dirty="0" smtClean="0">
                <a:latin typeface="Questrial" panose="020B0604020202020204" charset="0"/>
              </a:rPr>
              <a:t>a </a:t>
            </a:r>
            <a:r>
              <a:rPr lang="es-MX" sz="1600" dirty="0">
                <a:latin typeface="Questrial" panose="020B0604020202020204" charset="0"/>
              </a:rPr>
              <a:t>adquisición de nuevas palabras adquiere un ritmo vertiginoso, lo cual parece estar relacionado con las capacidades cognitivas de categorización y conceptualización de la realidad.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11042964" y="6699500"/>
            <a:ext cx="30889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Questrial" panose="020B0604020202020204" charset="0"/>
              </a:rPr>
              <a:t>Van </a:t>
            </a:r>
            <a:r>
              <a:rPr lang="es-MX" sz="2000" dirty="0">
                <a:latin typeface="Questrial" panose="020B0604020202020204" charset="0"/>
              </a:rPr>
              <a:t>conformando campos semánticos cada vez más complejos.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10773678" y="8088821"/>
            <a:ext cx="3627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dirty="0" smtClean="0">
                <a:latin typeface="Questrial" panose="020B0604020202020204" charset="0"/>
              </a:rPr>
              <a:t>Emplean </a:t>
            </a:r>
            <a:r>
              <a:rPr lang="es-MX" sz="1800" dirty="0">
                <a:latin typeface="Questrial" panose="020B0604020202020204" charset="0"/>
              </a:rPr>
              <a:t>en primer lugar los adjetivos de uso más general luego  los de uso más </a:t>
            </a:r>
            <a:r>
              <a:rPr lang="es-MX" sz="1800" dirty="0" smtClean="0">
                <a:latin typeface="Questrial" panose="020B0604020202020204" charset="0"/>
              </a:rPr>
              <a:t/>
            </a:r>
            <a:br>
              <a:rPr lang="es-MX" sz="1800" dirty="0" smtClean="0">
                <a:latin typeface="Questrial" panose="020B0604020202020204" charset="0"/>
              </a:rPr>
            </a:br>
            <a:r>
              <a:rPr lang="es-MX" sz="1800" dirty="0" smtClean="0">
                <a:latin typeface="Questrial" panose="020B0604020202020204" charset="0"/>
              </a:rPr>
              <a:t>específico</a:t>
            </a:r>
            <a:r>
              <a:rPr lang="es-MX" sz="1800" dirty="0">
                <a:latin typeface="Questrial" panose="020B0604020202020204" charset="0"/>
              </a:rPr>
              <a:t>, para referirse a</a:t>
            </a:r>
          </a:p>
          <a:p>
            <a:pPr algn="ctr"/>
            <a:r>
              <a:rPr lang="es-MX" sz="1800" dirty="0" smtClean="0">
                <a:latin typeface="Questrial" panose="020B0604020202020204" charset="0"/>
              </a:rPr>
              <a:t>Dimensiones.</a:t>
            </a:r>
            <a:endParaRPr lang="es-MX" sz="1800" dirty="0">
              <a:latin typeface="Questrial" panose="020B0604020202020204" charset="0"/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7546017" y="8019078"/>
            <a:ext cx="3328473" cy="1616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4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7680" y="8026400"/>
            <a:ext cx="3615206" cy="16580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487680" y="6415678"/>
            <a:ext cx="223520" cy="32687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487680" y="3001918"/>
            <a:ext cx="3615206" cy="32687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11251653" y="2303476"/>
            <a:ext cx="2549607" cy="52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Edad de 5-6 años</a:t>
            </a:r>
            <a:endParaRPr lang="es-MX" sz="2000" dirty="0"/>
          </a:p>
        </p:txBody>
      </p:sp>
      <p:sp>
        <p:nvSpPr>
          <p:cNvPr id="6" name="Rectángulo 5"/>
          <p:cNvSpPr/>
          <p:nvPr/>
        </p:nvSpPr>
        <p:spPr>
          <a:xfrm>
            <a:off x="7896537" y="2260813"/>
            <a:ext cx="2549607" cy="52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Concepto</a:t>
            </a:r>
            <a:endParaRPr lang="es-MX" sz="4000" dirty="0"/>
          </a:p>
        </p:txBody>
      </p:sp>
      <p:sp>
        <p:nvSpPr>
          <p:cNvPr id="7" name="Rectángulo 6"/>
          <p:cNvSpPr/>
          <p:nvPr/>
        </p:nvSpPr>
        <p:spPr>
          <a:xfrm>
            <a:off x="10921007" y="2071464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4210775" y="2050661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4462553" y="2270941"/>
            <a:ext cx="3024435" cy="5590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5-6 años</a:t>
            </a:r>
            <a:endParaRPr lang="es-MX" sz="2800" dirty="0"/>
          </a:p>
        </p:txBody>
      </p:sp>
      <p:sp>
        <p:nvSpPr>
          <p:cNvPr id="10" name="Rectángulo 9"/>
          <p:cNvSpPr/>
          <p:nvPr/>
        </p:nvSpPr>
        <p:spPr>
          <a:xfrm>
            <a:off x="11042964" y="225960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3-4 años</a:t>
            </a:r>
            <a:endParaRPr lang="es-MX" sz="2800" dirty="0"/>
          </a:p>
        </p:txBody>
      </p:sp>
      <p:sp>
        <p:nvSpPr>
          <p:cNvPr id="11" name="Rectángulo 10"/>
          <p:cNvSpPr/>
          <p:nvPr/>
        </p:nvSpPr>
        <p:spPr>
          <a:xfrm>
            <a:off x="4304007" y="222827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Nombre del desarrollo</a:t>
            </a:r>
            <a:endParaRPr lang="es-MX" sz="2800" dirty="0"/>
          </a:p>
        </p:txBody>
      </p:sp>
      <p:sp>
        <p:nvSpPr>
          <p:cNvPr id="12" name="Rectángulo 11"/>
          <p:cNvSpPr/>
          <p:nvPr/>
        </p:nvSpPr>
        <p:spPr>
          <a:xfrm>
            <a:off x="1000828" y="6720956"/>
            <a:ext cx="2812430" cy="8551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Morfológico y sintáctico. </a:t>
            </a:r>
            <a:endParaRPr lang="es-MX" sz="3600" dirty="0"/>
          </a:p>
        </p:txBody>
      </p:sp>
      <p:sp>
        <p:nvSpPr>
          <p:cNvPr id="13" name="Rectángulo 12"/>
          <p:cNvSpPr/>
          <p:nvPr/>
        </p:nvSpPr>
        <p:spPr>
          <a:xfrm>
            <a:off x="4125360" y="3001918"/>
            <a:ext cx="3325578" cy="6682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Picture 2" descr="Blue Arrows, Arrow Clipart, Creative Arrows, The Arrows Slide PNG  Transparent Clipart Image and PSD File for Free Download | Recuadros para  fotos, Letras del alfabeto para impresión, Tutoriales de pintura 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15" t="31663" r="16886" b="30002"/>
          <a:stretch/>
        </p:blipFill>
        <p:spPr bwMode="auto">
          <a:xfrm>
            <a:off x="4751106" y="6720956"/>
            <a:ext cx="2130236" cy="9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564;p36"/>
          <p:cNvSpPr/>
          <p:nvPr/>
        </p:nvSpPr>
        <p:spPr>
          <a:xfrm>
            <a:off x="7475914" y="6343172"/>
            <a:ext cx="3445093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Los </a:t>
            </a:r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niños son muy sensibles a la </a:t>
            </a:r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información </a:t>
            </a:r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que proporcionan los elementos </a:t>
            </a:r>
            <a:r>
              <a:rPr lang="es-MX" sz="18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morfológicos </a:t>
            </a:r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 la sintaxis.</a:t>
            </a:r>
            <a:endParaRPr sz="18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0985815" y="3365868"/>
            <a:ext cx="31460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Questrial" panose="020B0604020202020204" charset="0"/>
              </a:rPr>
              <a:t>uso sistemático de los tiempos, personas y modos verbales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4260416" y="4896622"/>
            <a:ext cx="33245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Questrial" panose="020B0604020202020204" charset="0"/>
              </a:rPr>
              <a:t>C</a:t>
            </a:r>
            <a:r>
              <a:rPr lang="es-MX" sz="1600" dirty="0" smtClean="0">
                <a:latin typeface="Questrial" panose="020B0604020202020204" charset="0"/>
              </a:rPr>
              <a:t>omprenden </a:t>
            </a:r>
            <a:r>
              <a:rPr lang="es-MX" sz="1600" dirty="0">
                <a:latin typeface="Questrial" panose="020B0604020202020204" charset="0"/>
              </a:rPr>
              <a:t>correctamente las pasivas reversibles dependiendo de la secuencia de del verbo de la </a:t>
            </a:r>
            <a:r>
              <a:rPr lang="es-MX" sz="1600" dirty="0" smtClean="0">
                <a:latin typeface="Questrial" panose="020B0604020202020204" charset="0"/>
              </a:rPr>
              <a:t>ya </a:t>
            </a:r>
            <a:r>
              <a:rPr lang="es-MX" sz="1600" dirty="0">
                <a:latin typeface="Questrial" panose="020B0604020202020204" charset="0"/>
              </a:rPr>
              <a:t>que pueden ser comprendidas antes o </a:t>
            </a:r>
            <a:r>
              <a:rPr lang="es-MX" sz="1600" dirty="0" smtClean="0">
                <a:latin typeface="Questrial" panose="020B0604020202020204" charset="0"/>
              </a:rPr>
              <a:t>después.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494572" y="3001917"/>
            <a:ext cx="3325578" cy="32951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7382937" y="8255248"/>
            <a:ext cx="35768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dirty="0" smtClean="0">
                <a:latin typeface="Questrial" panose="020B0604020202020204" charset="0"/>
              </a:rPr>
              <a:t>Los </a:t>
            </a:r>
            <a:r>
              <a:rPr lang="es-MX" sz="1800" dirty="0">
                <a:latin typeface="Questrial" panose="020B0604020202020204" charset="0"/>
              </a:rPr>
              <a:t>niños disponen de un conocimiento innato de las categorías gramaticales como los pronombres o adjetivos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0759682" y="4773512"/>
            <a:ext cx="35909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latin typeface="Questrial" panose="020B0604020202020204" charset="0"/>
              </a:rPr>
              <a:t>Aprenden </a:t>
            </a:r>
            <a:r>
              <a:rPr lang="es-MX" sz="1600" dirty="0">
                <a:latin typeface="Questrial" panose="020B0604020202020204" charset="0"/>
              </a:rPr>
              <a:t>distintos tipos de subordinadas que suelen ser nominales de </a:t>
            </a:r>
            <a:r>
              <a:rPr lang="es-MX" sz="1600" dirty="0" smtClean="0">
                <a:latin typeface="Questrial" panose="020B0604020202020204" charset="0"/>
              </a:rPr>
              <a:t>infinitivo de </a:t>
            </a:r>
            <a:r>
              <a:rPr lang="es-MX" sz="1600" dirty="0">
                <a:latin typeface="Questrial" panose="020B0604020202020204" charset="0"/>
              </a:rPr>
              <a:t>relativo o adjetivas, </a:t>
            </a:r>
            <a:r>
              <a:rPr lang="es-MX" sz="1600" dirty="0" smtClean="0">
                <a:latin typeface="Questrial" panose="020B0604020202020204" charset="0"/>
              </a:rPr>
              <a:t>subordinadas </a:t>
            </a:r>
            <a:r>
              <a:rPr lang="es-MX" sz="1600" dirty="0">
                <a:latin typeface="Questrial" panose="020B0604020202020204" charset="0"/>
              </a:rPr>
              <a:t>adverbiales casuales, finales, de modo, condicionales y </a:t>
            </a:r>
            <a:r>
              <a:rPr lang="es-MX" sz="1600" dirty="0" smtClean="0">
                <a:latin typeface="Questrial" panose="020B0604020202020204" charset="0"/>
              </a:rPr>
              <a:t>comparativas.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0818032" y="6543307"/>
            <a:ext cx="34168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latin typeface="Questrial" panose="020B0604020202020204" charset="0"/>
              </a:rPr>
              <a:t>Logran </a:t>
            </a:r>
            <a:r>
              <a:rPr lang="es-MX" sz="1600" dirty="0">
                <a:latin typeface="Questrial" panose="020B0604020202020204" charset="0"/>
              </a:rPr>
              <a:t>la concordancia de genero entre sustantivo y determinante, uso productivo de los aumentativos y diminutivos y uso frecuente de adverbios, </a:t>
            </a:r>
            <a:r>
              <a:rPr lang="es-MX" sz="1600" dirty="0" smtClean="0">
                <a:latin typeface="Questrial" panose="020B0604020202020204" charset="0"/>
              </a:rPr>
              <a:t>preposiciones.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1251653" y="8439913"/>
            <a:ext cx="2501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Questrial" panose="020B0604020202020204" charset="0"/>
              </a:rPr>
              <a:t>Errores </a:t>
            </a:r>
            <a:r>
              <a:rPr lang="es-MX" sz="2400" dirty="0">
                <a:latin typeface="Questrial" panose="020B0604020202020204" charset="0"/>
              </a:rPr>
              <a:t>de </a:t>
            </a:r>
            <a:r>
              <a:rPr lang="es-MX" sz="2400" dirty="0" smtClean="0">
                <a:latin typeface="Questrial" panose="020B0604020202020204" charset="0"/>
              </a:rPr>
              <a:t>sobre regularización</a:t>
            </a:r>
            <a:endParaRPr lang="es-MX" sz="2400" dirty="0">
              <a:latin typeface="Questrial" panose="020B060402020202020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14192511" y="6466362"/>
            <a:ext cx="33844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latin typeface="Questrial" panose="020B0604020202020204" charset="0"/>
              </a:rPr>
              <a:t>las pasivas con verbo manifiesto se adquieren antes de las que llevan verbos sin resultado final evidente o que los verbos de estado mental.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14260416" y="3043004"/>
            <a:ext cx="3325578" cy="1583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14320401" y="8132138"/>
            <a:ext cx="33087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 </a:t>
            </a:r>
            <a:r>
              <a:rPr lang="es-MX" sz="2000" dirty="0">
                <a:latin typeface="Questrial" panose="020B0604020202020204" charset="0"/>
              </a:rPr>
              <a:t>pueden interpretar ciertas oraciones al revés ya que se les hará difícil acomodarlas en su mente</a:t>
            </a:r>
          </a:p>
        </p:txBody>
      </p:sp>
    </p:spTree>
    <p:extLst>
      <p:ext uri="{BB962C8B-B14F-4D97-AF65-F5344CB8AC3E}">
        <p14:creationId xmlns:p14="http://schemas.microsoft.com/office/powerpoint/2010/main" val="208989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51653" y="2303476"/>
            <a:ext cx="2549607" cy="52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Edad de 5-6 años</a:t>
            </a:r>
            <a:endParaRPr lang="es-MX" sz="2000" dirty="0"/>
          </a:p>
        </p:txBody>
      </p:sp>
      <p:sp>
        <p:nvSpPr>
          <p:cNvPr id="3" name="Rectángulo 2"/>
          <p:cNvSpPr/>
          <p:nvPr/>
        </p:nvSpPr>
        <p:spPr>
          <a:xfrm>
            <a:off x="7896537" y="2260813"/>
            <a:ext cx="2549607" cy="52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Concepto</a:t>
            </a:r>
            <a:endParaRPr lang="es-MX" sz="4000" dirty="0"/>
          </a:p>
        </p:txBody>
      </p:sp>
      <p:sp>
        <p:nvSpPr>
          <p:cNvPr id="4" name="Rectángulo 3"/>
          <p:cNvSpPr/>
          <p:nvPr/>
        </p:nvSpPr>
        <p:spPr>
          <a:xfrm>
            <a:off x="10921007" y="2071464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4210775" y="2050661"/>
            <a:ext cx="3210900" cy="9051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14462553" y="2270941"/>
            <a:ext cx="3024435" cy="5590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5-6 años</a:t>
            </a:r>
            <a:endParaRPr lang="es-MX" sz="2800" dirty="0"/>
          </a:p>
        </p:txBody>
      </p:sp>
      <p:sp>
        <p:nvSpPr>
          <p:cNvPr id="7" name="Rectángulo 6"/>
          <p:cNvSpPr/>
          <p:nvPr/>
        </p:nvSpPr>
        <p:spPr>
          <a:xfrm>
            <a:off x="11042964" y="225960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Edad de 3-4 años</a:t>
            </a:r>
            <a:endParaRPr lang="es-MX" sz="2800" dirty="0"/>
          </a:p>
        </p:txBody>
      </p:sp>
      <p:sp>
        <p:nvSpPr>
          <p:cNvPr id="8" name="Rectángulo 7"/>
          <p:cNvSpPr/>
          <p:nvPr/>
        </p:nvSpPr>
        <p:spPr>
          <a:xfrm>
            <a:off x="4304007" y="2228279"/>
            <a:ext cx="3024435" cy="559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Nombre del desarrollo</a:t>
            </a:r>
            <a:endParaRPr lang="es-MX" sz="2800" dirty="0"/>
          </a:p>
        </p:txBody>
      </p:sp>
      <p:sp>
        <p:nvSpPr>
          <p:cNvPr id="9" name="Rectángulo 8"/>
          <p:cNvSpPr/>
          <p:nvPr/>
        </p:nvSpPr>
        <p:spPr>
          <a:xfrm>
            <a:off x="798775" y="8046732"/>
            <a:ext cx="3210900" cy="1515672"/>
          </a:xfrm>
          <a:prstGeom prst="rect">
            <a:avLst/>
          </a:prstGeom>
          <a:solidFill>
            <a:srgbClr val="140666"/>
          </a:solidFill>
          <a:ln>
            <a:solidFill>
              <a:srgbClr val="140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Pragmático  </a:t>
            </a:r>
            <a:endParaRPr lang="es-MX" sz="4000" dirty="0"/>
          </a:p>
        </p:txBody>
      </p:sp>
      <p:sp>
        <p:nvSpPr>
          <p:cNvPr id="10" name="Rectángulo 9"/>
          <p:cNvSpPr/>
          <p:nvPr/>
        </p:nvSpPr>
        <p:spPr>
          <a:xfrm>
            <a:off x="487680" y="3001918"/>
            <a:ext cx="3615206" cy="5044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487680" y="6293656"/>
            <a:ext cx="311095" cy="32687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4066064" y="3001918"/>
            <a:ext cx="3413053" cy="65604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Picture 2" descr="Blue Arrows, Arrow Clipart, Creative Arrows, The Arrows Slide PNG  Transparent Clipart Image and PSD File for Free Download | Recuadros para  fotos, Letras del alfabeto para impresión, Tutoriales de pintura 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15" t="31663" r="16886" b="30002"/>
          <a:stretch/>
        </p:blipFill>
        <p:spPr bwMode="auto">
          <a:xfrm>
            <a:off x="4974626" y="8333417"/>
            <a:ext cx="2130236" cy="9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/>
          <p:cNvSpPr/>
          <p:nvPr/>
        </p:nvSpPr>
        <p:spPr>
          <a:xfrm>
            <a:off x="14239793" y="6473578"/>
            <a:ext cx="33550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Questrial" panose="020B0604020202020204" charset="0"/>
              </a:rPr>
              <a:t>se produce un aumento importante de su capacidad para participar en una conversación</a:t>
            </a:r>
            <a:r>
              <a:rPr lang="es-MX" dirty="0"/>
              <a:t>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1010373" y="4862604"/>
            <a:ext cx="31460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latin typeface="Questrial" panose="020B0604020202020204" charset="0"/>
              </a:rPr>
              <a:t>Establecen </a:t>
            </a:r>
            <a:r>
              <a:rPr lang="es-MX" sz="1600" dirty="0">
                <a:latin typeface="Questrial" panose="020B0604020202020204" charset="0"/>
              </a:rPr>
              <a:t>contacto comunicativo, expresan sus sentimientos, realizan preguntas, dan información, describen, responden, etc</a:t>
            </a:r>
            <a:r>
              <a:rPr lang="es-MX" sz="1600" dirty="0" smtClean="0">
                <a:latin typeface="Questrial" panose="020B0604020202020204" charset="0"/>
              </a:rPr>
              <a:t>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4239793" y="4834987"/>
            <a:ext cx="33245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latin typeface="Questrial" panose="020B0604020202020204" charset="0"/>
              </a:rPr>
              <a:t>Los </a:t>
            </a:r>
            <a:r>
              <a:rPr lang="es-MX" sz="1600" dirty="0">
                <a:latin typeface="Questrial" panose="020B0604020202020204" charset="0"/>
              </a:rPr>
              <a:t>niños ya no solamente saben cómo abrir la conversación y despedirse, sino que saben hablar de algo (tema), e incluso pueden anticipar la </a:t>
            </a:r>
            <a:r>
              <a:rPr lang="es-MX" sz="1600" dirty="0" smtClean="0">
                <a:latin typeface="Questrial" panose="020B0604020202020204" charset="0"/>
              </a:rPr>
              <a:t>despedida.</a:t>
            </a:r>
            <a:endParaRPr lang="es-MX" sz="1600" dirty="0">
              <a:latin typeface="Questrial" panose="020B0604020202020204" charset="0"/>
            </a:endParaRPr>
          </a:p>
        </p:txBody>
      </p:sp>
      <p:sp>
        <p:nvSpPr>
          <p:cNvPr id="17" name="Google Shape;564;p36"/>
          <p:cNvSpPr/>
          <p:nvPr/>
        </p:nvSpPr>
        <p:spPr>
          <a:xfrm>
            <a:off x="7366799" y="8081904"/>
            <a:ext cx="3592565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lvl="0" algn="ctr"/>
            <a:r>
              <a:rPr lang="es-MX" sz="18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s-MX" sz="160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Lenguaje que nos </a:t>
            </a:r>
            <a:r>
              <a:rPr lang="es-MX" sz="16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permite hacer cosas con él: podemos preguntar, responder, hacer peticiones, dar información, ordenar, argumentar una propuesta, relatar, etc.</a:t>
            </a:r>
            <a:endParaRPr sz="16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0898742" y="6392524"/>
            <a:ext cx="33245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latin typeface="Questrial" panose="020B0604020202020204" charset="0"/>
              </a:rPr>
              <a:t>los niños son capaces de realizar una serie de ajustes en su forma de hablar cuando se dirigen a niños más pequeños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14462553" y="8320870"/>
            <a:ext cx="29364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latin typeface="Questrial" panose="020B0604020202020204" charset="0"/>
              </a:rPr>
              <a:t>capaces de emplear la forma condicional o potencial del verbo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11034553" y="8296735"/>
            <a:ext cx="3041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Questrial" panose="020B0604020202020204" charset="0"/>
              </a:rPr>
              <a:t>comienzan a emplear las formas de petición indirecta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7456556" y="3001917"/>
            <a:ext cx="3413053" cy="49895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10869609" y="3005342"/>
            <a:ext cx="3328473" cy="1616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14253096" y="3065909"/>
            <a:ext cx="3328473" cy="1616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46779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5F5F5"/>
      </a:lt1>
      <a:dk2>
        <a:srgbClr val="434343"/>
      </a:dk2>
      <a:lt2>
        <a:srgbClr val="F3F3F3"/>
      </a:lt2>
      <a:accent1>
        <a:srgbClr val="72968F"/>
      </a:accent1>
      <a:accent2>
        <a:srgbClr val="575C0F"/>
      </a:accent2>
      <a:accent3>
        <a:srgbClr val="A9CBCF"/>
      </a:accent3>
      <a:accent4>
        <a:srgbClr val="E6B873"/>
      </a:accent4>
      <a:accent5>
        <a:srgbClr val="274060"/>
      </a:accent5>
      <a:accent6>
        <a:srgbClr val="A9CBC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813</Words>
  <Application>Microsoft Office PowerPoint</Application>
  <PresentationFormat>Personalizado</PresentationFormat>
  <Paragraphs>85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Playfair Display</vt:lpstr>
      <vt:lpstr>Comfortaa</vt:lpstr>
      <vt:lpstr>Arial</vt:lpstr>
      <vt:lpstr>DM Sans</vt:lpstr>
      <vt:lpstr>Questrial</vt:lpstr>
      <vt:lpstr>SlidesMania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jesusrodrigo67@hotmail.com</cp:lastModifiedBy>
  <cp:revision>21</cp:revision>
  <dcterms:modified xsi:type="dcterms:W3CDTF">2021-12-01T05:50:14Z</dcterms:modified>
</cp:coreProperties>
</file>