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71" r:id="rId4"/>
    <p:sldId id="273" r:id="rId5"/>
    <p:sldId id="274" r:id="rId6"/>
    <p:sldId id="283" r:id="rId7"/>
    <p:sldId id="288" r:id="rId8"/>
    <p:sldId id="289" r:id="rId9"/>
    <p:sldId id="290" r:id="rId10"/>
    <p:sldId id="291" r:id="rId11"/>
    <p:sldId id="292" r:id="rId12"/>
    <p:sldId id="293" r:id="rId13"/>
    <p:sldId id="294" r:id="rId14"/>
    <p:sldId id="296" r:id="rId15"/>
    <p:sldId id="297" r:id="rId16"/>
    <p:sldId id="295" r:id="rId17"/>
    <p:sldId id="299" r:id="rId18"/>
    <p:sldId id="300" r:id="rId19"/>
    <p:sldId id="301" r:id="rId20"/>
    <p:sldId id="298" r:id="rId2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8DBA2A-EB63-44A7-A1F6-5E5B4D94005E}" type="datetimeFigureOut">
              <a:rPr lang="es-ES" smtClean="0"/>
              <a:t>03/12/2021</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2F2952-BD1C-4BD4-B1C5-761C5FC7804F}" type="slidenum">
              <a:rPr lang="es-ES" smtClean="0"/>
              <a:t>‹Nº›</a:t>
            </a:fld>
            <a:endParaRPr lang="es-ES" dirty="0"/>
          </a:p>
        </p:txBody>
      </p:sp>
    </p:spTree>
    <p:extLst>
      <p:ext uri="{BB962C8B-B14F-4D97-AF65-F5344CB8AC3E}">
        <p14:creationId xmlns:p14="http://schemas.microsoft.com/office/powerpoint/2010/main" val="3470456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7" name="Google Shape;397;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421" name="Google Shape;421;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6" name="Google Shape;386;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E5E0F9-E9AC-4AB0-9B2A-A5A7F3CB022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5954BB5-7D48-4331-8751-597FDCCFB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AFE1FFD-FC6A-4678-853A-FF57C707BD8E}"/>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5" name="Marcador de pie de página 4">
            <a:extLst>
              <a:ext uri="{FF2B5EF4-FFF2-40B4-BE49-F238E27FC236}">
                <a16:creationId xmlns:a16="http://schemas.microsoft.com/office/drawing/2014/main" id="{04B918F4-6571-4ECC-A4E9-ACBC34326640}"/>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998CC1A0-7E85-4633-B19A-9A84F0E34FD6}"/>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371319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BB2ED-05CC-4C3B-A4C2-47F8414BD67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C830BD0-8EA6-4724-ADFE-68A4B06C3FA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77E79CD-44A9-493F-8D16-CDB6F8CD0D5D}"/>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5" name="Marcador de pie de página 4">
            <a:extLst>
              <a:ext uri="{FF2B5EF4-FFF2-40B4-BE49-F238E27FC236}">
                <a16:creationId xmlns:a16="http://schemas.microsoft.com/office/drawing/2014/main" id="{5CB0C1F0-8F21-4A12-951B-90CB46947A06}"/>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F4DE32BD-0087-4514-AF48-067D26A896AC}"/>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127112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87782DB-BED9-49C3-9FDD-72D65FD1B98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1AADBD5-AE26-4857-91DA-51ABB66EFE8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B5E4609-BB71-4DFA-8CE9-AE45168C02F9}"/>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5" name="Marcador de pie de página 4">
            <a:extLst>
              <a:ext uri="{FF2B5EF4-FFF2-40B4-BE49-F238E27FC236}">
                <a16:creationId xmlns:a16="http://schemas.microsoft.com/office/drawing/2014/main" id="{87DB74F3-8913-43F1-9C5D-E0F60F83E5DC}"/>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6EFAD09A-A8EA-4A5E-BEB1-AC760B79CB53}"/>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1325845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Background 2">
    <p:bg>
      <p:bgPr>
        <a:blipFill>
          <a:blip r:embed="rId2">
            <a:alphaModFix/>
          </a:blip>
          <a:stretch>
            <a:fillRect/>
          </a:stretch>
        </a:blipFill>
        <a:effectLst/>
      </p:bgPr>
    </p:bg>
    <p:spTree>
      <p:nvGrpSpPr>
        <p:cNvPr id="1" name="Shape 30"/>
        <p:cNvGrpSpPr/>
        <p:nvPr/>
      </p:nvGrpSpPr>
      <p:grpSpPr>
        <a:xfrm>
          <a:off x="0" y="0"/>
          <a:ext cx="0" cy="0"/>
          <a:chOff x="0" y="0"/>
          <a:chExt cx="0" cy="0"/>
        </a:xfrm>
      </p:grpSpPr>
    </p:spTree>
    <p:extLst>
      <p:ext uri="{BB962C8B-B14F-4D97-AF65-F5344CB8AC3E}">
        <p14:creationId xmlns:p14="http://schemas.microsoft.com/office/powerpoint/2010/main" val="1710097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53"/>
          <p:cNvSpPr txBox="1">
            <a:spLocks noGrp="1"/>
          </p:cNvSpPr>
          <p:nvPr>
            <p:ph type="body" idx="1"/>
          </p:nvPr>
        </p:nvSpPr>
        <p:spPr>
          <a:xfrm>
            <a:off x="1212468" y="1802933"/>
            <a:ext cx="5128000" cy="3718000"/>
          </a:xfrm>
          <a:prstGeom prst="rect">
            <a:avLst/>
          </a:prstGeom>
          <a:noFill/>
          <a:ln>
            <a:noFill/>
          </a:ln>
        </p:spPr>
        <p:txBody>
          <a:bodyPr spcFirstLastPara="1" wrap="square" lIns="91425" tIns="91425" rIns="91425" bIns="91425" anchor="t" anchorCtr="0">
            <a:noAutofit/>
          </a:bodyPr>
          <a:lstStyle>
            <a:lvl1pPr marL="609585" lvl="0" indent="-440256" algn="l">
              <a:lnSpc>
                <a:spcPct val="115000"/>
              </a:lnSpc>
              <a:spcBef>
                <a:spcPts val="0"/>
              </a:spcBef>
              <a:spcAft>
                <a:spcPts val="0"/>
              </a:spcAft>
              <a:buClr>
                <a:schemeClr val="accent5"/>
              </a:buClr>
              <a:buSzPts val="1600"/>
              <a:buFont typeface="Raleway SemiBold"/>
              <a:buChar char="●"/>
              <a:defRPr sz="1867"/>
            </a:lvl1pPr>
            <a:lvl2pPr marL="1219170" lvl="1" indent="-440256" algn="l">
              <a:lnSpc>
                <a:spcPct val="115000"/>
              </a:lnSpc>
              <a:spcBef>
                <a:spcPts val="2133"/>
              </a:spcBef>
              <a:spcAft>
                <a:spcPts val="0"/>
              </a:spcAft>
              <a:buSzPts val="1600"/>
              <a:buFont typeface="Nunito Light"/>
              <a:buChar char="○"/>
              <a:defRPr/>
            </a:lvl2pPr>
            <a:lvl3pPr marL="1828754" lvl="2" indent="-431789" algn="l">
              <a:lnSpc>
                <a:spcPct val="115000"/>
              </a:lnSpc>
              <a:spcBef>
                <a:spcPts val="2133"/>
              </a:spcBef>
              <a:spcAft>
                <a:spcPts val="0"/>
              </a:spcAft>
              <a:buSzPts val="1500"/>
              <a:buFont typeface="Nunito Light"/>
              <a:buChar char="■"/>
              <a:defRPr/>
            </a:lvl3pPr>
            <a:lvl4pPr marL="2438339" lvl="3" indent="-431789" algn="l">
              <a:lnSpc>
                <a:spcPct val="115000"/>
              </a:lnSpc>
              <a:spcBef>
                <a:spcPts val="2133"/>
              </a:spcBef>
              <a:spcAft>
                <a:spcPts val="0"/>
              </a:spcAft>
              <a:buSzPts val="1500"/>
              <a:buFont typeface="Nunito Light"/>
              <a:buChar char="●"/>
              <a:defRPr/>
            </a:lvl4pPr>
            <a:lvl5pPr marL="3047924" lvl="4" indent="-406390" algn="l">
              <a:lnSpc>
                <a:spcPct val="115000"/>
              </a:lnSpc>
              <a:spcBef>
                <a:spcPts val="2133"/>
              </a:spcBef>
              <a:spcAft>
                <a:spcPts val="0"/>
              </a:spcAft>
              <a:buSzPts val="1200"/>
              <a:buFont typeface="Nunito Light"/>
              <a:buChar char="○"/>
              <a:defRPr/>
            </a:lvl5pPr>
            <a:lvl6pPr marL="3657509" lvl="5" indent="-406390" algn="l">
              <a:lnSpc>
                <a:spcPct val="115000"/>
              </a:lnSpc>
              <a:spcBef>
                <a:spcPts val="2133"/>
              </a:spcBef>
              <a:spcAft>
                <a:spcPts val="0"/>
              </a:spcAft>
              <a:buSzPts val="1200"/>
              <a:buFont typeface="Nunito Light"/>
              <a:buChar char="■"/>
              <a:defRPr/>
            </a:lvl6pPr>
            <a:lvl7pPr marL="4267093" lvl="6" indent="-414856" algn="l">
              <a:lnSpc>
                <a:spcPct val="115000"/>
              </a:lnSpc>
              <a:spcBef>
                <a:spcPts val="2133"/>
              </a:spcBef>
              <a:spcAft>
                <a:spcPts val="0"/>
              </a:spcAft>
              <a:buSzPts val="1300"/>
              <a:buFont typeface="Nunito Light"/>
              <a:buChar char="●"/>
              <a:defRPr/>
            </a:lvl7pPr>
            <a:lvl8pPr marL="4876678" lvl="7" indent="-414856" algn="l">
              <a:lnSpc>
                <a:spcPct val="115000"/>
              </a:lnSpc>
              <a:spcBef>
                <a:spcPts val="2133"/>
              </a:spcBef>
              <a:spcAft>
                <a:spcPts val="0"/>
              </a:spcAft>
              <a:buSzPts val="1300"/>
              <a:buFont typeface="Nunito Light"/>
              <a:buChar char="○"/>
              <a:defRPr/>
            </a:lvl8pPr>
            <a:lvl9pPr marL="5486263" lvl="8" indent="-406390" algn="l">
              <a:lnSpc>
                <a:spcPct val="115000"/>
              </a:lnSpc>
              <a:spcBef>
                <a:spcPts val="2133"/>
              </a:spcBef>
              <a:spcAft>
                <a:spcPts val="2133"/>
              </a:spcAft>
              <a:buSzPts val="1200"/>
              <a:buFont typeface="Nunito Light"/>
              <a:buChar char="■"/>
              <a:defRPr/>
            </a:lvl9pPr>
          </a:lstStyle>
          <a:p>
            <a:endParaRPr/>
          </a:p>
        </p:txBody>
      </p:sp>
      <p:sp>
        <p:nvSpPr>
          <p:cNvPr id="15" name="Google Shape;15;p53"/>
          <p:cNvSpPr txBox="1">
            <a:spLocks noGrp="1"/>
          </p:cNvSpPr>
          <p:nvPr>
            <p:ph type="title"/>
          </p:nvPr>
        </p:nvSpPr>
        <p:spPr>
          <a:xfrm>
            <a:off x="960000" y="565911"/>
            <a:ext cx="9373600" cy="763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4000">
                <a:solidFill>
                  <a:schemeClr val="accent1"/>
                </a:solidFill>
              </a:defRPr>
            </a:lvl1pPr>
            <a:lvl2pPr lvl="1" algn="ctr">
              <a:lnSpc>
                <a:spcPct val="100000"/>
              </a:lnSpc>
              <a:spcBef>
                <a:spcPts val="0"/>
              </a:spcBef>
              <a:spcAft>
                <a:spcPts val="0"/>
              </a:spcAft>
              <a:buSzPts val="2400"/>
              <a:buNone/>
              <a:defRPr sz="4000">
                <a:solidFill>
                  <a:schemeClr val="accent1"/>
                </a:solidFill>
              </a:defRPr>
            </a:lvl2pPr>
            <a:lvl3pPr lvl="2" algn="ctr">
              <a:lnSpc>
                <a:spcPct val="100000"/>
              </a:lnSpc>
              <a:spcBef>
                <a:spcPts val="0"/>
              </a:spcBef>
              <a:spcAft>
                <a:spcPts val="0"/>
              </a:spcAft>
              <a:buSzPts val="2400"/>
              <a:buNone/>
              <a:defRPr sz="4000">
                <a:solidFill>
                  <a:schemeClr val="accent1"/>
                </a:solidFill>
              </a:defRPr>
            </a:lvl3pPr>
            <a:lvl4pPr lvl="3" algn="ctr">
              <a:lnSpc>
                <a:spcPct val="100000"/>
              </a:lnSpc>
              <a:spcBef>
                <a:spcPts val="0"/>
              </a:spcBef>
              <a:spcAft>
                <a:spcPts val="0"/>
              </a:spcAft>
              <a:buSzPts val="2400"/>
              <a:buNone/>
              <a:defRPr sz="4000">
                <a:solidFill>
                  <a:schemeClr val="accent1"/>
                </a:solidFill>
              </a:defRPr>
            </a:lvl4pPr>
            <a:lvl5pPr lvl="4" algn="ctr">
              <a:lnSpc>
                <a:spcPct val="100000"/>
              </a:lnSpc>
              <a:spcBef>
                <a:spcPts val="0"/>
              </a:spcBef>
              <a:spcAft>
                <a:spcPts val="0"/>
              </a:spcAft>
              <a:buSzPts val="2400"/>
              <a:buNone/>
              <a:defRPr sz="4000">
                <a:solidFill>
                  <a:schemeClr val="accent1"/>
                </a:solidFill>
              </a:defRPr>
            </a:lvl5pPr>
            <a:lvl6pPr lvl="5" algn="ctr">
              <a:lnSpc>
                <a:spcPct val="100000"/>
              </a:lnSpc>
              <a:spcBef>
                <a:spcPts val="0"/>
              </a:spcBef>
              <a:spcAft>
                <a:spcPts val="0"/>
              </a:spcAft>
              <a:buSzPts val="2400"/>
              <a:buNone/>
              <a:defRPr sz="4000">
                <a:solidFill>
                  <a:schemeClr val="accent1"/>
                </a:solidFill>
              </a:defRPr>
            </a:lvl6pPr>
            <a:lvl7pPr lvl="6" algn="ctr">
              <a:lnSpc>
                <a:spcPct val="100000"/>
              </a:lnSpc>
              <a:spcBef>
                <a:spcPts val="0"/>
              </a:spcBef>
              <a:spcAft>
                <a:spcPts val="0"/>
              </a:spcAft>
              <a:buSzPts val="2400"/>
              <a:buNone/>
              <a:defRPr sz="4000">
                <a:solidFill>
                  <a:schemeClr val="accent1"/>
                </a:solidFill>
              </a:defRPr>
            </a:lvl7pPr>
            <a:lvl8pPr lvl="7" algn="ctr">
              <a:lnSpc>
                <a:spcPct val="100000"/>
              </a:lnSpc>
              <a:spcBef>
                <a:spcPts val="0"/>
              </a:spcBef>
              <a:spcAft>
                <a:spcPts val="0"/>
              </a:spcAft>
              <a:buSzPts val="2400"/>
              <a:buNone/>
              <a:defRPr sz="4000">
                <a:solidFill>
                  <a:schemeClr val="accent1"/>
                </a:solidFill>
              </a:defRPr>
            </a:lvl8pPr>
            <a:lvl9pPr lvl="8" algn="ctr">
              <a:lnSpc>
                <a:spcPct val="100000"/>
              </a:lnSpc>
              <a:spcBef>
                <a:spcPts val="0"/>
              </a:spcBef>
              <a:spcAft>
                <a:spcPts val="0"/>
              </a:spcAft>
              <a:buSzPts val="2400"/>
              <a:buNone/>
              <a:defRPr sz="4000">
                <a:solidFill>
                  <a:schemeClr val="accent1"/>
                </a:solidFill>
              </a:defRPr>
            </a:lvl9pPr>
          </a:lstStyle>
          <a:p>
            <a:endParaRPr/>
          </a:p>
        </p:txBody>
      </p:sp>
    </p:spTree>
    <p:extLst>
      <p:ext uri="{BB962C8B-B14F-4D97-AF65-F5344CB8AC3E}">
        <p14:creationId xmlns:p14="http://schemas.microsoft.com/office/powerpoint/2010/main" val="1448683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035734-A324-418B-B378-317309C57F5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3BA9C91-8667-4E36-8C51-C1489C28104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9DCAD95-AC4C-49DD-AD2E-526BE4D85882}"/>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5" name="Marcador de pie de página 4">
            <a:extLst>
              <a:ext uri="{FF2B5EF4-FFF2-40B4-BE49-F238E27FC236}">
                <a16:creationId xmlns:a16="http://schemas.microsoft.com/office/drawing/2014/main" id="{67113493-852C-4797-9A77-B70BED756005}"/>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D8849DF9-4001-45A8-932D-C5A88B9AE209}"/>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428707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5D921B-BCE8-40DB-B6C6-F1F69990157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94BDFAD-F77F-4EC2-97E5-54191211F8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36E2CA-4666-44EC-90E2-683089E25357}"/>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5" name="Marcador de pie de página 4">
            <a:extLst>
              <a:ext uri="{FF2B5EF4-FFF2-40B4-BE49-F238E27FC236}">
                <a16:creationId xmlns:a16="http://schemas.microsoft.com/office/drawing/2014/main" id="{56112059-8B7C-48B0-B41A-5E95DA37D010}"/>
              </a:ext>
            </a:extLst>
          </p:cNvPr>
          <p:cNvSpPr>
            <a:spLocks noGrp="1"/>
          </p:cNvSpPr>
          <p:nvPr>
            <p:ph type="ftr" sz="quarter" idx="11"/>
          </p:nvPr>
        </p:nvSpPr>
        <p:spPr/>
        <p:txBody>
          <a:bodyPr/>
          <a:lstStyle/>
          <a:p>
            <a:endParaRPr lang="es-ES" dirty="0"/>
          </a:p>
        </p:txBody>
      </p:sp>
      <p:sp>
        <p:nvSpPr>
          <p:cNvPr id="6" name="Marcador de número de diapositiva 5">
            <a:extLst>
              <a:ext uri="{FF2B5EF4-FFF2-40B4-BE49-F238E27FC236}">
                <a16:creationId xmlns:a16="http://schemas.microsoft.com/office/drawing/2014/main" id="{79E1069B-84F5-4013-99CA-46FD0144893C}"/>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310393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DF92C0-BC1E-467F-9B51-6FDD0529902C}"/>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C700EF3-AABF-406D-ACBF-32724D9BD2C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6EA97D6-F3A0-4609-824B-770973CA5B0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F4450037-C747-4962-A118-522590D0E902}"/>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6" name="Marcador de pie de página 5">
            <a:extLst>
              <a:ext uri="{FF2B5EF4-FFF2-40B4-BE49-F238E27FC236}">
                <a16:creationId xmlns:a16="http://schemas.microsoft.com/office/drawing/2014/main" id="{AF6243A2-890A-405E-B27A-9DD60CE2B11B}"/>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6896545A-FF18-4052-8305-6BA64A35EE3C}"/>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199740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6BBCD7-F426-47FC-9801-9FFB4F6AC4D6}"/>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7CE75F7-123E-4A22-9E5A-BD16081EEE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F5DA4B8-2CA8-4407-8525-E96AAB81FF1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901C6BA-707A-4D58-BD10-1C55562139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1ABF83A-81F8-4405-B03B-1F5418EC824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846212E6-AB19-4BF2-9ED6-07766EB47E0F}"/>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8" name="Marcador de pie de página 7">
            <a:extLst>
              <a:ext uri="{FF2B5EF4-FFF2-40B4-BE49-F238E27FC236}">
                <a16:creationId xmlns:a16="http://schemas.microsoft.com/office/drawing/2014/main" id="{EB5AF82E-2662-4742-8526-0ECB4CCC7E5D}"/>
              </a:ext>
            </a:extLst>
          </p:cNvPr>
          <p:cNvSpPr>
            <a:spLocks noGrp="1"/>
          </p:cNvSpPr>
          <p:nvPr>
            <p:ph type="ftr" sz="quarter" idx="11"/>
          </p:nvPr>
        </p:nvSpPr>
        <p:spPr/>
        <p:txBody>
          <a:bodyPr/>
          <a:lstStyle/>
          <a:p>
            <a:endParaRPr lang="es-ES" dirty="0"/>
          </a:p>
        </p:txBody>
      </p:sp>
      <p:sp>
        <p:nvSpPr>
          <p:cNvPr id="9" name="Marcador de número de diapositiva 8">
            <a:extLst>
              <a:ext uri="{FF2B5EF4-FFF2-40B4-BE49-F238E27FC236}">
                <a16:creationId xmlns:a16="http://schemas.microsoft.com/office/drawing/2014/main" id="{3EC10537-EDE8-410B-A4A8-18129CCA9806}"/>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2502314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CA538-3191-4F95-9485-93E0459933B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B8F695C4-1C3F-412F-B982-F82338D1ADED}"/>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4" name="Marcador de pie de página 3">
            <a:extLst>
              <a:ext uri="{FF2B5EF4-FFF2-40B4-BE49-F238E27FC236}">
                <a16:creationId xmlns:a16="http://schemas.microsoft.com/office/drawing/2014/main" id="{211160AE-FBDC-4187-A122-C73FD5E3D96E}"/>
              </a:ext>
            </a:extLst>
          </p:cNvPr>
          <p:cNvSpPr>
            <a:spLocks noGrp="1"/>
          </p:cNvSpPr>
          <p:nvPr>
            <p:ph type="ftr" sz="quarter" idx="11"/>
          </p:nvPr>
        </p:nvSpPr>
        <p:spPr/>
        <p:txBody>
          <a:bodyPr/>
          <a:lstStyle/>
          <a:p>
            <a:endParaRPr lang="es-ES" dirty="0"/>
          </a:p>
        </p:txBody>
      </p:sp>
      <p:sp>
        <p:nvSpPr>
          <p:cNvPr id="5" name="Marcador de número de diapositiva 4">
            <a:extLst>
              <a:ext uri="{FF2B5EF4-FFF2-40B4-BE49-F238E27FC236}">
                <a16:creationId xmlns:a16="http://schemas.microsoft.com/office/drawing/2014/main" id="{E3214CD3-7419-45C3-92BF-B804BB1C9CAA}"/>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81983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64B0558-CDAF-4339-9DC2-ECC9A6B2A88A}"/>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3" name="Marcador de pie de página 2">
            <a:extLst>
              <a:ext uri="{FF2B5EF4-FFF2-40B4-BE49-F238E27FC236}">
                <a16:creationId xmlns:a16="http://schemas.microsoft.com/office/drawing/2014/main" id="{4FE69610-FFAC-41A3-9218-5A3F7A6A6EBD}"/>
              </a:ext>
            </a:extLst>
          </p:cNvPr>
          <p:cNvSpPr>
            <a:spLocks noGrp="1"/>
          </p:cNvSpPr>
          <p:nvPr>
            <p:ph type="ftr" sz="quarter" idx="11"/>
          </p:nvPr>
        </p:nvSpPr>
        <p:spPr/>
        <p:txBody>
          <a:bodyPr/>
          <a:lstStyle/>
          <a:p>
            <a:endParaRPr lang="es-ES" dirty="0"/>
          </a:p>
        </p:txBody>
      </p:sp>
      <p:sp>
        <p:nvSpPr>
          <p:cNvPr id="4" name="Marcador de número de diapositiva 3">
            <a:extLst>
              <a:ext uri="{FF2B5EF4-FFF2-40B4-BE49-F238E27FC236}">
                <a16:creationId xmlns:a16="http://schemas.microsoft.com/office/drawing/2014/main" id="{A970BAA7-3FC2-4574-867C-363A48C72C70}"/>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2854896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D8C3E1-1F07-4348-A0D2-E27CC7E7305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0EE1FC3-854A-4CD0-8B1A-B21EBD84D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AB75895-856E-40C2-A73B-F527B6D03A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83591E0-570D-4C7C-B0F2-266B6054A236}"/>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6" name="Marcador de pie de página 5">
            <a:extLst>
              <a:ext uri="{FF2B5EF4-FFF2-40B4-BE49-F238E27FC236}">
                <a16:creationId xmlns:a16="http://schemas.microsoft.com/office/drawing/2014/main" id="{ECC3405A-9A67-4384-AF06-AE2A8B1738AA}"/>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D05C9E74-04BE-47A7-B0B9-88A7C93E8900}"/>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2312101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72365-BD37-4B6E-B3B6-18B62B34A6F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C194EB95-DDD6-4379-A514-E51CE0B2CC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Marcador de texto 3">
            <a:extLst>
              <a:ext uri="{FF2B5EF4-FFF2-40B4-BE49-F238E27FC236}">
                <a16:creationId xmlns:a16="http://schemas.microsoft.com/office/drawing/2014/main" id="{DF882B15-FF50-444E-BAB4-5E2E327596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0DC93DF-E69D-420F-BD52-1D18CEF5FE58}"/>
              </a:ext>
            </a:extLst>
          </p:cNvPr>
          <p:cNvSpPr>
            <a:spLocks noGrp="1"/>
          </p:cNvSpPr>
          <p:nvPr>
            <p:ph type="dt" sz="half" idx="10"/>
          </p:nvPr>
        </p:nvSpPr>
        <p:spPr/>
        <p:txBody>
          <a:bodyPr/>
          <a:lstStyle/>
          <a:p>
            <a:fld id="{FCA05284-BD01-4345-9193-76BBD29C0E5B}" type="datetimeFigureOut">
              <a:rPr lang="es-ES" smtClean="0"/>
              <a:t>03/12/2021</a:t>
            </a:fld>
            <a:endParaRPr lang="es-ES" dirty="0"/>
          </a:p>
        </p:txBody>
      </p:sp>
      <p:sp>
        <p:nvSpPr>
          <p:cNvPr id="6" name="Marcador de pie de página 5">
            <a:extLst>
              <a:ext uri="{FF2B5EF4-FFF2-40B4-BE49-F238E27FC236}">
                <a16:creationId xmlns:a16="http://schemas.microsoft.com/office/drawing/2014/main" id="{6DFC9C72-818D-45D2-85CB-5F56B400BFF9}"/>
              </a:ext>
            </a:extLst>
          </p:cNvPr>
          <p:cNvSpPr>
            <a:spLocks noGrp="1"/>
          </p:cNvSpPr>
          <p:nvPr>
            <p:ph type="ftr" sz="quarter" idx="11"/>
          </p:nvPr>
        </p:nvSpPr>
        <p:spPr/>
        <p:txBody>
          <a:bodyPr/>
          <a:lstStyle/>
          <a:p>
            <a:endParaRPr lang="es-ES" dirty="0"/>
          </a:p>
        </p:txBody>
      </p:sp>
      <p:sp>
        <p:nvSpPr>
          <p:cNvPr id="7" name="Marcador de número de diapositiva 6">
            <a:extLst>
              <a:ext uri="{FF2B5EF4-FFF2-40B4-BE49-F238E27FC236}">
                <a16:creationId xmlns:a16="http://schemas.microsoft.com/office/drawing/2014/main" id="{DCE7DDB8-81C9-4303-AFC7-9DEB4AF6C759}"/>
              </a:ext>
            </a:extLst>
          </p:cNvPr>
          <p:cNvSpPr>
            <a:spLocks noGrp="1"/>
          </p:cNvSpPr>
          <p:nvPr>
            <p:ph type="sldNum" sz="quarter" idx="12"/>
          </p:nvPr>
        </p:nvSpPr>
        <p:spPr/>
        <p:txBody>
          <a:bodyPr/>
          <a:lstStyle/>
          <a:p>
            <a:fld id="{12F995BB-D351-4E87-93BC-32DA2A6768CE}" type="slidenum">
              <a:rPr lang="es-ES" smtClean="0"/>
              <a:t>‹Nº›</a:t>
            </a:fld>
            <a:endParaRPr lang="es-ES" dirty="0"/>
          </a:p>
        </p:txBody>
      </p:sp>
    </p:spTree>
    <p:extLst>
      <p:ext uri="{BB962C8B-B14F-4D97-AF65-F5344CB8AC3E}">
        <p14:creationId xmlns:p14="http://schemas.microsoft.com/office/powerpoint/2010/main" val="336881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73C47A1-05CF-4D39-9E75-029C2B0615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C3623E12-4500-4772-AD3F-965EDB97D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098C59C-791A-40BE-8CA6-E935DA0E99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05284-BD01-4345-9193-76BBD29C0E5B}" type="datetimeFigureOut">
              <a:rPr lang="es-ES" smtClean="0"/>
              <a:t>03/12/2021</a:t>
            </a:fld>
            <a:endParaRPr lang="es-ES" dirty="0"/>
          </a:p>
        </p:txBody>
      </p:sp>
      <p:sp>
        <p:nvSpPr>
          <p:cNvPr id="5" name="Marcador de pie de página 4">
            <a:extLst>
              <a:ext uri="{FF2B5EF4-FFF2-40B4-BE49-F238E27FC236}">
                <a16:creationId xmlns:a16="http://schemas.microsoft.com/office/drawing/2014/main" id="{8C8BB97C-74A7-46EC-BE08-AD60562E2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Marcador de número de diapositiva 5">
            <a:extLst>
              <a:ext uri="{FF2B5EF4-FFF2-40B4-BE49-F238E27FC236}">
                <a16:creationId xmlns:a16="http://schemas.microsoft.com/office/drawing/2014/main" id="{72E4AFAA-5E3E-41F6-9FDF-82F0CFE7A0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995BB-D351-4E87-93BC-32DA2A6768CE}" type="slidenum">
              <a:rPr lang="es-ES" smtClean="0"/>
              <a:t>‹Nº›</a:t>
            </a:fld>
            <a:endParaRPr lang="es-ES" dirty="0"/>
          </a:p>
        </p:txBody>
      </p:sp>
    </p:spTree>
    <p:extLst>
      <p:ext uri="{BB962C8B-B14F-4D97-AF65-F5344CB8AC3E}">
        <p14:creationId xmlns:p14="http://schemas.microsoft.com/office/powerpoint/2010/main" val="1634085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w4nUllD8Fy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sjhvjZDh7d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q1ctAc6UMe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68auOEUE7EA"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BD1659C6-9738-47C2-8248-AB191AC4F3D8}"/>
              </a:ext>
            </a:extLst>
          </p:cNvPr>
          <p:cNvSpPr txBox="1"/>
          <p:nvPr/>
        </p:nvSpPr>
        <p:spPr>
          <a:xfrm>
            <a:off x="2306938" y="478175"/>
            <a:ext cx="7799015" cy="967957"/>
          </a:xfrm>
          <a:prstGeom prst="rect">
            <a:avLst/>
          </a:prstGeom>
          <a:noFill/>
        </p:spPr>
        <p:txBody>
          <a:bodyPr wrap="square">
            <a:spAutoFit/>
          </a:bodyPr>
          <a:lstStyle/>
          <a:p>
            <a:pPr algn="ctr">
              <a:lnSpc>
                <a:spcPct val="150000"/>
              </a:lnSpc>
            </a:pPr>
            <a:r>
              <a:rPr lang="es-ES" sz="2000"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Escuela Normal de Educación Preescolar del Estado de Coahuila. </a:t>
            </a:r>
            <a:endParaRPr lang="es-ES"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sz="2000"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Licenciatura en educación preescolar</a:t>
            </a:r>
            <a:endParaRPr lang="es-ES" sz="1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1.png">
            <a:extLst>
              <a:ext uri="{FF2B5EF4-FFF2-40B4-BE49-F238E27FC236}">
                <a16:creationId xmlns:a16="http://schemas.microsoft.com/office/drawing/2014/main" id="{EA8A185A-1E01-4AAF-97B4-63ABFC4AA125}"/>
              </a:ext>
            </a:extLst>
          </p:cNvPr>
          <p:cNvPicPr/>
          <p:nvPr/>
        </p:nvPicPr>
        <p:blipFill rotWithShape="1">
          <a:blip r:embed="rId2"/>
          <a:srcRect l="18673" r="14641"/>
          <a:stretch/>
        </p:blipFill>
        <p:spPr bwMode="auto">
          <a:xfrm>
            <a:off x="5453269" y="1485066"/>
            <a:ext cx="1292088" cy="1324397"/>
          </a:xfrm>
          <a:prstGeom prst="rect">
            <a:avLst/>
          </a:prstGeom>
          <a:ln>
            <a:noFill/>
          </a:ln>
          <a:extLst>
            <a:ext uri="{53640926-AAD7-44D8-BBD7-CCE9431645EC}">
              <a14:shadowObscured xmlns:a14="http://schemas.microsoft.com/office/drawing/2010/main"/>
            </a:ext>
          </a:extLst>
        </p:spPr>
      </p:pic>
      <p:sp>
        <p:nvSpPr>
          <p:cNvPr id="11" name="CuadroTexto 10">
            <a:extLst>
              <a:ext uri="{FF2B5EF4-FFF2-40B4-BE49-F238E27FC236}">
                <a16:creationId xmlns:a16="http://schemas.microsoft.com/office/drawing/2014/main" id="{1ADF03CD-9B06-42D3-BDCF-74AB6E6BA835}"/>
              </a:ext>
            </a:extLst>
          </p:cNvPr>
          <p:cNvSpPr txBox="1"/>
          <p:nvPr/>
        </p:nvSpPr>
        <p:spPr>
          <a:xfrm>
            <a:off x="2487017" y="2920793"/>
            <a:ext cx="7438859" cy="2999283"/>
          </a:xfrm>
          <a:prstGeom prst="rect">
            <a:avLst/>
          </a:prstGeom>
          <a:noFill/>
        </p:spPr>
        <p:txBody>
          <a:bodyPr wrap="square">
            <a:spAutoFit/>
          </a:bodyPr>
          <a:lstStyle/>
          <a:p>
            <a:pPr algn="ctr">
              <a:lnSpc>
                <a:spcPct val="150000"/>
              </a:lnSpc>
            </a:pPr>
            <a:r>
              <a:rPr lang="es-ES"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Curso:</a:t>
            </a:r>
            <a:endParaRPr lang="es-ES"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dirty="0">
                <a:solidFill>
                  <a:srgbClr val="332C33"/>
                </a:solidFill>
                <a:latin typeface="Calibri" panose="020F0502020204030204" pitchFamily="34" charset="0"/>
                <a:ea typeface="Calibri" panose="020F0502020204030204" pitchFamily="34" charset="0"/>
                <a:cs typeface="Times New Roman" panose="02020603050405020304" pitchFamily="18" charset="0"/>
              </a:rPr>
              <a:t>Aprendizaje en el servicio.</a:t>
            </a:r>
            <a:endParaRPr lang="es-ES"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Maestra:</a:t>
            </a:r>
            <a:endParaRPr lang="es-ES"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dirty="0">
                <a:solidFill>
                  <a:srgbClr val="332C33"/>
                </a:solidFill>
                <a:latin typeface="Calibri" panose="020F0502020204030204" pitchFamily="34" charset="0"/>
                <a:ea typeface="Calibri" panose="020F0502020204030204" pitchFamily="34" charset="0"/>
                <a:cs typeface="Times New Roman" panose="02020603050405020304" pitchFamily="18" charset="0"/>
              </a:rPr>
              <a:t>Sonia Yvonne Garza Flores.</a:t>
            </a:r>
            <a:endParaRPr lang="es-ES"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Alumna:</a:t>
            </a:r>
            <a:endParaRPr lang="es-ES"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dirty="0">
                <a:solidFill>
                  <a:srgbClr val="332C33"/>
                </a:solidFill>
                <a:latin typeface="Calibri" panose="020F0502020204030204" pitchFamily="34" charset="0"/>
                <a:ea typeface="Calibri" panose="020F0502020204030204" pitchFamily="34" charset="0"/>
                <a:cs typeface="Times New Roman" panose="02020603050405020304" pitchFamily="18" charset="0"/>
              </a:rPr>
              <a:t>Leyda Estefanía Gaytán Bernal. #7</a:t>
            </a:r>
            <a:endParaRPr lang="es-ES" sz="105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pPr>
            <a:r>
              <a:rPr lang="es-ES" sz="2000"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“Planeación semanal: 6 al 10 de diciembre del 2021” </a:t>
            </a:r>
            <a:endParaRPr lang="es-ES" sz="105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4712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30CE28A-F932-414C-8A07-AD0CB1922D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095500" y="389850"/>
            <a:ext cx="985361" cy="982504"/>
          </a:xfrm>
          <a:prstGeom prst="rect">
            <a:avLst/>
          </a:prstGeom>
        </p:spPr>
      </p:pic>
      <p:sp>
        <p:nvSpPr>
          <p:cNvPr id="9" name="Cuadro de texto 2">
            <a:extLst>
              <a:ext uri="{FF2B5EF4-FFF2-40B4-BE49-F238E27FC236}">
                <a16:creationId xmlns:a16="http://schemas.microsoft.com/office/drawing/2014/main" id="{CC1A6970-C97E-4910-B3E1-3428DB22AF74}"/>
              </a:ext>
            </a:extLst>
          </p:cNvPr>
          <p:cNvSpPr txBox="1">
            <a:spLocks noChangeArrowheads="1"/>
          </p:cNvSpPr>
          <p:nvPr/>
        </p:nvSpPr>
        <p:spPr bwMode="auto">
          <a:xfrm>
            <a:off x="3322940" y="115323"/>
            <a:ext cx="6773560" cy="1257031"/>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JARDIN DE NIÑOS</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GRAL. TOMAS SÁNCHEZ HERNÁNDEZ</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CCT. 05DJN0054F</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GRADO: 2 “B”</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EDUCADORA TITULAR: ALMA GABRIELA CHAIRES BETANCOURT.</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PRACTICANTE: LEYDA ESTEFANIA GAYTAN BERNAL.</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600"/>
              </a:spcAft>
            </a:pPr>
            <a:endParaRPr lang="es-ES" sz="825"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1F92B99E-84EC-4CB1-9875-A379B0538709}"/>
              </a:ext>
            </a:extLst>
          </p:cNvPr>
          <p:cNvGraphicFramePr>
            <a:graphicFrameLocks noGrp="1"/>
          </p:cNvGraphicFramePr>
          <p:nvPr>
            <p:extLst>
              <p:ext uri="{D42A27DB-BD31-4B8C-83A1-F6EECF244321}">
                <p14:modId xmlns:p14="http://schemas.microsoft.com/office/powerpoint/2010/main" val="2833062958"/>
              </p:ext>
            </p:extLst>
          </p:nvPr>
        </p:nvGraphicFramePr>
        <p:xfrm>
          <a:off x="172278" y="1520126"/>
          <a:ext cx="11847444" cy="5337874"/>
        </p:xfrm>
        <a:graphic>
          <a:graphicData uri="http://schemas.openxmlformats.org/drawingml/2006/table">
            <a:tbl>
              <a:tblPr firstRow="1" firstCol="1" bandRow="1">
                <a:tableStyleId>{22838BEF-8BB2-4498-84A7-C5851F593DF1}</a:tableStyleId>
              </a:tblPr>
              <a:tblGrid>
                <a:gridCol w="6808259">
                  <a:extLst>
                    <a:ext uri="{9D8B030D-6E8A-4147-A177-3AD203B41FA5}">
                      <a16:colId xmlns:a16="http://schemas.microsoft.com/office/drawing/2014/main" val="515017337"/>
                    </a:ext>
                  </a:extLst>
                </a:gridCol>
                <a:gridCol w="174228">
                  <a:extLst>
                    <a:ext uri="{9D8B030D-6E8A-4147-A177-3AD203B41FA5}">
                      <a16:colId xmlns:a16="http://schemas.microsoft.com/office/drawing/2014/main" val="2424655315"/>
                    </a:ext>
                  </a:extLst>
                </a:gridCol>
                <a:gridCol w="4864957">
                  <a:extLst>
                    <a:ext uri="{9D8B030D-6E8A-4147-A177-3AD203B41FA5}">
                      <a16:colId xmlns:a16="http://schemas.microsoft.com/office/drawing/2014/main" val="1132934915"/>
                    </a:ext>
                  </a:extLst>
                </a:gridCol>
              </a:tblGrid>
              <a:tr h="174723">
                <a:tc gridSpan="2">
                  <a:txBody>
                    <a:bodyPr/>
                    <a:lstStyle/>
                    <a:p>
                      <a:pPr marL="0" algn="ctr">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Título: El taller de santa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a:lnSpc>
                          <a:spcPct val="107000"/>
                        </a:lnSpc>
                        <a:spcBef>
                          <a:spcPts val="0"/>
                        </a:spcBef>
                        <a:spcAft>
                          <a:spcPts val="0"/>
                        </a:spcAft>
                      </a:pP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Día: Miércoles 8 de diciembre del 2021. Tiempo: 20 min por actividad</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1773212"/>
                  </a:ext>
                </a:extLst>
              </a:tr>
              <a:tr h="1026747">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Campo/área:</a:t>
                      </a:r>
                    </a:p>
                    <a:p>
                      <a:pPr marL="171450" lvl="0" indent="-171450" algn="l">
                        <a:lnSpc>
                          <a:spcPct val="107000"/>
                        </a:lnSpc>
                        <a:spcBef>
                          <a:spcPts val="0"/>
                        </a:spcBef>
                        <a:spcAft>
                          <a:spcPts val="0"/>
                        </a:spcAft>
                        <a:buFont typeface="Wingdings" panose="05000000000000000000" pitchFamily="2" charset="2"/>
                        <a:buChar char="ü"/>
                      </a:pPr>
                      <a:r>
                        <a:rPr lang="es-MX" sz="900" b="0" dirty="0">
                          <a:effectLst/>
                          <a:latin typeface="Arial" panose="020B0604020202020204" pitchFamily="34" charset="0"/>
                          <a:cs typeface="Arial" panose="020B0604020202020204" pitchFamily="34" charset="0"/>
                        </a:rPr>
                        <a:t>Exploración y comprensión del mundo natural y social.</a:t>
                      </a:r>
                    </a:p>
                    <a:p>
                      <a:pPr marL="171450" lvl="0" indent="-171450" algn="l">
                        <a:lnSpc>
                          <a:spcPct val="107000"/>
                        </a:lnSpc>
                        <a:spcBef>
                          <a:spcPts val="0"/>
                        </a:spcBef>
                        <a:spcAft>
                          <a:spcPts val="0"/>
                        </a:spcAft>
                        <a:buFont typeface="Wingdings" panose="05000000000000000000" pitchFamily="2" charset="2"/>
                        <a:buChar char="ü"/>
                      </a:pPr>
                      <a:r>
                        <a:rPr lang="es-MX" sz="900" b="0" dirty="0">
                          <a:effectLst/>
                          <a:latin typeface="Arial" panose="020B0604020202020204" pitchFamily="34" charset="0"/>
                          <a:cs typeface="Arial" panose="020B0604020202020204" pitchFamily="34" charset="0"/>
                        </a:rPr>
                        <a:t>Artes.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lvl="0" indent="-171450" algn="l">
                        <a:lnSpc>
                          <a:spcPct val="107000"/>
                        </a:lnSpc>
                        <a:spcBef>
                          <a:spcPts val="0"/>
                        </a:spcBef>
                        <a:spcAft>
                          <a:spcPts val="0"/>
                        </a:spcAft>
                        <a:buFont typeface="Wingdings" panose="05000000000000000000" pitchFamily="2" charset="2"/>
                        <a:buChar char="ü"/>
                      </a:pPr>
                      <a:endParaRPr lang="es-MX"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1:</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Mundo natural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Expresión artística.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Cultura y mundo social</a:t>
                      </a:r>
                    </a:p>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2:</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Exploración de la naturaleza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Familiarización con los elementos básicos de las artes.</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Interacciones con el entorno social.</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033354"/>
                  </a:ext>
                </a:extLst>
              </a:tr>
              <a:tr h="767706">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Aprendizaje esperado:</a:t>
                      </a:r>
                    </a:p>
                    <a:p>
                      <a:pPr marL="171450" indent="-171450" algn="l">
                        <a:lnSpc>
                          <a:spcPct val="107000"/>
                        </a:lnSpc>
                        <a:spcBef>
                          <a:spcPts val="0"/>
                        </a:spcBef>
                        <a:spcAft>
                          <a:spcPts val="0"/>
                        </a:spcAft>
                        <a:buFont typeface="Wingdings" panose="05000000000000000000" pitchFamily="2" charset="2"/>
                        <a:buChar char="ü"/>
                      </a:pPr>
                      <a:r>
                        <a:rPr lang="es-MX" sz="900" dirty="0">
                          <a:effectLst/>
                          <a:latin typeface="Arial" panose="020B0604020202020204" pitchFamily="34" charset="0"/>
                          <a:cs typeface="Arial" panose="020B0604020202020204" pitchFamily="34" charset="0"/>
                        </a:rPr>
                        <a:t> </a:t>
                      </a:r>
                      <a:r>
                        <a:rPr lang="es-MX" sz="900" kern="1200" dirty="0">
                          <a:solidFill>
                            <a:schemeClr val="dk1"/>
                          </a:solidFill>
                          <a:effectLst/>
                          <a:latin typeface="+mn-lt"/>
                          <a:ea typeface="+mn-ea"/>
                          <a:cs typeface="+mn-cs"/>
                        </a:rPr>
                        <a:t>Describe y explica las características comunes que identifica entre seres vivos y elementos que observa en la naturaleza.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mn-lt"/>
                          <a:ea typeface="+mn-ea"/>
                          <a:cs typeface="+mn-cs"/>
                        </a:rPr>
                        <a:t>Usa recursos de las artes visuales en creaciones propias.</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mn-lt"/>
                          <a:ea typeface="+mn-ea"/>
                          <a:cs typeface="+mn-cs"/>
                        </a:rPr>
                        <a:t>Reconoce y valora costumbres y tradiciones que se manifiestan en los grupos sociales a los que pertenece.</a:t>
                      </a:r>
                    </a:p>
                    <a:p>
                      <a:pPr marL="0" marR="0" lvl="0" indent="0" algn="l" defTabSz="914400" rtl="0" eaLnBrk="1" fontAlgn="auto" latinLnBrk="0" hangingPunct="1">
                        <a:lnSpc>
                          <a:spcPct val="107000"/>
                        </a:lnSpc>
                        <a:spcBef>
                          <a:spcPts val="0"/>
                        </a:spcBef>
                        <a:spcAft>
                          <a:spcPts val="0"/>
                        </a:spcAft>
                        <a:buClrTx/>
                        <a:buSzTx/>
                        <a:buFont typeface="Wingdings" panose="05000000000000000000" pitchFamily="2" charset="2"/>
                        <a:buNone/>
                        <a:tabLst/>
                        <a:defRPr/>
                      </a:pPr>
                      <a:endParaRPr lang="es-ES" sz="900" kern="1200" dirty="0">
                        <a:solidFill>
                          <a:schemeClr val="dk1"/>
                        </a:solidFill>
                        <a:effectLst/>
                        <a:latin typeface="+mn-lt"/>
                        <a:ea typeface="+mn-ea"/>
                        <a:cs typeface="+mn-cs"/>
                      </a:endParaRPr>
                    </a:p>
                    <a:p>
                      <a:pPr marL="342900" lvl="0" indent="-342900" algn="ctr">
                        <a:lnSpc>
                          <a:spcPct val="107000"/>
                        </a:lnSpc>
                        <a:buFont typeface="Courier New" panose="02070309020205020404" pitchFamily="49" charset="0"/>
                        <a:buChar char="o"/>
                      </a:pPr>
                      <a:endParaRPr lang="es-ES" sz="8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342900" lvl="0" indent="-342900" algn="ctr">
                        <a:lnSpc>
                          <a:spcPct val="107000"/>
                        </a:lnSpc>
                        <a:buFont typeface="Courier New" panose="02070309020205020404" pitchFamily="49" charset="0"/>
                        <a:buChar char="o"/>
                      </a:pPr>
                      <a:endParaRPr lang="es-ES" sz="8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Rasgos de evaluación que se observarán durante las actividades:</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Describe características de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Explica características que observa en los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Usa recurso de las artes visuales en creaciones propias.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ES" sz="900" b="0" dirty="0">
                          <a:effectLst/>
                          <a:latin typeface="Arial" panose="020B0604020202020204" pitchFamily="34" charset="0"/>
                          <a:cs typeface="Arial" panose="020B0604020202020204" pitchFamily="34" charset="0"/>
                        </a:rPr>
                        <a:t>Reconoce y valora costumbres en los grupos sociales a los que pertenece.</a:t>
                      </a:r>
                    </a:p>
                    <a:p>
                      <a:pPr marL="171450" indent="-171450" algn="l">
                        <a:lnSpc>
                          <a:spcPct val="107000"/>
                        </a:lnSpc>
                        <a:spcBef>
                          <a:spcPts val="0"/>
                        </a:spcBef>
                        <a:spcAft>
                          <a:spcPts val="0"/>
                        </a:spcAft>
                        <a:buFont typeface="Wingdings" panose="05000000000000000000" pitchFamily="2" charset="2"/>
                        <a:buChar char="ü"/>
                      </a:pPr>
                      <a:endParaRPr lang="es-ES"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885937"/>
                  </a:ext>
                </a:extLst>
              </a:tr>
              <a:tr h="1544828">
                <a:tc gridSpan="3">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Actividades: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Inicia la clase con el pase de lista, asistencia y fecha.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Menciona que creen que es lo que hace santa antes de ir a entregar los juguetes,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Observa el video </a:t>
                      </a:r>
                      <a:r>
                        <a:rPr lang="es-ES" sz="900" dirty="0">
                          <a:effectLst/>
                          <a:latin typeface="Arial" panose="020B0604020202020204" pitchFamily="34" charset="0"/>
                          <a:cs typeface="Arial" panose="020B0604020202020204" pitchFamily="34" charset="0"/>
                          <a:hlinkClick r:id="rId3"/>
                        </a:rPr>
                        <a:t>https://www.youtube.com/watch?v=w4nUllD8Fyg</a:t>
                      </a:r>
                      <a:r>
                        <a:rPr lang="es-ES" sz="900" dirty="0">
                          <a:effectLst/>
                          <a:latin typeface="Arial" panose="020B0604020202020204" pitchFamily="34" charset="0"/>
                          <a:cs typeface="Arial" panose="020B0604020202020204" pitchFamily="34" charset="0"/>
                        </a:rPr>
                        <a:t>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Comenta que personitas son las que ayudan a santa con los regalos y con la foto que se les pidió con anterioridad, realizan su duende que tendrá su cara.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Observa la imagen del polo norte que se le entregó y comenta que es lo que observa, que características tiene, que animales hay en la imagen, cómo son, etc.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Realiza un oso polar con ayuda de un plato, un vaso y papel china.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Pausa activa.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Se le comenta al niño que santa quiere identificar la inicial del nombre de cada uno de los niños, es por ellos que les pidió que realizaran la inicial de su nombre.</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Realiza la inicial de su nombre con temática de santa, con el material entregado y siguiendo los pasos.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Realiza con pintura y un cotonete en la imágenes el punteado para llenar a la galleta de jengibre. </a:t>
                      </a: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dirty="0">
                          <a:effectLst/>
                          <a:latin typeface="Arial" panose="020B0604020202020204" pitchFamily="34" charset="0"/>
                          <a:cs typeface="Arial" panose="020B0604020202020204" pitchFamily="34" charset="0"/>
                        </a:rPr>
                        <a:t>Asamblea.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1776873"/>
                  </a:ext>
                </a:extLst>
              </a:tr>
              <a:tr h="326412">
                <a:tc row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Recursos materiales: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Hojas de máquina de colores para crear el duende.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Platos redondos, papel china, ojos, nariz y boca del oso polar.</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Inicial de su nombre, cinto de santa, gorro navideño y accesorios del traje de santa hechos de hojas de colores.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Cotonetes, pintura café, roja y verde, dibujo de galleta de jengibre. </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l">
                        <a:lnSpc>
                          <a:spcPct val="107000"/>
                        </a:lnSpc>
                        <a:spcBef>
                          <a:spcPts val="0"/>
                        </a:spcBef>
                        <a:spcAft>
                          <a:spcPts val="0"/>
                        </a:spcAft>
                      </a:pPr>
                      <a:r>
                        <a:rPr lang="es-ES" sz="90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900">
                          <a:effectLst/>
                          <a:latin typeface="Arial" panose="020B0604020202020204" pitchFamily="34" charset="0"/>
                          <a:cs typeface="Arial" panose="020B0604020202020204" pitchFamily="34" charset="0"/>
                        </a:rPr>
                        <a:t> </a:t>
                      </a:r>
                      <a:endParaRPr lang="es-ES"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 </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496838"/>
                  </a:ext>
                </a:extLst>
              </a:tr>
              <a:tr h="621821">
                <a:tc vMerge="1">
                  <a:txBody>
                    <a:bodyPr/>
                    <a:lstStyle/>
                    <a:p>
                      <a:endParaRPr lang="es-ES"/>
                    </a:p>
                  </a:txBody>
                  <a:tcPr/>
                </a:tc>
                <a:tc gridSpan="2">
                  <a:txBody>
                    <a:bodyPr/>
                    <a:lstStyle/>
                    <a:p>
                      <a:pPr marL="0" algn="l">
                        <a:lnSpc>
                          <a:spcPct val="107000"/>
                        </a:lnSpc>
                        <a:spcBef>
                          <a:spcPts val="0"/>
                        </a:spcBef>
                        <a:spcAft>
                          <a:spcPts val="0"/>
                        </a:spcAft>
                      </a:pPr>
                      <a:r>
                        <a:rPr lang="es-ES" sz="1100" dirty="0">
                          <a:effectLst/>
                          <a:latin typeface="Arial" panose="020B0604020202020204" pitchFamily="34" charset="0"/>
                          <a:cs typeface="Arial" panose="020B0604020202020204" pitchFamily="34" charset="0"/>
                        </a:rPr>
                        <a:t> </a:t>
                      </a:r>
                      <a:r>
                        <a:rPr lang="es-ES" sz="11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1100" dirty="0">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a:lnSpc>
                          <a:spcPct val="107000"/>
                        </a:lnSpc>
                        <a:spcBef>
                          <a:spcPts val="0"/>
                        </a:spcBef>
                        <a:spcAft>
                          <a:spcPts val="0"/>
                        </a:spcAft>
                      </a:pPr>
                      <a:r>
                        <a:rPr lang="es-ES" sz="1100" dirty="0">
                          <a:effectLst/>
                          <a:latin typeface="Arial" panose="020B0604020202020204" pitchFamily="34" charset="0"/>
                          <a:cs typeface="Arial" panose="020B0604020202020204" pitchFamily="34" charset="0"/>
                        </a:rPr>
                        <a:t> </a:t>
                      </a:r>
                      <a:r>
                        <a:rPr lang="es-ES" sz="11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1100" dirty="0">
                        <a:latin typeface="Arial" panose="020B0604020202020204" pitchFamily="34" charset="0"/>
                        <a:cs typeface="Arial" panose="020B0604020202020204" pitchFamily="34" charset="0"/>
                      </a:endParaRPr>
                    </a:p>
                    <a:p>
                      <a:pPr marL="0" algn="l">
                        <a:lnSpc>
                          <a:spcPct val="107000"/>
                        </a:lnSpc>
                        <a:spcBef>
                          <a:spcPts val="0"/>
                        </a:spcBef>
                        <a:spcAft>
                          <a:spcPts val="0"/>
                        </a:spcAft>
                      </a:pPr>
                      <a:endParaRPr lang="es-ES"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6568602"/>
                  </a:ext>
                </a:extLst>
              </a:tr>
              <a:tr h="348749">
                <a:tc gridSpan="3">
                  <a:txBody>
                    <a:bodyPr/>
                    <a:lstStyle/>
                    <a:p>
                      <a:pPr marL="0" algn="l">
                        <a:lnSpc>
                          <a:spcPct val="107000"/>
                        </a:lnSpc>
                        <a:spcBef>
                          <a:spcPts val="0"/>
                        </a:spcBef>
                        <a:spcAft>
                          <a:spcPts val="0"/>
                        </a:spcAft>
                      </a:pPr>
                      <a:r>
                        <a:rPr lang="es-ES" sz="11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1100" dirty="0">
                          <a:effectLst/>
                          <a:latin typeface="Arial" panose="020B0604020202020204" pitchFamily="34" charset="0"/>
                          <a:cs typeface="Arial" panose="020B0604020202020204" pitchFamily="34" charset="0"/>
                        </a:rPr>
                        <a:t>Evaluación continua</a:t>
                      </a:r>
                      <a:endParaRPr lang="es-ES"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6605686"/>
                  </a:ext>
                </a:extLst>
              </a:tr>
            </a:tbl>
          </a:graphicData>
        </a:graphic>
      </p:graphicFrame>
    </p:spTree>
    <p:extLst>
      <p:ext uri="{BB962C8B-B14F-4D97-AF65-F5344CB8AC3E}">
        <p14:creationId xmlns:p14="http://schemas.microsoft.com/office/powerpoint/2010/main" val="1686309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D653B36-965C-4263-9E2F-AFDA38588C77}"/>
              </a:ext>
            </a:extLst>
          </p:cNvPr>
          <p:cNvGraphicFramePr>
            <a:graphicFrameLocks noGrp="1"/>
          </p:cNvGraphicFramePr>
          <p:nvPr>
            <p:extLst>
              <p:ext uri="{D42A27DB-BD31-4B8C-83A1-F6EECF244321}">
                <p14:modId xmlns:p14="http://schemas.microsoft.com/office/powerpoint/2010/main" val="3358334209"/>
              </p:ext>
            </p:extLst>
          </p:nvPr>
        </p:nvGraphicFramePr>
        <p:xfrm>
          <a:off x="495300" y="588892"/>
          <a:ext cx="11201400" cy="1481978"/>
        </p:xfrm>
        <a:graphic>
          <a:graphicData uri="http://schemas.openxmlformats.org/drawingml/2006/table">
            <a:tbl>
              <a:tblPr firstRow="1" firstCol="1" bandRow="1">
                <a:tableStyleId>{22838BEF-8BB2-4498-84A7-C5851F593DF1}</a:tableStyleId>
              </a:tblPr>
              <a:tblGrid>
                <a:gridCol w="11201400">
                  <a:extLst>
                    <a:ext uri="{9D8B030D-6E8A-4147-A177-3AD203B41FA5}">
                      <a16:colId xmlns:a16="http://schemas.microsoft.com/office/drawing/2014/main" val="1986630490"/>
                    </a:ext>
                  </a:extLst>
                </a:gridCol>
              </a:tblGrid>
              <a:tr h="935108">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Actividades virtuales:</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Observa del video </a:t>
                      </a:r>
                      <a:r>
                        <a:rPr lang="es-ES" sz="1200" b="0" dirty="0">
                          <a:effectLst/>
                          <a:latin typeface="Arial" panose="020B0604020202020204" pitchFamily="34" charset="0"/>
                          <a:cs typeface="Arial" panose="020B0604020202020204" pitchFamily="34" charset="0"/>
                          <a:hlinkClick r:id="rId2"/>
                        </a:rPr>
                        <a:t>https://www.youtube.com/watch?v=sjhvjZDh7dM</a:t>
                      </a:r>
                      <a:r>
                        <a:rPr lang="es-ES" sz="1200" b="0" dirty="0">
                          <a:effectLst/>
                          <a:latin typeface="Arial" panose="020B0604020202020204" pitchFamily="34" charset="0"/>
                          <a:cs typeface="Arial" panose="020B0604020202020204" pitchFamily="34" charset="0"/>
                        </a:rPr>
                        <a:t> y realiza una foca como la que se observa en la imagen, no tiene que ser igual, pueden utilizar la material de su preferencia y comenta en familia que características tienen los animales que observó en el video. </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Imprime o toma una foto que tenga el niño de su carita y la pega en la actividad que se le mandó de un duende, la puede calcar, imprimir en blanco y negro y colorearla.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81984312"/>
                  </a:ext>
                </a:extLst>
              </a:tr>
              <a:tr h="517603">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Evaluación continua</a:t>
                      </a: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5598212"/>
                  </a:ext>
                </a:extLst>
              </a:tr>
            </a:tbl>
          </a:graphicData>
        </a:graphic>
      </p:graphicFrame>
    </p:spTree>
    <p:extLst>
      <p:ext uri="{BB962C8B-B14F-4D97-AF65-F5344CB8AC3E}">
        <p14:creationId xmlns:p14="http://schemas.microsoft.com/office/powerpoint/2010/main" val="246418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30CE28A-F932-414C-8A07-AD0CB1922D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095500" y="389850"/>
            <a:ext cx="985361" cy="982504"/>
          </a:xfrm>
          <a:prstGeom prst="rect">
            <a:avLst/>
          </a:prstGeom>
        </p:spPr>
      </p:pic>
      <p:sp>
        <p:nvSpPr>
          <p:cNvPr id="9" name="Cuadro de texto 2">
            <a:extLst>
              <a:ext uri="{FF2B5EF4-FFF2-40B4-BE49-F238E27FC236}">
                <a16:creationId xmlns:a16="http://schemas.microsoft.com/office/drawing/2014/main" id="{CC1A6970-C97E-4910-B3E1-3428DB22AF74}"/>
              </a:ext>
            </a:extLst>
          </p:cNvPr>
          <p:cNvSpPr txBox="1">
            <a:spLocks noChangeArrowheads="1"/>
          </p:cNvSpPr>
          <p:nvPr/>
        </p:nvSpPr>
        <p:spPr bwMode="auto">
          <a:xfrm>
            <a:off x="3322940" y="115323"/>
            <a:ext cx="6773560" cy="1257031"/>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JARDIN DE NIÑOS</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GRAL. TOMAS SÁNCHEZ HERNÁNDEZ</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CCT. 05DJN0054F</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GRADO: 2 “B”</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EDUCADORA TITULAR: ALMA GABRIELA CHAIRES BETANCOURT.</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PRACTICANTE: LEYDA ESTEFANIA GAYTAN BERNAL.</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600"/>
              </a:spcAft>
            </a:pPr>
            <a:endParaRPr lang="es-ES" sz="825"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1F92B99E-84EC-4CB1-9875-A379B0538709}"/>
              </a:ext>
            </a:extLst>
          </p:cNvPr>
          <p:cNvGraphicFramePr>
            <a:graphicFrameLocks noGrp="1"/>
          </p:cNvGraphicFramePr>
          <p:nvPr>
            <p:extLst>
              <p:ext uri="{D42A27DB-BD31-4B8C-83A1-F6EECF244321}">
                <p14:modId xmlns:p14="http://schemas.microsoft.com/office/powerpoint/2010/main" val="3196036372"/>
              </p:ext>
            </p:extLst>
          </p:nvPr>
        </p:nvGraphicFramePr>
        <p:xfrm>
          <a:off x="238539" y="1444038"/>
          <a:ext cx="11714922" cy="5843540"/>
        </p:xfrm>
        <a:graphic>
          <a:graphicData uri="http://schemas.openxmlformats.org/drawingml/2006/table">
            <a:tbl>
              <a:tblPr firstRow="1" firstCol="1" bandRow="1">
                <a:tableStyleId>{22838BEF-8BB2-4498-84A7-C5851F593DF1}</a:tableStyleId>
              </a:tblPr>
              <a:tblGrid>
                <a:gridCol w="7946117">
                  <a:extLst>
                    <a:ext uri="{9D8B030D-6E8A-4147-A177-3AD203B41FA5}">
                      <a16:colId xmlns:a16="http://schemas.microsoft.com/office/drawing/2014/main" val="515017337"/>
                    </a:ext>
                  </a:extLst>
                </a:gridCol>
                <a:gridCol w="3768805">
                  <a:extLst>
                    <a:ext uri="{9D8B030D-6E8A-4147-A177-3AD203B41FA5}">
                      <a16:colId xmlns:a16="http://schemas.microsoft.com/office/drawing/2014/main" val="1132934915"/>
                    </a:ext>
                  </a:extLst>
                </a:gridCol>
              </a:tblGrid>
              <a:tr h="204917">
                <a:tc>
                  <a:txBody>
                    <a:bodyPr/>
                    <a:lstStyle/>
                    <a:p>
                      <a:pPr marL="0" algn="ctr">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Título: El taller de santa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Día: Jueves 9 de diciembre del 2021. Tiempo: 20 min por actividad</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1773212"/>
                  </a:ext>
                </a:extLst>
              </a:tr>
              <a:tr h="578511">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Campo/área:</a:t>
                      </a:r>
                    </a:p>
                    <a:p>
                      <a:pPr marL="171450" indent="-171450" algn="l">
                        <a:lnSpc>
                          <a:spcPct val="107000"/>
                        </a:lnSpc>
                        <a:spcBef>
                          <a:spcPts val="0"/>
                        </a:spcBef>
                        <a:spcAft>
                          <a:spcPts val="0"/>
                        </a:spcAft>
                        <a:buFont typeface="Wingdings" panose="05000000000000000000" pitchFamily="2" charset="2"/>
                        <a:buChar char="ü"/>
                      </a:pPr>
                      <a:r>
                        <a:rPr lang="es-ES" sz="900" dirty="0">
                          <a:effectLst/>
                          <a:latin typeface="Arial" panose="020B0604020202020204" pitchFamily="34" charset="0"/>
                          <a:cs typeface="Arial" panose="020B0604020202020204" pitchFamily="34" charset="0"/>
                        </a:rPr>
                        <a:t>Educación física.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1:</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Competencia motriz</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Culturo y mundo social</a:t>
                      </a:r>
                    </a:p>
                    <a:p>
                      <a:pPr marL="0" indent="0" algn="l">
                        <a:lnSpc>
                          <a:spcPct val="107000"/>
                        </a:lnSpc>
                        <a:spcBef>
                          <a:spcPts val="0"/>
                        </a:spcBef>
                        <a:spcAft>
                          <a:spcPts val="0"/>
                        </a:spcAft>
                        <a:buFont typeface="Wingdings" panose="05000000000000000000" pitchFamily="2" charset="2"/>
                        <a:buNone/>
                      </a:pPr>
                      <a:r>
                        <a:rPr lang="es-ES" sz="900" b="1" dirty="0">
                          <a:effectLst/>
                          <a:latin typeface="Arial" panose="020B0604020202020204" pitchFamily="34" charset="0"/>
                          <a:cs typeface="Arial" panose="020B0604020202020204" pitchFamily="34" charset="0"/>
                        </a:rPr>
                        <a:t>Organizador curricular 2:</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Integridad de corporeidad.</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Desarrollo de la motricidad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Interacciones con el entorno social.</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033354"/>
                  </a:ext>
                </a:extLst>
              </a:tr>
              <a:tr h="383309">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Aprendizaje esperado:</a:t>
                      </a:r>
                    </a:p>
                    <a:p>
                      <a:pPr marL="171450" indent="-171450" algn="l">
                        <a:lnSpc>
                          <a:spcPct val="107000"/>
                        </a:lnSpc>
                        <a:spcBef>
                          <a:spcPts val="0"/>
                        </a:spcBef>
                        <a:spcAft>
                          <a:spcPts val="0"/>
                        </a:spcAft>
                        <a:buFont typeface="Wingdings" panose="05000000000000000000" pitchFamily="2" charset="2"/>
                        <a:buChar char="ü"/>
                      </a:pPr>
                      <a:r>
                        <a:rPr lang="es-MX" sz="900" dirty="0">
                          <a:effectLst/>
                          <a:latin typeface="Arial" panose="020B0604020202020204" pitchFamily="34" charset="0"/>
                          <a:cs typeface="Arial" panose="020B0604020202020204" pitchFamily="34" charset="0"/>
                        </a:rPr>
                        <a:t> </a:t>
                      </a:r>
                      <a:r>
                        <a:rPr lang="es-MX" sz="900" u="none" strike="noStrike" cap="none" dirty="0">
                          <a:latin typeface="Arial" panose="020B0604020202020204" pitchFamily="34" charset="0"/>
                          <a:cs typeface="Arial" panose="020B0604020202020204" pitchFamily="34" charset="0"/>
                        </a:rPr>
                        <a:t>Reconoce las características que lo identifican y diferencian de los demás en actividades y juegos. </a:t>
                      </a:r>
                    </a:p>
                    <a:p>
                      <a:pPr marL="171450" indent="-171450" algn="l">
                        <a:lnSpc>
                          <a:spcPct val="107000"/>
                        </a:lnSpc>
                        <a:spcBef>
                          <a:spcPts val="0"/>
                        </a:spcBef>
                        <a:spcAft>
                          <a:spcPts val="0"/>
                        </a:spcAft>
                        <a:buFont typeface="Wingdings" panose="05000000000000000000" pitchFamily="2" charset="2"/>
                        <a:buChar char="ü"/>
                      </a:pPr>
                      <a:r>
                        <a:rPr lang="es-MX" sz="900" u="none" strike="noStrike" cap="none" dirty="0">
                          <a:latin typeface="Arial" panose="020B0604020202020204" pitchFamily="34" charset="0"/>
                          <a:cs typeface="Arial" panose="020B0604020202020204" pitchFamily="34" charset="0"/>
                        </a:rPr>
                        <a:t>Realiza movimientos de locomoción, manipulación y estabilidad, por medio de juegos individuales y colectivos.</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mn-lt"/>
                          <a:ea typeface="+mn-ea"/>
                          <a:cs typeface="+mn-cs"/>
                        </a:rPr>
                        <a:t>Reconoce y valora costumbres y tradiciones que se manifiestan en los grupos sociales a los que pertenece.</a:t>
                      </a:r>
                    </a:p>
                    <a:p>
                      <a:pPr marL="0" indent="0" algn="l">
                        <a:lnSpc>
                          <a:spcPct val="107000"/>
                        </a:lnSpc>
                        <a:spcBef>
                          <a:spcPts val="0"/>
                        </a:spcBef>
                        <a:spcAft>
                          <a:spcPts val="0"/>
                        </a:spcAft>
                        <a:buFont typeface="Wingdings" panose="05000000000000000000" pitchFamily="2" charset="2"/>
                        <a:buNone/>
                      </a:pPr>
                      <a:endParaRPr lang="es-ES" sz="9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Rasgos de evaluación que se observarán durante las actividades:</a:t>
                      </a:r>
                    </a:p>
                    <a:p>
                      <a:pPr marL="171450" indent="-171450" algn="l">
                        <a:lnSpc>
                          <a:spcPct val="107000"/>
                        </a:lnSpc>
                        <a:spcBef>
                          <a:spcPts val="0"/>
                        </a:spcBef>
                        <a:spcAft>
                          <a:spcPts val="0"/>
                        </a:spcAft>
                        <a:buFont typeface="Wingdings" panose="05000000000000000000" pitchFamily="2" charset="2"/>
                        <a:buChar char="ü"/>
                      </a:pPr>
                      <a:r>
                        <a:rPr lang="es-ES" sz="900" b="1" dirty="0">
                          <a:effectLst/>
                          <a:latin typeface="Arial" panose="020B0604020202020204" pitchFamily="34" charset="0"/>
                          <a:cs typeface="Arial" panose="020B0604020202020204" pitchFamily="34" charset="0"/>
                        </a:rPr>
                        <a:t>Reconoce las características personales y diferencia la de los demás por medio de juegos y actividades.</a:t>
                      </a:r>
                    </a:p>
                    <a:p>
                      <a:pPr marL="171450" indent="-171450" algn="l">
                        <a:lnSpc>
                          <a:spcPct val="107000"/>
                        </a:lnSpc>
                        <a:spcBef>
                          <a:spcPts val="0"/>
                        </a:spcBef>
                        <a:spcAft>
                          <a:spcPts val="0"/>
                        </a:spcAft>
                        <a:buFont typeface="Wingdings" panose="05000000000000000000" pitchFamily="2" charset="2"/>
                        <a:buChar char="ü"/>
                      </a:pPr>
                      <a:r>
                        <a:rPr lang="es-ES" sz="900" b="1" dirty="0">
                          <a:effectLst/>
                          <a:latin typeface="Arial" panose="020B0604020202020204" pitchFamily="34" charset="0"/>
                          <a:cs typeface="Arial" panose="020B0604020202020204" pitchFamily="34" charset="0"/>
                        </a:rPr>
                        <a:t>Realiza movimientos de locomoción, manipulación y estabilidad.</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ES" sz="900" b="0" dirty="0">
                          <a:effectLst/>
                          <a:latin typeface="Arial" panose="020B0604020202020204" pitchFamily="34" charset="0"/>
                          <a:cs typeface="Arial" panose="020B0604020202020204" pitchFamily="34" charset="0"/>
                        </a:rPr>
                        <a:t>Reconoce y valora costumbres en los grupos sociales a los que pertenece.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885937"/>
                  </a:ext>
                </a:extLst>
              </a:tr>
              <a:tr h="1652122">
                <a:tc gridSpan="2">
                  <a:txBody>
                    <a:bodyPr/>
                    <a:lstStyle/>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Actividades: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Inicia la clase con el pase de lista, asistencia y fecha.</a:t>
                      </a:r>
                    </a:p>
                    <a:p>
                      <a:pPr marL="0" algn="l">
                        <a:lnSpc>
                          <a:spcPct val="107000"/>
                        </a:lnSpc>
                        <a:spcBef>
                          <a:spcPts val="0"/>
                        </a:spcBef>
                        <a:spcAft>
                          <a:spcPts val="0"/>
                        </a:spcAft>
                      </a:pPr>
                      <a:r>
                        <a:rPr lang="es-ES" sz="900" b="0" dirty="0">
                          <a:effectLst/>
                          <a:highlight>
                            <a:srgbClr val="FFFF00"/>
                          </a:highlight>
                          <a:latin typeface="Arial" panose="020B0604020202020204" pitchFamily="34" charset="0"/>
                          <a:cs typeface="Arial" panose="020B0604020202020204" pitchFamily="34" charset="0"/>
                        </a:rPr>
                        <a:t>Actividad aislada: juego simbólico</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Realiza la actividad del taller de los regalos.</a:t>
                      </a: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u="none" strike="noStrike" cap="none" dirty="0">
                          <a:latin typeface="Arial" panose="020B0604020202020204" pitchFamily="34" charset="0"/>
                          <a:cs typeface="Arial" panose="020B0604020202020204" pitchFamily="34" charset="0"/>
                        </a:rPr>
                        <a:t>Inicio: Responde ¿Te gustan los juguetes? ¿Qué es lo que te gusta de ellos? ¿Sabes cómo hacer un juguete? </a:t>
                      </a:r>
                      <a:endParaRPr lang="es-ES" sz="900" b="0" u="none" strike="noStrike" cap="none" dirty="0">
                        <a:latin typeface="Arial" panose="020B0604020202020204" pitchFamily="34" charset="0"/>
                        <a:ea typeface="Calibri"/>
                        <a:cs typeface="Arial" panose="020B0604020202020204" pitchFamily="34" charset="0"/>
                        <a:sym typeface="Calibri"/>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u="none" strike="noStrike" cap="none" dirty="0">
                          <a:latin typeface="Arial" panose="020B0604020202020204" pitchFamily="34" charset="0"/>
                          <a:cs typeface="Arial" panose="020B0604020202020204" pitchFamily="34" charset="0"/>
                        </a:rPr>
                        <a:t>Desarrollo: Se coloca su gorro navideño y chaleco e imagina que es un juguetero navideño, elaborando un juguete con material reciclado. </a:t>
                      </a:r>
                      <a:endParaRPr lang="es-ES" sz="900" b="0" u="none" strike="noStrike" cap="none" dirty="0">
                        <a:latin typeface="Arial" panose="020B0604020202020204" pitchFamily="34" charset="0"/>
                        <a:ea typeface="Calibri"/>
                        <a:cs typeface="Arial" panose="020B0604020202020204" pitchFamily="34" charset="0"/>
                        <a:sym typeface="Calibri"/>
                      </a:endParaRPr>
                    </a:p>
                    <a:p>
                      <a:pPr marL="0" marR="0" lvl="0" indent="0" algn="l" rtl="0">
                        <a:lnSpc>
                          <a:spcPct val="107000"/>
                        </a:lnSpc>
                        <a:spcBef>
                          <a:spcPts val="0"/>
                        </a:spcBef>
                        <a:spcAft>
                          <a:spcPts val="0"/>
                        </a:spcAft>
                        <a:buNone/>
                      </a:pPr>
                      <a:r>
                        <a:rPr lang="es-ES" sz="900" b="0" u="none" strike="noStrike" cap="none" dirty="0">
                          <a:latin typeface="Arial" panose="020B0604020202020204" pitchFamily="34" charset="0"/>
                          <a:cs typeface="Arial" panose="020B0604020202020204" pitchFamily="34" charset="0"/>
                        </a:rPr>
                        <a:t>Cierre: Una vez que tiene su juguete elaborado, arma una exposición con sus compañeros y entre todos crean una juguetería de la cual ellos son los vendedores. </a:t>
                      </a:r>
                    </a:p>
                    <a:p>
                      <a:pPr marL="0" marR="0" lvl="0" indent="0" algn="l" rtl="0">
                        <a:lnSpc>
                          <a:spcPct val="107000"/>
                        </a:lnSpc>
                        <a:spcBef>
                          <a:spcPts val="0"/>
                        </a:spcBef>
                        <a:spcAft>
                          <a:spcPts val="0"/>
                        </a:spcAft>
                        <a:buNone/>
                      </a:pPr>
                      <a:r>
                        <a:rPr lang="es-ES" sz="900" b="0" u="none" strike="noStrike" cap="none" dirty="0">
                          <a:effectLst/>
                          <a:highlight>
                            <a:srgbClr val="FFFF00"/>
                          </a:highlight>
                          <a:latin typeface="Arial" panose="020B0604020202020204" pitchFamily="34" charset="0"/>
                          <a:cs typeface="Arial" panose="020B0604020202020204" pitchFamily="34" charset="0"/>
                        </a:rPr>
                        <a:t>Rally: El polo norte</a:t>
                      </a:r>
                    </a:p>
                    <a:p>
                      <a:pPr marL="0" marR="0" lvl="0" indent="0" algn="l" rtl="0">
                        <a:lnSpc>
                          <a:spcPct val="107000"/>
                        </a:lnSpc>
                        <a:spcBef>
                          <a:spcPts val="0"/>
                        </a:spcBef>
                        <a:spcAft>
                          <a:spcPts val="0"/>
                        </a:spcAft>
                        <a:buNone/>
                      </a:pPr>
                      <a:r>
                        <a:rPr lang="es-MX" sz="900" b="0" u="none" strike="noStrike" cap="none" dirty="0">
                          <a:latin typeface="Arial" panose="020B0604020202020204" pitchFamily="34" charset="0"/>
                          <a:cs typeface="Arial" panose="020B0604020202020204" pitchFamily="34" charset="0"/>
                        </a:rPr>
                        <a:t>Inicio: ¿Sabes lo qué es el polo norte? ¿Qué crees que haya ahí? ¿Cómo es el clima? Imagina que vamos al polo norte y visitamos diferentes estaciones. </a:t>
                      </a: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u="none" strike="noStrike" cap="none" dirty="0">
                          <a:latin typeface="Arial" panose="020B0604020202020204" pitchFamily="34" charset="0"/>
                          <a:cs typeface="Arial" panose="020B0604020202020204" pitchFamily="34" charset="0"/>
                        </a:rPr>
                        <a:t>Desarrollo: Estaciones 1 a 4. </a:t>
                      </a:r>
                      <a:endParaRPr lang="es-ES" sz="900" b="0" u="none" strike="noStrike" cap="none" dirty="0">
                        <a:latin typeface="Arial" panose="020B0604020202020204" pitchFamily="34" charset="0"/>
                        <a:ea typeface="Calibri"/>
                        <a:cs typeface="Arial" panose="020B0604020202020204" pitchFamily="34" charset="0"/>
                        <a:sym typeface="Calibri"/>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u="none" strike="noStrike" cap="none" dirty="0">
                          <a:latin typeface="Arial" panose="020B0604020202020204" pitchFamily="34" charset="0"/>
                          <a:cs typeface="Arial" panose="020B0604020202020204" pitchFamily="34" charset="0"/>
                        </a:rPr>
                        <a:t>Cierre: Responde ¿Cuál fue tu actividad favorita? ¿Cuál fue la que menos te gustó? ¿Por qué? ¿Cuál crees que fue más difícil? ¿Y más fácil? </a:t>
                      </a:r>
                      <a:endParaRPr lang="es-ES" sz="900" b="0" dirty="0">
                        <a:effectLst/>
                        <a:highlight>
                          <a:srgbClr val="FFFF00"/>
                        </a:highligh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dirty="0">
                          <a:effectLst/>
                          <a:latin typeface="Arial" panose="020B0604020202020204" pitchFamily="34" charset="0"/>
                          <a:cs typeface="Arial" panose="020B0604020202020204" pitchFamily="34" charset="0"/>
                        </a:rPr>
                        <a:t>Asamblea.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1776873"/>
                  </a:ext>
                </a:extLst>
              </a:tr>
              <a:tr h="382819">
                <a:tc row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Recursos materiales:</a:t>
                      </a:r>
                    </a:p>
                    <a:p>
                      <a:pPr marL="171450" marR="0" lvl="0" indent="-171450" algn="l" rtl="0">
                        <a:lnSpc>
                          <a:spcPct val="107000"/>
                        </a:lnSpc>
                        <a:spcBef>
                          <a:spcPts val="0"/>
                        </a:spcBef>
                        <a:spcAft>
                          <a:spcPts val="0"/>
                        </a:spcAft>
                        <a:buClr>
                          <a:srgbClr val="000000"/>
                        </a:buClr>
                        <a:buSzPts val="1200"/>
                        <a:buFont typeface="Arial"/>
                        <a:buChar char="•"/>
                      </a:pPr>
                      <a:r>
                        <a:rPr lang="es-MX" sz="900" b="0" u="none" strike="noStrike" cap="none" dirty="0">
                          <a:latin typeface="Arial" panose="020B0604020202020204" pitchFamily="34" charset="0"/>
                          <a:ea typeface="Arial"/>
                          <a:cs typeface="Arial" panose="020B0604020202020204" pitchFamily="34" charset="0"/>
                          <a:sym typeface="Arial"/>
                        </a:rPr>
                        <a:t>Gorro navideño</a:t>
                      </a:r>
                      <a:endParaRPr lang="es-MX" sz="900" b="0" dirty="0">
                        <a:latin typeface="Arial" panose="020B0604020202020204" pitchFamily="34" charset="0"/>
                        <a:cs typeface="Arial" panose="020B0604020202020204" pitchFamily="34" charset="0"/>
                      </a:endParaRPr>
                    </a:p>
                    <a:p>
                      <a:pPr marL="171450" marR="0" lvl="0" indent="-171450" algn="l" rtl="0">
                        <a:lnSpc>
                          <a:spcPct val="107000"/>
                        </a:lnSpc>
                        <a:spcBef>
                          <a:spcPts val="0"/>
                        </a:spcBef>
                        <a:spcAft>
                          <a:spcPts val="0"/>
                        </a:spcAft>
                        <a:buClr>
                          <a:srgbClr val="000000"/>
                        </a:buClr>
                        <a:buSzPts val="1200"/>
                        <a:buFont typeface="Arial"/>
                        <a:buChar char="•"/>
                      </a:pPr>
                      <a:r>
                        <a:rPr lang="es-MX" sz="900" b="0" u="none" strike="noStrike" cap="none" dirty="0">
                          <a:latin typeface="Arial" panose="020B0604020202020204" pitchFamily="34" charset="0"/>
                          <a:ea typeface="Arial"/>
                          <a:cs typeface="Arial" panose="020B0604020202020204" pitchFamily="34" charset="0"/>
                          <a:sym typeface="Arial"/>
                        </a:rPr>
                        <a:t>Chaleco </a:t>
                      </a:r>
                      <a:endParaRPr lang="es-MX" sz="900" b="0" dirty="0">
                        <a:latin typeface="Arial" panose="020B0604020202020204" pitchFamily="34" charset="0"/>
                        <a:cs typeface="Arial" panose="020B0604020202020204" pitchFamily="34" charset="0"/>
                      </a:endParaRPr>
                    </a:p>
                    <a:p>
                      <a:pPr marL="171450" marR="0" lvl="0" indent="-171450" algn="l" rtl="0">
                        <a:lnSpc>
                          <a:spcPct val="107000"/>
                        </a:lnSpc>
                        <a:spcBef>
                          <a:spcPts val="0"/>
                        </a:spcBef>
                        <a:spcAft>
                          <a:spcPts val="0"/>
                        </a:spcAft>
                        <a:buClr>
                          <a:srgbClr val="000000"/>
                        </a:buClr>
                        <a:buSzPts val="1200"/>
                        <a:buFont typeface="Arial"/>
                        <a:buChar char="•"/>
                      </a:pPr>
                      <a:r>
                        <a:rPr lang="es-MX" sz="900" b="0" u="none" strike="noStrike" cap="none" dirty="0">
                          <a:latin typeface="Arial" panose="020B0604020202020204" pitchFamily="34" charset="0"/>
                          <a:ea typeface="Arial"/>
                          <a:cs typeface="Arial" panose="020B0604020202020204" pitchFamily="34" charset="0"/>
                          <a:sym typeface="Arial"/>
                        </a:rPr>
                        <a:t>Material reciclado como botellas de plástico, palitos de madera y tubitos de baño. </a:t>
                      </a:r>
                      <a:endParaRPr lang="es-MX" sz="900" b="0" dirty="0">
                        <a:latin typeface="Arial" panose="020B0604020202020204" pitchFamily="34" charset="0"/>
                        <a:cs typeface="Arial" panose="020B0604020202020204" pitchFamily="34" charset="0"/>
                      </a:endParaRPr>
                    </a:p>
                    <a:p>
                      <a:pPr marL="171450" marR="0" lvl="0" indent="-171450" algn="l" rtl="0">
                        <a:lnSpc>
                          <a:spcPct val="107000"/>
                        </a:lnSpc>
                        <a:spcBef>
                          <a:spcPts val="0"/>
                        </a:spcBef>
                        <a:spcAft>
                          <a:spcPts val="0"/>
                        </a:spcAft>
                        <a:buClr>
                          <a:srgbClr val="000000"/>
                        </a:buClr>
                        <a:buSzPts val="1200"/>
                        <a:buFont typeface="Arial"/>
                        <a:buChar char="•"/>
                      </a:pPr>
                      <a:r>
                        <a:rPr lang="es-MX" sz="900" b="0" u="none" strike="noStrike" cap="none" dirty="0">
                          <a:latin typeface="Arial" panose="020B0604020202020204" pitchFamily="34" charset="0"/>
                          <a:ea typeface="Arial "/>
                          <a:cs typeface="Arial" panose="020B0604020202020204" pitchFamily="34" charset="0"/>
                          <a:sym typeface="Arial "/>
                        </a:rPr>
                        <a:t>Caja registradora</a:t>
                      </a:r>
                      <a:endParaRPr lang="es-MX" sz="900" b="0" dirty="0">
                        <a:latin typeface="Arial" panose="020B0604020202020204" pitchFamily="34" charset="0"/>
                        <a:cs typeface="Arial" panose="020B0604020202020204" pitchFamily="34" charset="0"/>
                      </a:endParaRPr>
                    </a:p>
                    <a:p>
                      <a:pPr marL="171450" marR="0" lvl="0" indent="-171450" algn="l" rtl="0">
                        <a:lnSpc>
                          <a:spcPct val="107000"/>
                        </a:lnSpc>
                        <a:spcBef>
                          <a:spcPts val="0"/>
                        </a:spcBef>
                        <a:spcAft>
                          <a:spcPts val="0"/>
                        </a:spcAft>
                        <a:buClr>
                          <a:srgbClr val="000000"/>
                        </a:buClr>
                        <a:buSzPts val="1200"/>
                        <a:buFont typeface="Arial"/>
                        <a:buChar char="•"/>
                      </a:pPr>
                      <a:r>
                        <a:rPr lang="es-MX" sz="900" b="0" u="none" strike="noStrike" cap="none" dirty="0">
                          <a:latin typeface="Arial" panose="020B0604020202020204" pitchFamily="34" charset="0"/>
                          <a:ea typeface="Arial "/>
                          <a:cs typeface="Arial" panose="020B0604020202020204" pitchFamily="34" charset="0"/>
                          <a:sym typeface="Arial "/>
                        </a:rPr>
                        <a:t>Mesas </a:t>
                      </a:r>
                      <a:endParaRPr lang="es-MX" sz="900" b="0" u="none" strike="noStrike" cap="none" dirty="0">
                        <a:latin typeface="Arial" panose="020B0604020202020204" pitchFamily="34" charset="0"/>
                        <a:ea typeface="Calibri"/>
                        <a:cs typeface="Arial" panose="020B0604020202020204" pitchFamily="34" charset="0"/>
                        <a:sym typeface="Calibri"/>
                      </a:endParaRPr>
                    </a:p>
                    <a:p>
                      <a:pPr marL="171450" marR="0" lvl="0" indent="-171450" algn="l" rtl="0">
                        <a:lnSpc>
                          <a:spcPct val="107000"/>
                        </a:lnSpc>
                        <a:spcBef>
                          <a:spcPts val="0"/>
                        </a:spcBef>
                        <a:spcAft>
                          <a:spcPts val="0"/>
                        </a:spcAft>
                        <a:buClr>
                          <a:srgbClr val="000000"/>
                        </a:buClr>
                        <a:buSzPts val="1200"/>
                        <a:buFont typeface="Arial"/>
                        <a:buChar char="•"/>
                      </a:pPr>
                      <a:r>
                        <a:rPr lang="es-MX" sz="900" b="0" u="none" strike="noStrike" cap="none" dirty="0">
                          <a:latin typeface="Arial" panose="020B0604020202020204" pitchFamily="34" charset="0"/>
                          <a:ea typeface="Arial"/>
                          <a:cs typeface="Arial" panose="020B0604020202020204" pitchFamily="34" charset="0"/>
                          <a:sym typeface="Arial"/>
                        </a:rPr>
                        <a:t>Precios </a:t>
                      </a:r>
                      <a:endParaRPr lang="es-MX" sz="900" b="0" u="none" strike="noStrike" cap="none" dirty="0">
                        <a:latin typeface="Arial" panose="020B0604020202020204" pitchFamily="34" charset="0"/>
                        <a:ea typeface="Calibri"/>
                        <a:cs typeface="Arial" panose="020B0604020202020204" pitchFamily="34" charset="0"/>
                        <a:sym typeface="Calibri"/>
                      </a:endParaRPr>
                    </a:p>
                    <a:p>
                      <a:pPr marL="0" algn="l">
                        <a:lnSpc>
                          <a:spcPct val="107000"/>
                        </a:lnSpc>
                        <a:spcBef>
                          <a:spcPts val="0"/>
                        </a:spcBef>
                        <a:spcAft>
                          <a:spcPts val="0"/>
                        </a:spcAft>
                      </a:pPr>
                      <a:endParaRPr lang="es-ES" sz="9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Observaciones:</a:t>
                      </a:r>
                    </a:p>
                    <a:p>
                      <a:pPr marL="0" marR="0" lvl="0" indent="0" algn="l" rtl="0">
                        <a:lnSpc>
                          <a:spcPct val="107000"/>
                        </a:lnSpc>
                        <a:spcBef>
                          <a:spcPts val="0"/>
                        </a:spcBef>
                        <a:spcAft>
                          <a:spcPts val="0"/>
                        </a:spcAft>
                        <a:buNone/>
                      </a:pPr>
                      <a:r>
                        <a:rPr lang="es-ES" sz="900" dirty="0">
                          <a:effectLst/>
                          <a:latin typeface="Arial" panose="020B0604020202020204" pitchFamily="34" charset="0"/>
                          <a:cs typeface="Arial" panose="020B0604020202020204" pitchFamily="34" charset="0"/>
                        </a:rPr>
                        <a:t> </a:t>
                      </a:r>
                      <a:r>
                        <a:rPr lang="es-ES" sz="900" b="1" u="none" strike="noStrike" cap="none" dirty="0">
                          <a:latin typeface="Arial" panose="020B0604020202020204" pitchFamily="34" charset="0"/>
                          <a:cs typeface="Arial" panose="020B0604020202020204" pitchFamily="34" charset="0"/>
                        </a:rPr>
                        <a:t> </a:t>
                      </a:r>
                      <a:r>
                        <a:rPr lang="es-ES" sz="900" u="none" strike="noStrike" cap="none" dirty="0">
                          <a:latin typeface="Arial" panose="020B0604020202020204" pitchFamily="34" charset="0"/>
                          <a:cs typeface="Arial" panose="020B0604020202020204" pitchFamily="34" charset="0"/>
                        </a:rPr>
                        <a:t>El juguete a elaborar, así como los precios a colocar en este varían dependiendo del grado con el que se trabaje. </a:t>
                      </a:r>
                    </a:p>
                    <a:p>
                      <a:pPr marL="0" marR="0" lvl="0" indent="0" algn="l" rtl="0">
                        <a:lnSpc>
                          <a:spcPct val="107000"/>
                        </a:lnSpc>
                        <a:spcBef>
                          <a:spcPts val="0"/>
                        </a:spcBef>
                        <a:spcAft>
                          <a:spcPts val="0"/>
                        </a:spcAft>
                        <a:buNone/>
                      </a:pPr>
                      <a:endParaRPr lang="es-ES" sz="900" u="none" strike="noStrike" cap="none" dirty="0">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496838"/>
                  </a:ext>
                </a:extLst>
              </a:tr>
              <a:tr h="195691">
                <a:tc vMerge="1">
                  <a:txBody>
                    <a:bodyPr/>
                    <a:lstStyle/>
                    <a:p>
                      <a:endParaRPr lang="es-ES"/>
                    </a:p>
                  </a:txBody>
                  <a:tcPr/>
                </a:tc>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 </a:t>
                      </a:r>
                      <a:r>
                        <a:rPr lang="es-ES" sz="9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9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9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900" dirty="0">
                        <a:latin typeface="Arial" panose="020B0604020202020204" pitchFamily="34" charset="0"/>
                        <a:cs typeface="Arial" panose="020B0604020202020204" pitchFamily="34" charset="0"/>
                      </a:endParaRPr>
                    </a:p>
                    <a:p>
                      <a:pPr marL="0" algn="l">
                        <a:lnSpc>
                          <a:spcPct val="107000"/>
                        </a:lnSpc>
                        <a:spcBef>
                          <a:spcPts val="0"/>
                        </a:spcBef>
                        <a:spcAft>
                          <a:spcPts val="0"/>
                        </a:spcAft>
                      </a:pP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6568602"/>
                  </a:ext>
                </a:extLst>
              </a:tr>
              <a:tr h="409016">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Evaluación continua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6605686"/>
                  </a:ext>
                </a:extLst>
              </a:tr>
            </a:tbl>
          </a:graphicData>
        </a:graphic>
      </p:graphicFrame>
    </p:spTree>
    <p:extLst>
      <p:ext uri="{BB962C8B-B14F-4D97-AF65-F5344CB8AC3E}">
        <p14:creationId xmlns:p14="http://schemas.microsoft.com/office/powerpoint/2010/main" val="3835907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D653B36-965C-4263-9E2F-AFDA38588C77}"/>
              </a:ext>
            </a:extLst>
          </p:cNvPr>
          <p:cNvGraphicFramePr>
            <a:graphicFrameLocks noGrp="1"/>
          </p:cNvGraphicFramePr>
          <p:nvPr>
            <p:extLst>
              <p:ext uri="{D42A27DB-BD31-4B8C-83A1-F6EECF244321}">
                <p14:modId xmlns:p14="http://schemas.microsoft.com/office/powerpoint/2010/main" val="3725792019"/>
              </p:ext>
            </p:extLst>
          </p:nvPr>
        </p:nvGraphicFramePr>
        <p:xfrm>
          <a:off x="495300" y="588892"/>
          <a:ext cx="11201400" cy="1068398"/>
        </p:xfrm>
        <a:graphic>
          <a:graphicData uri="http://schemas.openxmlformats.org/drawingml/2006/table">
            <a:tbl>
              <a:tblPr firstRow="1" firstCol="1" bandRow="1">
                <a:tableStyleId>{22838BEF-8BB2-4498-84A7-C5851F593DF1}</a:tableStyleId>
              </a:tblPr>
              <a:tblGrid>
                <a:gridCol w="11201400">
                  <a:extLst>
                    <a:ext uri="{9D8B030D-6E8A-4147-A177-3AD203B41FA5}">
                      <a16:colId xmlns:a16="http://schemas.microsoft.com/office/drawing/2014/main" val="1986630490"/>
                    </a:ext>
                  </a:extLst>
                </a:gridCol>
              </a:tblGrid>
              <a:tr h="550795">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Actividades virtuales:</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Realiza una manualidad navideña con material reciclado, puede ser un mono de nieve, un reno, santa, corona de flores, pino, etc.</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81984312"/>
                  </a:ext>
                </a:extLst>
              </a:tr>
              <a:tr h="517603">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Evaluación continua</a:t>
                      </a: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5598212"/>
                  </a:ext>
                </a:extLst>
              </a:tr>
            </a:tbl>
          </a:graphicData>
        </a:graphic>
      </p:graphicFrame>
    </p:spTree>
    <p:extLst>
      <p:ext uri="{BB962C8B-B14F-4D97-AF65-F5344CB8AC3E}">
        <p14:creationId xmlns:p14="http://schemas.microsoft.com/office/powerpoint/2010/main" val="2431600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pic>
        <p:nvPicPr>
          <p:cNvPr id="1026" name="Picture 2" descr="Imágenes de Fondo Celeste | Vectores, fotos de stock y PSD gratuitos">
            <a:extLst>
              <a:ext uri="{FF2B5EF4-FFF2-40B4-BE49-F238E27FC236}">
                <a16:creationId xmlns:a16="http://schemas.microsoft.com/office/drawing/2014/main" id="{1BAD62B0-A6B8-45B1-88F7-594AF765F3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12550"/>
            <a:ext cx="12177712" cy="6837852"/>
          </a:xfrm>
          <a:prstGeom prst="rect">
            <a:avLst/>
          </a:prstGeom>
          <a:noFill/>
          <a:extLst>
            <a:ext uri="{909E8E84-426E-40DD-AFC4-6F175D3DCCD1}">
              <a14:hiddenFill xmlns:a14="http://schemas.microsoft.com/office/drawing/2010/main">
                <a:solidFill>
                  <a:srgbClr val="FFFFFF"/>
                </a:solidFill>
              </a14:hiddenFill>
            </a:ext>
          </a:extLst>
        </p:spPr>
      </p:pic>
      <p:pic>
        <p:nvPicPr>
          <p:cNvPr id="399" name="Google Shape;399;p38"/>
          <p:cNvPicPr preferRelativeResize="0"/>
          <p:nvPr/>
        </p:nvPicPr>
        <p:blipFill rotWithShape="1">
          <a:blip r:embed="rId4">
            <a:alphaModFix/>
          </a:blip>
          <a:srcRect/>
          <a:stretch/>
        </p:blipFill>
        <p:spPr>
          <a:xfrm>
            <a:off x="1685367" y="3453470"/>
            <a:ext cx="1576100" cy="1536449"/>
          </a:xfrm>
          <a:prstGeom prst="rect">
            <a:avLst/>
          </a:prstGeom>
          <a:noFill/>
          <a:ln>
            <a:noFill/>
          </a:ln>
        </p:spPr>
      </p:pic>
      <p:pic>
        <p:nvPicPr>
          <p:cNvPr id="400" name="Google Shape;400;p38"/>
          <p:cNvPicPr preferRelativeResize="0"/>
          <p:nvPr/>
        </p:nvPicPr>
        <p:blipFill rotWithShape="1">
          <a:blip r:embed="rId5">
            <a:alphaModFix/>
          </a:blip>
          <a:srcRect/>
          <a:stretch/>
        </p:blipFill>
        <p:spPr>
          <a:xfrm>
            <a:off x="6901967" y="1927723"/>
            <a:ext cx="1660000" cy="1660000"/>
          </a:xfrm>
          <a:prstGeom prst="rect">
            <a:avLst/>
          </a:prstGeom>
          <a:noFill/>
          <a:ln>
            <a:noFill/>
          </a:ln>
        </p:spPr>
      </p:pic>
      <p:sp>
        <p:nvSpPr>
          <p:cNvPr id="401" name="Google Shape;401;p38"/>
          <p:cNvSpPr txBox="1">
            <a:spLocks noGrp="1"/>
          </p:cNvSpPr>
          <p:nvPr>
            <p:ph type="title"/>
          </p:nvPr>
        </p:nvSpPr>
        <p:spPr>
          <a:xfrm>
            <a:off x="614584" y="-104730"/>
            <a:ext cx="10508135" cy="845600"/>
          </a:xfrm>
          <a:prstGeom prst="rect">
            <a:avLst/>
          </a:prstGeom>
          <a:noFill/>
          <a:ln>
            <a:noFill/>
          </a:ln>
        </p:spPr>
        <p:txBody>
          <a:bodyPr spcFirstLastPara="1" vert="horz" wrap="square" lIns="121900" tIns="121900" rIns="121900" bIns="121900" rtlCol="0" anchor="t" anchorCtr="0">
            <a:noAutofit/>
          </a:bodyPr>
          <a:lstStyle/>
          <a:p>
            <a:pPr algn="ctr">
              <a:lnSpc>
                <a:spcPct val="100000"/>
              </a:lnSpc>
              <a:spcBef>
                <a:spcPts val="0"/>
              </a:spcBef>
              <a:buSzPts val="2400"/>
            </a:pPr>
            <a:r>
              <a:rPr lang="es-MX" sz="4800" dirty="0">
                <a:latin typeface="Modern Love" panose="04090805081005020601" pitchFamily="82" charset="0"/>
              </a:rPr>
              <a:t>Estaciones de rally: El polo norte</a:t>
            </a:r>
            <a:endParaRPr sz="4800" dirty="0">
              <a:latin typeface="Modern Love" panose="04090805081005020601" pitchFamily="82" charset="0"/>
            </a:endParaRPr>
          </a:p>
        </p:txBody>
      </p:sp>
      <p:pic>
        <p:nvPicPr>
          <p:cNvPr id="402" name="Google Shape;402;p38"/>
          <p:cNvPicPr preferRelativeResize="0"/>
          <p:nvPr/>
        </p:nvPicPr>
        <p:blipFill rotWithShape="1">
          <a:blip r:embed="rId6">
            <a:alphaModFix/>
          </a:blip>
          <a:srcRect/>
          <a:stretch/>
        </p:blipFill>
        <p:spPr>
          <a:xfrm rot="-287328">
            <a:off x="534425" y="1067676"/>
            <a:ext cx="3352548" cy="3016003"/>
          </a:xfrm>
          <a:prstGeom prst="rect">
            <a:avLst/>
          </a:prstGeom>
          <a:noFill/>
          <a:ln>
            <a:noFill/>
          </a:ln>
        </p:spPr>
      </p:pic>
      <p:pic>
        <p:nvPicPr>
          <p:cNvPr id="403" name="Google Shape;403;p38"/>
          <p:cNvPicPr preferRelativeResize="0"/>
          <p:nvPr/>
        </p:nvPicPr>
        <p:blipFill rotWithShape="1">
          <a:blip r:embed="rId7">
            <a:alphaModFix/>
          </a:blip>
          <a:srcRect/>
          <a:stretch/>
        </p:blipFill>
        <p:spPr>
          <a:xfrm rot="-166955">
            <a:off x="2957506" y="3481462"/>
            <a:ext cx="3248548" cy="3256519"/>
          </a:xfrm>
          <a:prstGeom prst="rect">
            <a:avLst/>
          </a:prstGeom>
          <a:noFill/>
          <a:ln>
            <a:noFill/>
          </a:ln>
        </p:spPr>
      </p:pic>
      <p:pic>
        <p:nvPicPr>
          <p:cNvPr id="404" name="Google Shape;404;p38"/>
          <p:cNvPicPr preferRelativeResize="0"/>
          <p:nvPr/>
        </p:nvPicPr>
        <p:blipFill rotWithShape="1">
          <a:blip r:embed="rId8">
            <a:alphaModFix/>
          </a:blip>
          <a:srcRect/>
          <a:stretch/>
        </p:blipFill>
        <p:spPr>
          <a:xfrm>
            <a:off x="3651163" y="3268279"/>
            <a:ext cx="1479024" cy="300632"/>
          </a:xfrm>
          <a:prstGeom prst="rect">
            <a:avLst/>
          </a:prstGeom>
          <a:noFill/>
          <a:ln>
            <a:noFill/>
          </a:ln>
        </p:spPr>
      </p:pic>
      <p:pic>
        <p:nvPicPr>
          <p:cNvPr id="405" name="Google Shape;405;p38"/>
          <p:cNvPicPr preferRelativeResize="0"/>
          <p:nvPr/>
        </p:nvPicPr>
        <p:blipFill rotWithShape="1">
          <a:blip r:embed="rId9">
            <a:alphaModFix/>
          </a:blip>
          <a:srcRect/>
          <a:stretch/>
        </p:blipFill>
        <p:spPr>
          <a:xfrm>
            <a:off x="1792422" y="1298689"/>
            <a:ext cx="1048572" cy="365313"/>
          </a:xfrm>
          <a:prstGeom prst="rect">
            <a:avLst/>
          </a:prstGeom>
          <a:noFill/>
          <a:ln>
            <a:noFill/>
          </a:ln>
        </p:spPr>
      </p:pic>
      <p:sp>
        <p:nvSpPr>
          <p:cNvPr id="406" name="Google Shape;406;p38"/>
          <p:cNvSpPr txBox="1">
            <a:spLocks noGrp="1"/>
          </p:cNvSpPr>
          <p:nvPr>
            <p:ph type="ctrTitle" idx="4294967295"/>
          </p:nvPr>
        </p:nvSpPr>
        <p:spPr>
          <a:xfrm rot="-349397" flipH="1">
            <a:off x="676417" y="973388"/>
            <a:ext cx="2844808" cy="698800"/>
          </a:xfrm>
          <a:prstGeom prst="rect">
            <a:avLst/>
          </a:prstGeom>
          <a:noFill/>
          <a:ln>
            <a:noFill/>
          </a:ln>
        </p:spPr>
        <p:txBody>
          <a:bodyPr spcFirstLastPara="1" vert="horz" wrap="square" lIns="121900" tIns="121900" rIns="121900" bIns="121900" rtlCol="0" anchor="t" anchorCtr="0">
            <a:noAutofit/>
          </a:bodyPr>
          <a:lstStyle/>
          <a:p>
            <a:pPr algn="ctr">
              <a:lnSpc>
                <a:spcPct val="100000"/>
              </a:lnSpc>
              <a:spcBef>
                <a:spcPts val="0"/>
              </a:spcBef>
              <a:buClr>
                <a:schemeClr val="dk1"/>
              </a:buClr>
              <a:buSzPts val="2400"/>
            </a:pPr>
            <a:r>
              <a:rPr lang="es-MX" sz="2667" dirty="0">
                <a:solidFill>
                  <a:schemeClr val="accent5"/>
                </a:solidFill>
                <a:latin typeface="Nanum Pen Script"/>
                <a:ea typeface="Nanum Pen Script"/>
                <a:cs typeface="Nanum Pen Script"/>
                <a:sym typeface="Nanum Pen Script"/>
              </a:rPr>
              <a:t>1. Ruta al polo norte</a:t>
            </a:r>
            <a:endParaRPr sz="2667" dirty="0">
              <a:solidFill>
                <a:schemeClr val="accent5"/>
              </a:solidFill>
              <a:latin typeface="Nanum Pen Script"/>
              <a:ea typeface="Nanum Pen Script"/>
              <a:cs typeface="Nanum Pen Script"/>
              <a:sym typeface="Nanum Pen Script"/>
            </a:endParaRPr>
          </a:p>
        </p:txBody>
      </p:sp>
      <p:pic>
        <p:nvPicPr>
          <p:cNvPr id="407" name="Google Shape;407;p38"/>
          <p:cNvPicPr preferRelativeResize="0"/>
          <p:nvPr/>
        </p:nvPicPr>
        <p:blipFill rotWithShape="1">
          <a:blip r:embed="rId6">
            <a:alphaModFix/>
          </a:blip>
          <a:srcRect/>
          <a:stretch/>
        </p:blipFill>
        <p:spPr>
          <a:xfrm rot="10019">
            <a:off x="5741149" y="766652"/>
            <a:ext cx="3626328" cy="3103673"/>
          </a:xfrm>
          <a:prstGeom prst="rect">
            <a:avLst/>
          </a:prstGeom>
          <a:noFill/>
          <a:ln>
            <a:noFill/>
          </a:ln>
        </p:spPr>
      </p:pic>
      <p:pic>
        <p:nvPicPr>
          <p:cNvPr id="408" name="Google Shape;408;p38"/>
          <p:cNvPicPr preferRelativeResize="0"/>
          <p:nvPr/>
        </p:nvPicPr>
        <p:blipFill rotWithShape="1">
          <a:blip r:embed="rId9">
            <a:alphaModFix/>
          </a:blip>
          <a:srcRect/>
          <a:stretch/>
        </p:blipFill>
        <p:spPr>
          <a:xfrm>
            <a:off x="6790877" y="1475965"/>
            <a:ext cx="1048572" cy="365313"/>
          </a:xfrm>
          <a:prstGeom prst="rect">
            <a:avLst/>
          </a:prstGeom>
          <a:noFill/>
          <a:ln>
            <a:noFill/>
          </a:ln>
        </p:spPr>
      </p:pic>
      <p:pic>
        <p:nvPicPr>
          <p:cNvPr id="409" name="Google Shape;409;p38"/>
          <p:cNvPicPr preferRelativeResize="0"/>
          <p:nvPr/>
        </p:nvPicPr>
        <p:blipFill rotWithShape="1">
          <a:blip r:embed="rId7">
            <a:alphaModFix/>
          </a:blip>
          <a:srcRect/>
          <a:stretch/>
        </p:blipFill>
        <p:spPr>
          <a:xfrm>
            <a:off x="7252014" y="3429000"/>
            <a:ext cx="4143388" cy="3175672"/>
          </a:xfrm>
          <a:prstGeom prst="rect">
            <a:avLst/>
          </a:prstGeom>
          <a:noFill/>
          <a:ln>
            <a:noFill/>
          </a:ln>
        </p:spPr>
      </p:pic>
      <p:pic>
        <p:nvPicPr>
          <p:cNvPr id="410" name="Google Shape;410;p38"/>
          <p:cNvPicPr preferRelativeResize="0"/>
          <p:nvPr/>
        </p:nvPicPr>
        <p:blipFill rotWithShape="1">
          <a:blip r:embed="rId9">
            <a:alphaModFix/>
          </a:blip>
          <a:srcRect/>
          <a:stretch/>
        </p:blipFill>
        <p:spPr>
          <a:xfrm rot="-1728489">
            <a:off x="5206990" y="1616992"/>
            <a:ext cx="1048572" cy="365312"/>
          </a:xfrm>
          <a:prstGeom prst="rect">
            <a:avLst/>
          </a:prstGeom>
          <a:noFill/>
          <a:ln>
            <a:noFill/>
          </a:ln>
        </p:spPr>
      </p:pic>
      <p:pic>
        <p:nvPicPr>
          <p:cNvPr id="411" name="Google Shape;411;p38"/>
          <p:cNvPicPr preferRelativeResize="0"/>
          <p:nvPr/>
        </p:nvPicPr>
        <p:blipFill rotWithShape="1">
          <a:blip r:embed="rId10">
            <a:alphaModFix/>
          </a:blip>
          <a:srcRect/>
          <a:stretch/>
        </p:blipFill>
        <p:spPr>
          <a:xfrm rot="772971">
            <a:off x="10360052" y="3272871"/>
            <a:ext cx="1332116" cy="300633"/>
          </a:xfrm>
          <a:prstGeom prst="rect">
            <a:avLst/>
          </a:prstGeom>
          <a:noFill/>
          <a:ln>
            <a:noFill/>
          </a:ln>
        </p:spPr>
      </p:pic>
      <p:sp>
        <p:nvSpPr>
          <p:cNvPr id="412" name="Google Shape;412;p38"/>
          <p:cNvSpPr txBox="1">
            <a:spLocks noGrp="1"/>
          </p:cNvSpPr>
          <p:nvPr>
            <p:ph type="ctrTitle" idx="4294967295"/>
          </p:nvPr>
        </p:nvSpPr>
        <p:spPr>
          <a:xfrm rot="-256706" flipH="1">
            <a:off x="1051394" y="1773847"/>
            <a:ext cx="2976909" cy="698800"/>
          </a:xfrm>
          <a:prstGeom prst="rect">
            <a:avLst/>
          </a:prstGeom>
          <a:noFill/>
          <a:ln>
            <a:noFill/>
          </a:ln>
        </p:spPr>
        <p:txBody>
          <a:bodyPr spcFirstLastPara="1" vert="horz" wrap="square" lIns="121900" tIns="121900" rIns="121900" bIns="121900" rtlCol="0" anchor="t" anchorCtr="0">
            <a:noAutofit/>
          </a:bodyPr>
          <a:lstStyle/>
          <a:p>
            <a:pPr>
              <a:lnSpc>
                <a:spcPct val="100000"/>
              </a:lnSpc>
              <a:spcBef>
                <a:spcPts val="0"/>
              </a:spcBef>
              <a:buClr>
                <a:schemeClr val="dk1"/>
              </a:buClr>
              <a:buSzPts val="2400"/>
            </a:pPr>
            <a:r>
              <a:rPr lang="es-MX" sz="1600" dirty="0">
                <a:solidFill>
                  <a:schemeClr val="dk1"/>
                </a:solidFill>
                <a:latin typeface="Roboto Light"/>
                <a:ea typeface="Roboto Light"/>
                <a:cs typeface="Roboto Light"/>
                <a:sym typeface="Roboto Light"/>
              </a:rPr>
              <a:t>Lanza una bolita de papel al bebe leche que tiene en frente y salta sobre los recuadros evitando en el que calló la bolita. </a:t>
            </a:r>
            <a:br>
              <a:rPr lang="es-MX" sz="1600" dirty="0">
                <a:solidFill>
                  <a:schemeClr val="dk1"/>
                </a:solidFill>
                <a:latin typeface="Roboto Light"/>
                <a:ea typeface="Roboto Light"/>
                <a:cs typeface="Roboto Light"/>
                <a:sym typeface="Roboto Light"/>
              </a:rPr>
            </a:br>
            <a:r>
              <a:rPr lang="es-MX" sz="1600" dirty="0">
                <a:solidFill>
                  <a:schemeClr val="dk1"/>
                </a:solidFill>
                <a:latin typeface="Roboto Light"/>
                <a:ea typeface="Roboto Light"/>
                <a:cs typeface="Roboto Light"/>
                <a:sym typeface="Roboto Light"/>
              </a:rPr>
              <a:t>Deben de pasar todos los integrantes.  </a:t>
            </a:r>
            <a:endParaRPr sz="1600" dirty="0">
              <a:solidFill>
                <a:schemeClr val="dk1"/>
              </a:solidFill>
              <a:latin typeface="Roboto Light"/>
              <a:ea typeface="Roboto Light"/>
              <a:cs typeface="Roboto Light"/>
              <a:sym typeface="Roboto Light"/>
            </a:endParaRPr>
          </a:p>
        </p:txBody>
      </p:sp>
      <p:sp>
        <p:nvSpPr>
          <p:cNvPr id="413" name="Google Shape;413;p38"/>
          <p:cNvSpPr txBox="1"/>
          <p:nvPr/>
        </p:nvSpPr>
        <p:spPr>
          <a:xfrm rot="-153273" flipH="1">
            <a:off x="3039644" y="3400743"/>
            <a:ext cx="3111585" cy="698800"/>
          </a:xfrm>
          <a:prstGeom prst="rect">
            <a:avLst/>
          </a:prstGeom>
          <a:noFill/>
          <a:ln>
            <a:noFill/>
          </a:ln>
        </p:spPr>
        <p:txBody>
          <a:bodyPr spcFirstLastPara="1" wrap="square" lIns="121900" tIns="121900" rIns="121900" bIns="121900" anchor="t" anchorCtr="0">
            <a:noAutofit/>
          </a:bodyPr>
          <a:lstStyle/>
          <a:p>
            <a:pPr algn="ctr">
              <a:buClr>
                <a:schemeClr val="dk1"/>
              </a:buClr>
              <a:buSzPts val="2400"/>
            </a:pPr>
            <a:r>
              <a:rPr lang="es-MX" sz="2667" dirty="0">
                <a:solidFill>
                  <a:schemeClr val="accent5"/>
                </a:solidFill>
                <a:latin typeface="Nanum Pen Script"/>
                <a:ea typeface="Nanum Pen Script"/>
                <a:cs typeface="Nanum Pen Script"/>
                <a:sym typeface="Nanum Pen Script"/>
              </a:rPr>
              <a:t>2</a:t>
            </a:r>
            <a:r>
              <a:rPr lang="es-MX" sz="2400" dirty="0">
                <a:solidFill>
                  <a:schemeClr val="accent5"/>
                </a:solidFill>
                <a:latin typeface="Nanum Pen Script"/>
                <a:ea typeface="Nanum Pen Script"/>
                <a:cs typeface="Nanum Pen Script"/>
                <a:sym typeface="Nanum Pen Script"/>
              </a:rPr>
              <a:t>. Derribando al duende </a:t>
            </a:r>
            <a:endParaRPr sz="2400" dirty="0"/>
          </a:p>
        </p:txBody>
      </p:sp>
      <p:sp>
        <p:nvSpPr>
          <p:cNvPr id="414" name="Google Shape;414;p38"/>
          <p:cNvSpPr txBox="1"/>
          <p:nvPr/>
        </p:nvSpPr>
        <p:spPr>
          <a:xfrm rot="-185560" flipH="1">
            <a:off x="3726546" y="4126711"/>
            <a:ext cx="2402587" cy="2516167"/>
          </a:xfrm>
          <a:prstGeom prst="rect">
            <a:avLst/>
          </a:prstGeom>
          <a:noFill/>
          <a:ln>
            <a:noFill/>
          </a:ln>
        </p:spPr>
        <p:txBody>
          <a:bodyPr spcFirstLastPara="1" wrap="square" lIns="121900" tIns="121900" rIns="121900" bIns="121900" anchor="t" anchorCtr="0">
            <a:noAutofit/>
          </a:bodyPr>
          <a:lstStyle/>
          <a:p>
            <a:pPr>
              <a:buClr>
                <a:schemeClr val="dk1"/>
              </a:buClr>
              <a:buSzPts val="2400"/>
            </a:pPr>
            <a:r>
              <a:rPr lang="es-MX" sz="1600" dirty="0">
                <a:solidFill>
                  <a:schemeClr val="dk1"/>
                </a:solidFill>
                <a:latin typeface="Roboto Light"/>
                <a:ea typeface="Roboto Light"/>
                <a:cs typeface="Roboto Light"/>
                <a:sym typeface="Roboto Light"/>
              </a:rPr>
              <a:t>Por turnos, lanzan pelotas de una en una intentando derribar la imagen del duende que tiene en frente y encestar la pelota en la caja. Deben encestar 5 pelotas por equipo.  </a:t>
            </a:r>
            <a:endParaRPr sz="2400" dirty="0"/>
          </a:p>
        </p:txBody>
      </p:sp>
      <p:sp>
        <p:nvSpPr>
          <p:cNvPr id="415" name="Google Shape;415;p38"/>
          <p:cNvSpPr txBox="1"/>
          <p:nvPr/>
        </p:nvSpPr>
        <p:spPr>
          <a:xfrm flipH="1">
            <a:off x="6108457" y="669331"/>
            <a:ext cx="3111585" cy="698800"/>
          </a:xfrm>
          <a:prstGeom prst="rect">
            <a:avLst/>
          </a:prstGeom>
          <a:noFill/>
          <a:ln>
            <a:noFill/>
          </a:ln>
        </p:spPr>
        <p:txBody>
          <a:bodyPr spcFirstLastPara="1" wrap="square" lIns="121900" tIns="121900" rIns="121900" bIns="121900" anchor="t" anchorCtr="0">
            <a:noAutofit/>
          </a:bodyPr>
          <a:lstStyle/>
          <a:p>
            <a:pPr algn="ctr">
              <a:buClr>
                <a:schemeClr val="dk1"/>
              </a:buClr>
              <a:buSzPts val="2400"/>
            </a:pPr>
            <a:r>
              <a:rPr lang="es-MX" sz="2667" dirty="0">
                <a:solidFill>
                  <a:schemeClr val="accent5"/>
                </a:solidFill>
                <a:latin typeface="Nanum Pen Script"/>
                <a:ea typeface="Nanum Pen Script"/>
                <a:cs typeface="Nanum Pen Script"/>
                <a:sym typeface="Nanum Pen Script"/>
              </a:rPr>
              <a:t>3. Llena el trineo</a:t>
            </a:r>
            <a:endParaRPr sz="2400" dirty="0"/>
          </a:p>
        </p:txBody>
      </p:sp>
      <p:sp>
        <p:nvSpPr>
          <p:cNvPr id="416" name="Google Shape;416;p38"/>
          <p:cNvSpPr txBox="1"/>
          <p:nvPr/>
        </p:nvSpPr>
        <p:spPr>
          <a:xfrm flipH="1">
            <a:off x="6352985" y="1068644"/>
            <a:ext cx="3065008" cy="2516167"/>
          </a:xfrm>
          <a:prstGeom prst="rect">
            <a:avLst/>
          </a:prstGeom>
          <a:noFill/>
          <a:ln>
            <a:noFill/>
          </a:ln>
        </p:spPr>
        <p:txBody>
          <a:bodyPr spcFirstLastPara="1" wrap="square" lIns="121900" tIns="121900" rIns="121900" bIns="121900" anchor="t" anchorCtr="0">
            <a:noAutofit/>
          </a:bodyPr>
          <a:lstStyle/>
          <a:p>
            <a:pPr>
              <a:buClr>
                <a:schemeClr val="dk1"/>
              </a:buClr>
              <a:buSzPts val="2400"/>
            </a:pPr>
            <a:r>
              <a:rPr lang="es-MX" sz="1600" dirty="0">
                <a:solidFill>
                  <a:schemeClr val="dk1"/>
                </a:solidFill>
                <a:latin typeface="Roboto Light"/>
                <a:ea typeface="Roboto Light"/>
                <a:cs typeface="Roboto Light"/>
                <a:sym typeface="Roboto Light"/>
              </a:rPr>
              <a:t>Cada integrante toma una caja de regalo y la coloca sobre las palmas de sus manos extendidas. Traslada el regalo caminando sobre ´la línea que tiene en frente, manteniendo el equilibrio para no perder el regalo, hasta llegar al trineo Todos deben de trasladar un regalo. </a:t>
            </a:r>
            <a:endParaRPr sz="2400" dirty="0"/>
          </a:p>
        </p:txBody>
      </p:sp>
      <p:sp>
        <p:nvSpPr>
          <p:cNvPr id="417" name="Google Shape;417;p38"/>
          <p:cNvSpPr txBox="1"/>
          <p:nvPr/>
        </p:nvSpPr>
        <p:spPr>
          <a:xfrm flipH="1">
            <a:off x="7629578" y="3462863"/>
            <a:ext cx="4143386" cy="698800"/>
          </a:xfrm>
          <a:prstGeom prst="rect">
            <a:avLst/>
          </a:prstGeom>
          <a:noFill/>
          <a:ln>
            <a:noFill/>
          </a:ln>
        </p:spPr>
        <p:txBody>
          <a:bodyPr spcFirstLastPara="1" wrap="square" lIns="121900" tIns="121900" rIns="121900" bIns="121900" anchor="t" anchorCtr="0">
            <a:noAutofit/>
          </a:bodyPr>
          <a:lstStyle/>
          <a:p>
            <a:pPr algn="ctr">
              <a:buClr>
                <a:schemeClr val="dk1"/>
              </a:buClr>
              <a:buSzPts val="2400"/>
            </a:pPr>
            <a:r>
              <a:rPr lang="es-MX" sz="2400" dirty="0">
                <a:solidFill>
                  <a:schemeClr val="accent5"/>
                </a:solidFill>
                <a:latin typeface="Nanum Pen Script"/>
                <a:ea typeface="Nanum Pen Script"/>
                <a:cs typeface="Nanum Pen Script"/>
                <a:sym typeface="Nanum Pen Script"/>
              </a:rPr>
              <a:t>4. Traslada los regalos</a:t>
            </a:r>
            <a:endParaRPr sz="2000" dirty="0"/>
          </a:p>
        </p:txBody>
      </p:sp>
      <p:sp>
        <p:nvSpPr>
          <p:cNvPr id="418" name="Google Shape;418;p38"/>
          <p:cNvSpPr txBox="1"/>
          <p:nvPr/>
        </p:nvSpPr>
        <p:spPr>
          <a:xfrm flipH="1">
            <a:off x="8046097" y="3851637"/>
            <a:ext cx="3458469" cy="2516167"/>
          </a:xfrm>
          <a:prstGeom prst="rect">
            <a:avLst/>
          </a:prstGeom>
          <a:noFill/>
          <a:ln>
            <a:noFill/>
          </a:ln>
        </p:spPr>
        <p:txBody>
          <a:bodyPr spcFirstLastPara="1" wrap="square" lIns="121900" tIns="121900" rIns="121900" bIns="121900" anchor="t" anchorCtr="0">
            <a:noAutofit/>
          </a:bodyPr>
          <a:lstStyle/>
          <a:p>
            <a:pPr>
              <a:buClr>
                <a:schemeClr val="dk1"/>
              </a:buClr>
              <a:buSzPts val="2400"/>
            </a:pPr>
            <a:r>
              <a:rPr lang="es-MX" sz="1600" dirty="0">
                <a:solidFill>
                  <a:schemeClr val="dk1"/>
                </a:solidFill>
                <a:latin typeface="Roboto Light"/>
                <a:ea typeface="Roboto Light"/>
                <a:cs typeface="Roboto Light"/>
                <a:sym typeface="Roboto Light"/>
              </a:rPr>
              <a:t>Cada equipo se divide en parejas, quienes sean parejas se colocan uno frente al otro; las parejas del equipo forman una fila. Cada pareja recibe una tela y la primera coloca un regalo sobre ella, dicho regalo deben de pasarlo de una pareja a otra utilizando solo la manta, hasta llegar a la casita. Cada equipo debe de entregar 5 regalos.  </a:t>
            </a:r>
            <a:endParaRP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graphicFrame>
        <p:nvGraphicFramePr>
          <p:cNvPr id="423" name="Google Shape;423;p39"/>
          <p:cNvGraphicFramePr/>
          <p:nvPr>
            <p:extLst>
              <p:ext uri="{D42A27DB-BD31-4B8C-83A1-F6EECF244321}">
                <p14:modId xmlns:p14="http://schemas.microsoft.com/office/powerpoint/2010/main" val="1716959203"/>
              </p:ext>
            </p:extLst>
          </p:nvPr>
        </p:nvGraphicFramePr>
        <p:xfrm>
          <a:off x="740495" y="1007217"/>
          <a:ext cx="10181400" cy="3394329"/>
        </p:xfrm>
        <a:graphic>
          <a:graphicData uri="http://schemas.openxmlformats.org/drawingml/2006/table">
            <a:tbl>
              <a:tblPr firstRow="1" firstCol="1" bandRow="1">
                <a:noFill/>
              </a:tblPr>
              <a:tblGrid>
                <a:gridCol w="10181400">
                  <a:extLst>
                    <a:ext uri="{9D8B030D-6E8A-4147-A177-3AD203B41FA5}">
                      <a16:colId xmlns:a16="http://schemas.microsoft.com/office/drawing/2014/main" val="20000"/>
                    </a:ext>
                  </a:extLst>
                </a:gridCol>
              </a:tblGrid>
              <a:tr h="3334681">
                <a:tc>
                  <a:txBody>
                    <a:bodyPr/>
                    <a:lstStyle/>
                    <a:p>
                      <a:pPr marL="0" marR="0" lvl="0" indent="0" algn="l" rtl="0">
                        <a:lnSpc>
                          <a:spcPct val="107000"/>
                        </a:lnSpc>
                        <a:spcBef>
                          <a:spcPts val="0"/>
                        </a:spcBef>
                        <a:spcAft>
                          <a:spcPts val="0"/>
                        </a:spcAft>
                        <a:buNone/>
                      </a:pPr>
                      <a:r>
                        <a:rPr lang="es-MX" sz="1900" b="1" u="none" strike="noStrike" cap="none" dirty="0"/>
                        <a:t>Observaciones: </a:t>
                      </a:r>
                      <a:endParaRPr sz="1900" u="none" strike="noStrike" cap="none" dirty="0"/>
                    </a:p>
                    <a:p>
                      <a:pPr marL="285750" marR="0" lvl="0" indent="-285750" algn="l" rtl="0">
                        <a:lnSpc>
                          <a:spcPct val="107000"/>
                        </a:lnSpc>
                        <a:spcBef>
                          <a:spcPts val="0"/>
                        </a:spcBef>
                        <a:spcAft>
                          <a:spcPts val="0"/>
                        </a:spcAft>
                        <a:buClr>
                          <a:srgbClr val="000000"/>
                        </a:buClr>
                        <a:buSzPts val="1400"/>
                        <a:buFont typeface="Arial"/>
                        <a:buChar char="•"/>
                      </a:pPr>
                      <a:r>
                        <a:rPr lang="es-MX" sz="1900" u="none" strike="noStrike" cap="none" dirty="0"/>
                        <a:t>Estación 1: 2do y 3er año saltan en un pie y abren cuando es necesario, primero por su parte salta con los dos pies juntos y los abren en los recuadros necesarios. </a:t>
                      </a:r>
                      <a:endParaRPr sz="2400" dirty="0"/>
                    </a:p>
                    <a:p>
                      <a:pPr marL="285750" marR="0" lvl="0" indent="-285750" algn="l" rtl="0">
                        <a:lnSpc>
                          <a:spcPct val="107000"/>
                        </a:lnSpc>
                        <a:spcBef>
                          <a:spcPts val="0"/>
                        </a:spcBef>
                        <a:spcAft>
                          <a:spcPts val="0"/>
                        </a:spcAft>
                        <a:buClr>
                          <a:srgbClr val="000000"/>
                        </a:buClr>
                        <a:buSzPts val="1400"/>
                        <a:buFont typeface="Arial"/>
                        <a:buChar char="•"/>
                      </a:pPr>
                      <a:r>
                        <a:rPr lang="es-MX" sz="1900" u="none" strike="noStrike" cap="none" dirty="0"/>
                        <a:t>Estación 2: Las distancias varían dependiendo del grado, 1ero tira de una distancia más corta que 2do y 3ero. </a:t>
                      </a:r>
                      <a:endParaRPr sz="2400" dirty="0"/>
                    </a:p>
                    <a:p>
                      <a:pPr marL="285750" marR="0" lvl="0" indent="-285750" algn="l" rtl="0">
                        <a:lnSpc>
                          <a:spcPct val="107000"/>
                        </a:lnSpc>
                        <a:spcBef>
                          <a:spcPts val="0"/>
                        </a:spcBef>
                        <a:spcAft>
                          <a:spcPts val="0"/>
                        </a:spcAft>
                        <a:buClr>
                          <a:srgbClr val="000000"/>
                        </a:buClr>
                        <a:buSzPts val="1400"/>
                        <a:buFont typeface="Arial"/>
                        <a:buChar char="•"/>
                      </a:pPr>
                      <a:r>
                        <a:rPr lang="es-MX" sz="1900" u="none" strike="noStrike" cap="none" dirty="0"/>
                        <a:t>Estación 3: el tamaño del regalo que trasladan varía, 1ero es pequeño, 2do es mediando y 3ero uno más grande. </a:t>
                      </a:r>
                      <a:endParaRPr sz="2400" dirty="0"/>
                    </a:p>
                    <a:p>
                      <a:pPr marL="285750" marR="0" lvl="0" indent="-285750" algn="l" rtl="0">
                        <a:lnSpc>
                          <a:spcPct val="107000"/>
                        </a:lnSpc>
                        <a:spcBef>
                          <a:spcPts val="0"/>
                        </a:spcBef>
                        <a:spcAft>
                          <a:spcPts val="0"/>
                        </a:spcAft>
                        <a:buClr>
                          <a:srgbClr val="000000"/>
                        </a:buClr>
                        <a:buSzPts val="1400"/>
                        <a:buFont typeface="Arial"/>
                        <a:buChar char="•"/>
                      </a:pPr>
                      <a:r>
                        <a:rPr lang="es-MX" sz="1900" u="none" strike="noStrike" cap="none" dirty="0"/>
                        <a:t>Estación 4: la distancia entre una pareja y otra varia, así como el tamaño de las telas, 1ero lo hace de la manera más sencilla y aumenta la dificultad para 2do y 3ero. </a:t>
                      </a:r>
                      <a:endParaRPr sz="1600" u="none" strike="noStrike" cap="none" dirty="0"/>
                    </a:p>
                    <a:p>
                      <a:pPr marL="0" marR="0" lvl="0" indent="0" algn="l" rtl="0">
                        <a:lnSpc>
                          <a:spcPct val="107000"/>
                        </a:lnSpc>
                        <a:spcBef>
                          <a:spcPts val="0"/>
                        </a:spcBef>
                        <a:spcAft>
                          <a:spcPts val="0"/>
                        </a:spcAft>
                        <a:buNone/>
                      </a:pPr>
                      <a:r>
                        <a:rPr lang="es-MX" sz="1900" u="none" strike="noStrike" cap="none" dirty="0"/>
                        <a:t> </a:t>
                      </a:r>
                      <a:endParaRPr sz="1600" u="none" strike="noStrike" cap="none" dirty="0"/>
                    </a:p>
                    <a:p>
                      <a:pPr marL="0" marR="0" lvl="0" indent="0" algn="l" rtl="0">
                        <a:lnSpc>
                          <a:spcPct val="107000"/>
                        </a:lnSpc>
                        <a:spcBef>
                          <a:spcPts val="0"/>
                        </a:spcBef>
                        <a:spcAft>
                          <a:spcPts val="0"/>
                        </a:spcAft>
                        <a:buNone/>
                      </a:pPr>
                      <a:r>
                        <a:rPr lang="es-MX" sz="1900" u="none" strike="noStrike" cap="none" dirty="0"/>
                        <a:t> </a:t>
                      </a:r>
                      <a:endParaRPr sz="1600" u="none" strike="noStrike" cap="none" dirty="0">
                        <a:latin typeface="Calibri"/>
                        <a:ea typeface="Calibri"/>
                        <a:cs typeface="Calibri"/>
                        <a:sym typeface="Calibri"/>
                      </a:endParaRPr>
                    </a:p>
                  </a:txBody>
                  <a:tcPr marL="91167" marR="91167" marT="0" marB="0"/>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30CE28A-F932-414C-8A07-AD0CB1922D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095500" y="389850"/>
            <a:ext cx="985361" cy="982504"/>
          </a:xfrm>
          <a:prstGeom prst="rect">
            <a:avLst/>
          </a:prstGeom>
        </p:spPr>
      </p:pic>
      <p:sp>
        <p:nvSpPr>
          <p:cNvPr id="9" name="Cuadro de texto 2">
            <a:extLst>
              <a:ext uri="{FF2B5EF4-FFF2-40B4-BE49-F238E27FC236}">
                <a16:creationId xmlns:a16="http://schemas.microsoft.com/office/drawing/2014/main" id="{CC1A6970-C97E-4910-B3E1-3428DB22AF74}"/>
              </a:ext>
            </a:extLst>
          </p:cNvPr>
          <p:cNvSpPr txBox="1">
            <a:spLocks noChangeArrowheads="1"/>
          </p:cNvSpPr>
          <p:nvPr/>
        </p:nvSpPr>
        <p:spPr bwMode="auto">
          <a:xfrm>
            <a:off x="3322940" y="115323"/>
            <a:ext cx="6773560" cy="1257031"/>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JARDIN DE NIÑOS</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GRAL. TOMAS SÁNCHEZ HERNÁNDEZ</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CCT. 05DJN0054F</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GRADO: 2 “B”</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EDUCADORA TITULAR: ALMA GABRIELA CHAIRES BETANCOURT.</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PRACTICANTE: LEYDA ESTEFANIA GAYTAN BERNAL.</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600"/>
              </a:spcAft>
            </a:pPr>
            <a:endParaRPr lang="es-ES" sz="825"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1F92B99E-84EC-4CB1-9875-A379B0538709}"/>
              </a:ext>
            </a:extLst>
          </p:cNvPr>
          <p:cNvGraphicFramePr>
            <a:graphicFrameLocks noGrp="1"/>
          </p:cNvGraphicFramePr>
          <p:nvPr>
            <p:extLst>
              <p:ext uri="{D42A27DB-BD31-4B8C-83A1-F6EECF244321}">
                <p14:modId xmlns:p14="http://schemas.microsoft.com/office/powerpoint/2010/main" val="3779999007"/>
              </p:ext>
            </p:extLst>
          </p:nvPr>
        </p:nvGraphicFramePr>
        <p:xfrm>
          <a:off x="238539" y="1444038"/>
          <a:ext cx="11714922" cy="5356535"/>
        </p:xfrm>
        <a:graphic>
          <a:graphicData uri="http://schemas.openxmlformats.org/drawingml/2006/table">
            <a:tbl>
              <a:tblPr firstRow="1" firstCol="1" bandRow="1">
                <a:tableStyleId>{22838BEF-8BB2-4498-84A7-C5851F593DF1}</a:tableStyleId>
              </a:tblPr>
              <a:tblGrid>
                <a:gridCol w="6533322">
                  <a:extLst>
                    <a:ext uri="{9D8B030D-6E8A-4147-A177-3AD203B41FA5}">
                      <a16:colId xmlns:a16="http://schemas.microsoft.com/office/drawing/2014/main" val="515017337"/>
                    </a:ext>
                  </a:extLst>
                </a:gridCol>
                <a:gridCol w="940904">
                  <a:extLst>
                    <a:ext uri="{9D8B030D-6E8A-4147-A177-3AD203B41FA5}">
                      <a16:colId xmlns:a16="http://schemas.microsoft.com/office/drawing/2014/main" val="580486008"/>
                    </a:ext>
                  </a:extLst>
                </a:gridCol>
                <a:gridCol w="4240696">
                  <a:extLst>
                    <a:ext uri="{9D8B030D-6E8A-4147-A177-3AD203B41FA5}">
                      <a16:colId xmlns:a16="http://schemas.microsoft.com/office/drawing/2014/main" val="1132934915"/>
                    </a:ext>
                  </a:extLst>
                </a:gridCol>
              </a:tblGrid>
              <a:tr h="204917">
                <a:tc gridSpan="2">
                  <a:txBody>
                    <a:bodyPr/>
                    <a:lstStyle/>
                    <a:p>
                      <a:pPr marL="0" algn="ctr">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Título: El taller de santa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a:lnSpc>
                          <a:spcPct val="107000"/>
                        </a:lnSpc>
                        <a:spcBef>
                          <a:spcPts val="0"/>
                        </a:spcBef>
                        <a:spcAft>
                          <a:spcPts val="0"/>
                        </a:spcAft>
                      </a:pP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Día: Viernes 10 de diciembre del 2021. Tiempo: 20 min por actividad</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1773212"/>
                  </a:ext>
                </a:extLst>
              </a:tr>
              <a:tr h="578511">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Campo/área:</a:t>
                      </a:r>
                    </a:p>
                    <a:p>
                      <a:pPr marL="171450" lvl="0" indent="-171450" algn="l">
                        <a:lnSpc>
                          <a:spcPct val="107000"/>
                        </a:lnSpc>
                        <a:spcBef>
                          <a:spcPts val="0"/>
                        </a:spcBef>
                        <a:spcAft>
                          <a:spcPts val="0"/>
                        </a:spcAft>
                        <a:buFont typeface="Wingdings" panose="05000000000000000000" pitchFamily="2" charset="2"/>
                        <a:buChar char="ü"/>
                      </a:pPr>
                      <a:r>
                        <a:rPr lang="es-MX" sz="900" b="0" dirty="0">
                          <a:effectLst/>
                          <a:latin typeface="Arial" panose="020B0604020202020204" pitchFamily="34" charset="0"/>
                          <a:cs typeface="Arial" panose="020B0604020202020204" pitchFamily="34" charset="0"/>
                        </a:rPr>
                        <a:t>Exploración y comprensión del mundo natural y social.</a:t>
                      </a:r>
                    </a:p>
                    <a:p>
                      <a:pPr marL="171450" lvl="0" indent="-171450" algn="l">
                        <a:lnSpc>
                          <a:spcPct val="107000"/>
                        </a:lnSpc>
                        <a:spcBef>
                          <a:spcPts val="0"/>
                        </a:spcBef>
                        <a:spcAft>
                          <a:spcPts val="0"/>
                        </a:spcAft>
                        <a:buFont typeface="Wingdings" panose="05000000000000000000" pitchFamily="2" charset="2"/>
                        <a:buChar char="ü"/>
                      </a:pPr>
                      <a:r>
                        <a:rPr lang="es-MX" sz="900" b="0" dirty="0">
                          <a:effectLst/>
                          <a:latin typeface="Arial" panose="020B0604020202020204" pitchFamily="34" charset="0"/>
                          <a:cs typeface="Arial" panose="020B0604020202020204" pitchFamily="34" charset="0"/>
                        </a:rPr>
                        <a:t>Artes.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lvl="0" indent="-171450" algn="l">
                        <a:lnSpc>
                          <a:spcPct val="107000"/>
                        </a:lnSpc>
                        <a:spcBef>
                          <a:spcPts val="0"/>
                        </a:spcBef>
                        <a:spcAft>
                          <a:spcPts val="0"/>
                        </a:spcAft>
                        <a:buFont typeface="Wingdings" panose="05000000000000000000" pitchFamily="2" charset="2"/>
                        <a:buChar char="ü"/>
                      </a:pPr>
                      <a:endParaRPr lang="es-MX"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1:</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Mundo natural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Expresión artística.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Cultura y vida social</a:t>
                      </a:r>
                    </a:p>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2:</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Exploración de la naturaleza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Familiarización con los elementos básicos de las artes.</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Interacciones con el entrono social</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033354"/>
                  </a:ext>
                </a:extLst>
              </a:tr>
              <a:tr h="383309">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Aprendizaje esperado:</a:t>
                      </a:r>
                    </a:p>
                    <a:p>
                      <a:pPr marL="171450" indent="-171450" algn="l">
                        <a:lnSpc>
                          <a:spcPct val="107000"/>
                        </a:lnSpc>
                        <a:spcBef>
                          <a:spcPts val="0"/>
                        </a:spcBef>
                        <a:spcAft>
                          <a:spcPts val="0"/>
                        </a:spcAft>
                        <a:buFont typeface="Wingdings" panose="05000000000000000000" pitchFamily="2" charset="2"/>
                        <a:buChar char="ü"/>
                      </a:pPr>
                      <a:r>
                        <a:rPr lang="es-MX" sz="900" dirty="0">
                          <a:effectLst/>
                          <a:latin typeface="Arial" panose="020B0604020202020204" pitchFamily="34" charset="0"/>
                          <a:cs typeface="Arial" panose="020B0604020202020204" pitchFamily="34" charset="0"/>
                        </a:rPr>
                        <a:t> </a:t>
                      </a:r>
                      <a:r>
                        <a:rPr lang="es-MX" sz="900" kern="1200" dirty="0">
                          <a:solidFill>
                            <a:schemeClr val="dk1"/>
                          </a:solidFill>
                          <a:effectLst/>
                          <a:latin typeface="Arial" panose="020B0604020202020204" pitchFamily="34" charset="0"/>
                          <a:ea typeface="+mn-ea"/>
                          <a:cs typeface="Arial" panose="020B0604020202020204" pitchFamily="34" charset="0"/>
                        </a:rPr>
                        <a:t>Describe y explica las características comunes que identifica entre seres vivos y elementos que observa en la naturaleza.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Arial" panose="020B0604020202020204" pitchFamily="34" charset="0"/>
                          <a:ea typeface="+mn-ea"/>
                          <a:cs typeface="Arial" panose="020B0604020202020204" pitchFamily="34" charset="0"/>
                        </a:rPr>
                        <a:t>Usa recursos de las artes visuales en creaciones propias.</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mn-lt"/>
                          <a:ea typeface="+mn-ea"/>
                          <a:cs typeface="+mn-cs"/>
                        </a:rPr>
                        <a:t>Reconoce y valora costumbres y tradiciones que se manifiestan en los grupos sociales a los que pertenece.</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endParaRPr lang="es-ES" sz="900" kern="1200" dirty="0">
                        <a:solidFill>
                          <a:schemeClr val="dk1"/>
                        </a:solidFill>
                        <a:effectLst/>
                        <a:latin typeface="Arial" panose="020B0604020202020204" pitchFamily="34" charset="0"/>
                        <a:ea typeface="+mn-ea"/>
                        <a:cs typeface="Arial" panose="020B0604020202020204" pitchFamily="34" charset="0"/>
                      </a:endParaRPr>
                    </a:p>
                    <a:p>
                      <a:pPr marL="0" lvl="0" indent="0" algn="ctr">
                        <a:lnSpc>
                          <a:spcPct val="107000"/>
                        </a:lnSpc>
                        <a:buFont typeface="Courier New" panose="02070309020205020404" pitchFamily="49" charset="0"/>
                        <a:buNone/>
                      </a:pPr>
                      <a:endParaRPr lang="es-ES" sz="9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342900" lvl="0" indent="-342900" algn="ctr">
                        <a:lnSpc>
                          <a:spcPct val="107000"/>
                        </a:lnSpc>
                        <a:buFont typeface="Courier New" panose="02070309020205020404" pitchFamily="49" charset="0"/>
                        <a:buChar char="o"/>
                      </a:pPr>
                      <a:endParaRPr lang="es-ES" sz="8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Rasgos de evaluación que se observarán durante las actividades:</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Describe características de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Explica características que observa en los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Usa recurso de las artes visuales en creaciones propias.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Reconoce y valora costumbres en los grupos sociales a los que pertenece.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885937"/>
                  </a:ext>
                </a:extLst>
              </a:tr>
              <a:tr h="1652122">
                <a:tc gridSpan="3">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Actividades:</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Clase virtual:</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Comenta cuál fue el tema que se estuvo trabajando a lo largo de la semana y responde cuestionamientos sobre, ¿Qué es la navidad?, ¿Qué se hace en navidad?, ¿Te gusta la navidad? ¿Quién entrega los regalos?, ¿Quiénes son los ayudantes de santa?.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Observa la imagen del polo norte que se presenta en la pantalla y menciona que es lo que observa y sus características.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Observa el video: </a:t>
                      </a:r>
                      <a:r>
                        <a:rPr lang="es-ES" sz="900" b="0" dirty="0">
                          <a:effectLst/>
                          <a:latin typeface="Arial" panose="020B0604020202020204" pitchFamily="34" charset="0"/>
                          <a:cs typeface="Arial" panose="020B0604020202020204" pitchFamily="34" charset="0"/>
                          <a:hlinkClick r:id="rId3"/>
                        </a:rPr>
                        <a:t>https://www.youtube.com/watch?v=q1ctAc6UMeg</a:t>
                      </a:r>
                      <a:r>
                        <a:rPr lang="es-ES" sz="900" b="0" dirty="0">
                          <a:effectLst/>
                          <a:latin typeface="Arial" panose="020B0604020202020204" pitchFamily="34" charset="0"/>
                          <a:cs typeface="Arial" panose="020B0604020202020204" pitchFamily="34" charset="0"/>
                        </a:rPr>
                        <a:t>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Previamente se les pedirá a los padres de familia que les recorten la actividad del duende, si el niño sabe recortar, que lo realice por si mismo, posteriormente lo colorearan de los colores de su preferencia y en conjunto lo iremos pegando.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Al terminar lo anterior realizaran una corona navideña, se les pedirá con anticipación un circulo de cartón de cereal o de alguna caja y un moño de listón del color de su preferencia., de manera que quede como una corona y el niño seleccionará el material con el que desea trabajar para decorar su corona (Brillantina, pintura, pompones, papel china, colores, etc., para que pueda hacer su propia corona a su imaginación y al finalizar en la parte de arriba le pegará su moño.</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Asamblea.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1776873"/>
                  </a:ext>
                </a:extLst>
              </a:tr>
              <a:tr h="382819">
                <a:tc row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Recursos materiales: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Imágenes del polo norte</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Video de los duendes.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Actividad impresa del duende, colores y Resistol.</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Circulo de cartón para hacer una corona navideña, material de su preferencia para decorarlo, moño de listón del color de su  preferencia. </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l">
                        <a:lnSpc>
                          <a:spcPct val="107000"/>
                        </a:lnSpc>
                        <a:spcBef>
                          <a:spcPts val="0"/>
                        </a:spcBef>
                        <a:spcAft>
                          <a:spcPts val="0"/>
                        </a:spcAft>
                      </a:pPr>
                      <a:r>
                        <a:rPr lang="es-ES" sz="90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900">
                          <a:effectLst/>
                          <a:latin typeface="Arial" panose="020B0604020202020204" pitchFamily="34" charset="0"/>
                          <a:cs typeface="Arial" panose="020B0604020202020204" pitchFamily="34" charset="0"/>
                        </a:rPr>
                        <a:t> </a:t>
                      </a:r>
                      <a:endParaRPr lang="es-ES"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 </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496838"/>
                  </a:ext>
                </a:extLst>
              </a:tr>
              <a:tr h="195691">
                <a:tc vMerge="1">
                  <a:txBody>
                    <a:bodyPr/>
                    <a:lstStyle/>
                    <a:p>
                      <a:endParaRPr lang="es-ES"/>
                    </a:p>
                  </a:txBody>
                  <a:tcPr/>
                </a:tc>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 </a:t>
                      </a:r>
                      <a:r>
                        <a:rPr lang="es-ES" sz="9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9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9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900" dirty="0">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a:lnSpc>
                          <a:spcPct val="107000"/>
                        </a:lnSpc>
                        <a:spcBef>
                          <a:spcPts val="0"/>
                        </a:spcBef>
                        <a:spcAft>
                          <a:spcPts val="0"/>
                        </a:spcAft>
                      </a:pPr>
                      <a:r>
                        <a:rPr lang="es-ES" sz="1100" dirty="0">
                          <a:effectLst/>
                          <a:latin typeface="Arial" panose="020B0604020202020204" pitchFamily="34" charset="0"/>
                          <a:cs typeface="Arial" panose="020B0604020202020204" pitchFamily="34" charset="0"/>
                        </a:rPr>
                        <a:t> </a:t>
                      </a:r>
                      <a:r>
                        <a:rPr lang="es-ES" sz="11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1100" dirty="0">
                        <a:latin typeface="Arial" panose="020B0604020202020204" pitchFamily="34" charset="0"/>
                        <a:cs typeface="Arial" panose="020B0604020202020204" pitchFamily="34" charset="0"/>
                      </a:endParaRPr>
                    </a:p>
                    <a:p>
                      <a:pPr marL="0" algn="l">
                        <a:lnSpc>
                          <a:spcPct val="107000"/>
                        </a:lnSpc>
                        <a:spcBef>
                          <a:spcPts val="0"/>
                        </a:spcBef>
                        <a:spcAft>
                          <a:spcPts val="0"/>
                        </a:spcAft>
                      </a:pPr>
                      <a:endParaRPr lang="es-ES"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6568602"/>
                  </a:ext>
                </a:extLst>
              </a:tr>
              <a:tr h="409016">
                <a:tc gridSpan="3">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Evaluación continua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6605686"/>
                  </a:ext>
                </a:extLst>
              </a:tr>
            </a:tbl>
          </a:graphicData>
        </a:graphic>
      </p:graphicFrame>
    </p:spTree>
    <p:extLst>
      <p:ext uri="{BB962C8B-B14F-4D97-AF65-F5344CB8AC3E}">
        <p14:creationId xmlns:p14="http://schemas.microsoft.com/office/powerpoint/2010/main" val="1414140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D31F66-B75E-4221-B572-F4E272E16EC3}"/>
              </a:ext>
            </a:extLst>
          </p:cNvPr>
          <p:cNvSpPr>
            <a:spLocks noGrp="1"/>
          </p:cNvSpPr>
          <p:nvPr>
            <p:ph type="title"/>
          </p:nvPr>
        </p:nvSpPr>
        <p:spPr/>
        <p:txBody>
          <a:bodyPr/>
          <a:lstStyle/>
          <a:p>
            <a:endParaRPr lang="es-ES" dirty="0"/>
          </a:p>
        </p:txBody>
      </p:sp>
      <p:sp>
        <p:nvSpPr>
          <p:cNvPr id="3" name="Marcador de contenido 2">
            <a:extLst>
              <a:ext uri="{FF2B5EF4-FFF2-40B4-BE49-F238E27FC236}">
                <a16:creationId xmlns:a16="http://schemas.microsoft.com/office/drawing/2014/main" id="{C460CFD7-FA92-4B66-A66B-BE6733744168}"/>
              </a:ext>
            </a:extLst>
          </p:cNvPr>
          <p:cNvSpPr>
            <a:spLocks noGrp="1"/>
          </p:cNvSpPr>
          <p:nvPr>
            <p:ph idx="1"/>
          </p:nvPr>
        </p:nvSpPr>
        <p:spPr/>
        <p:txBody>
          <a:bodyPr/>
          <a:lstStyle/>
          <a:p>
            <a:endParaRPr lang="es-ES" dirty="0"/>
          </a:p>
        </p:txBody>
      </p:sp>
      <p:pic>
        <p:nvPicPr>
          <p:cNvPr id="5122" name="Picture 2" descr="Ponencia: Rúbricas de Evaluación en &amp;quot;La cultura Evaluativa&amp;quot;">
            <a:extLst>
              <a:ext uri="{FF2B5EF4-FFF2-40B4-BE49-F238E27FC236}">
                <a16:creationId xmlns:a16="http://schemas.microsoft.com/office/drawing/2014/main" id="{D2FA3BFE-F7AB-4197-A412-A28D8E7CB5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99" y="66235"/>
            <a:ext cx="11988801" cy="6725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88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a:extLst>
              <a:ext uri="{FF2B5EF4-FFF2-40B4-BE49-F238E27FC236}">
                <a16:creationId xmlns:a16="http://schemas.microsoft.com/office/drawing/2014/main" id="{5E32F37B-D713-43CF-BE23-369825E61B6F}"/>
              </a:ext>
            </a:extLst>
          </p:cNvPr>
          <p:cNvGraphicFramePr>
            <a:graphicFrameLocks noGrp="1"/>
          </p:cNvGraphicFramePr>
          <p:nvPr>
            <p:extLst>
              <p:ext uri="{D42A27DB-BD31-4B8C-83A1-F6EECF244321}">
                <p14:modId xmlns:p14="http://schemas.microsoft.com/office/powerpoint/2010/main" val="593725115"/>
              </p:ext>
            </p:extLst>
          </p:nvPr>
        </p:nvGraphicFramePr>
        <p:xfrm>
          <a:off x="321209" y="467699"/>
          <a:ext cx="11549582" cy="5404442"/>
        </p:xfrm>
        <a:graphic>
          <a:graphicData uri="http://schemas.openxmlformats.org/drawingml/2006/table">
            <a:tbl>
              <a:tblPr firstRow="1" firstCol="1" lastRow="1" lastCol="1" bandRow="1" bandCol="1">
                <a:tableStyleId>{8A107856-5554-42FB-B03E-39F5DBC370BA}</a:tableStyleId>
              </a:tblPr>
              <a:tblGrid>
                <a:gridCol w="3986107">
                  <a:extLst>
                    <a:ext uri="{9D8B030D-6E8A-4147-A177-3AD203B41FA5}">
                      <a16:colId xmlns:a16="http://schemas.microsoft.com/office/drawing/2014/main" val="3894237724"/>
                    </a:ext>
                  </a:extLst>
                </a:gridCol>
                <a:gridCol w="320102">
                  <a:extLst>
                    <a:ext uri="{9D8B030D-6E8A-4147-A177-3AD203B41FA5}">
                      <a16:colId xmlns:a16="http://schemas.microsoft.com/office/drawing/2014/main" val="889004320"/>
                    </a:ext>
                  </a:extLst>
                </a:gridCol>
                <a:gridCol w="320102">
                  <a:extLst>
                    <a:ext uri="{9D8B030D-6E8A-4147-A177-3AD203B41FA5}">
                      <a16:colId xmlns:a16="http://schemas.microsoft.com/office/drawing/2014/main" val="3112682756"/>
                    </a:ext>
                  </a:extLst>
                </a:gridCol>
                <a:gridCol w="320102">
                  <a:extLst>
                    <a:ext uri="{9D8B030D-6E8A-4147-A177-3AD203B41FA5}">
                      <a16:colId xmlns:a16="http://schemas.microsoft.com/office/drawing/2014/main" val="3002111039"/>
                    </a:ext>
                  </a:extLst>
                </a:gridCol>
                <a:gridCol w="960306">
                  <a:extLst>
                    <a:ext uri="{9D8B030D-6E8A-4147-A177-3AD203B41FA5}">
                      <a16:colId xmlns:a16="http://schemas.microsoft.com/office/drawing/2014/main" val="1863430070"/>
                    </a:ext>
                  </a:extLst>
                </a:gridCol>
                <a:gridCol w="1414497">
                  <a:extLst>
                    <a:ext uri="{9D8B030D-6E8A-4147-A177-3AD203B41FA5}">
                      <a16:colId xmlns:a16="http://schemas.microsoft.com/office/drawing/2014/main" val="34977061"/>
                    </a:ext>
                  </a:extLst>
                </a:gridCol>
                <a:gridCol w="960306">
                  <a:extLst>
                    <a:ext uri="{9D8B030D-6E8A-4147-A177-3AD203B41FA5}">
                      <a16:colId xmlns:a16="http://schemas.microsoft.com/office/drawing/2014/main" val="3496174634"/>
                    </a:ext>
                  </a:extLst>
                </a:gridCol>
                <a:gridCol w="1027346">
                  <a:extLst>
                    <a:ext uri="{9D8B030D-6E8A-4147-A177-3AD203B41FA5}">
                      <a16:colId xmlns:a16="http://schemas.microsoft.com/office/drawing/2014/main" val="2754287834"/>
                    </a:ext>
                  </a:extLst>
                </a:gridCol>
                <a:gridCol w="640204">
                  <a:extLst>
                    <a:ext uri="{9D8B030D-6E8A-4147-A177-3AD203B41FA5}">
                      <a16:colId xmlns:a16="http://schemas.microsoft.com/office/drawing/2014/main" val="1927514221"/>
                    </a:ext>
                  </a:extLst>
                </a:gridCol>
                <a:gridCol w="1280408">
                  <a:extLst>
                    <a:ext uri="{9D8B030D-6E8A-4147-A177-3AD203B41FA5}">
                      <a16:colId xmlns:a16="http://schemas.microsoft.com/office/drawing/2014/main" val="2295269349"/>
                    </a:ext>
                  </a:extLst>
                </a:gridCol>
                <a:gridCol w="320102">
                  <a:extLst>
                    <a:ext uri="{9D8B030D-6E8A-4147-A177-3AD203B41FA5}">
                      <a16:colId xmlns:a16="http://schemas.microsoft.com/office/drawing/2014/main" val="2982543229"/>
                    </a:ext>
                  </a:extLst>
                </a:gridCol>
              </a:tblGrid>
              <a:tr h="433449">
                <a:tc gridSpan="2">
                  <a:txBody>
                    <a:bodyPr/>
                    <a:lstStyle/>
                    <a:p>
                      <a:pPr marL="141605" algn="l">
                        <a:spcBef>
                          <a:spcPts val="95"/>
                        </a:spcBef>
                        <a:spcAft>
                          <a:spcPts val="0"/>
                        </a:spcAft>
                      </a:pPr>
                      <a:r>
                        <a:rPr lang="es-MX" sz="1600" dirty="0">
                          <a:effectLst/>
                        </a:rPr>
                        <a:t>Nombre del alumno</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gridSpan="9">
                  <a:txBody>
                    <a:bodyPr/>
                    <a:lstStyle/>
                    <a:p>
                      <a:pPr marL="821055" algn="l">
                        <a:spcBef>
                          <a:spcPts val="95"/>
                        </a:spcBef>
                        <a:spcAft>
                          <a:spcPts val="0"/>
                        </a:spcAft>
                      </a:pPr>
                      <a:r>
                        <a:rPr lang="es-MX" sz="1600" dirty="0">
                          <a:effectLst/>
                        </a:rPr>
                        <a:t>Fecha</a:t>
                      </a:r>
                    </a:p>
                  </a:txBody>
                  <a:tcPr marL="38366" marR="38366" marT="0" marB="0"/>
                </a:tc>
                <a:tc hMerge="1">
                  <a:txBody>
                    <a:bodyPr/>
                    <a:lstStyle/>
                    <a:p>
                      <a:endParaRPr lang="es-ES"/>
                    </a:p>
                  </a:txBody>
                  <a:tcPr/>
                </a:tc>
                <a:tc hMerge="1">
                  <a:txBody>
                    <a:bodyPr/>
                    <a:lstStyle/>
                    <a:p>
                      <a:endParaRPr lang="es-ES"/>
                    </a:p>
                  </a:txBody>
                  <a:tcPr/>
                </a:tc>
                <a:tc hMerge="1">
                  <a:txBody>
                    <a:bodyPr/>
                    <a:lstStyle/>
                    <a:p>
                      <a:pPr marL="821055" algn="l">
                        <a:spcBef>
                          <a:spcPts val="95"/>
                        </a:spcBef>
                        <a:spcAft>
                          <a:spcPts val="0"/>
                        </a:spcAft>
                      </a:pPr>
                      <a:r>
                        <a:rPr lang="es-MX" sz="1600" dirty="0">
                          <a:effectLst/>
                        </a:rPr>
                        <a:t>fecha</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415458245"/>
                  </a:ext>
                </a:extLst>
              </a:tr>
              <a:tr h="321808">
                <a:tc gridSpan="3">
                  <a:txBody>
                    <a:bodyPr/>
                    <a:lstStyle/>
                    <a:p>
                      <a:pPr marL="141605" algn="l">
                        <a:spcBef>
                          <a:spcPts val="285"/>
                        </a:spcBef>
                        <a:spcAft>
                          <a:spcPts val="0"/>
                        </a:spcAft>
                      </a:pPr>
                      <a:r>
                        <a:rPr lang="es-MX" sz="1600" dirty="0">
                          <a:effectLst/>
                        </a:rPr>
                        <a:t>Campo de formación académica</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gridSpan="6">
                  <a:txBody>
                    <a:bodyPr/>
                    <a:lstStyle/>
                    <a:p>
                      <a:pPr marL="332740" algn="l">
                        <a:spcBef>
                          <a:spcPts val="285"/>
                        </a:spcBef>
                        <a:spcAft>
                          <a:spcPts val="0"/>
                        </a:spcAft>
                      </a:pPr>
                      <a:r>
                        <a:rPr lang="es-MX" sz="1600" b="1" dirty="0">
                          <a:effectLst/>
                        </a:rPr>
                        <a:t>Exploración y comprensión del mundo natural y social</a:t>
                      </a:r>
                      <a:endParaRPr lang="es-ES" sz="1400" b="1"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a:r>
                        <a:rPr lang="es-MX" sz="1600" dirty="0">
                          <a:effectLst/>
                        </a:rPr>
                        <a:t> </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a:txBody>
                    <a:bodyPr/>
                    <a:lstStyle/>
                    <a:p>
                      <a:pPr algn="l"/>
                      <a:r>
                        <a:rPr lang="es-ES" sz="600" dirty="0">
                          <a:effectLst/>
                        </a:rPr>
                        <a:t> </a:t>
                      </a:r>
                      <a:endParaRPr lang="es-ES" sz="6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tc>
                <a:extLst>
                  <a:ext uri="{0D108BD9-81ED-4DB2-BD59-A6C34878D82A}">
                    <a16:rowId xmlns:a16="http://schemas.microsoft.com/office/drawing/2014/main" val="3201726034"/>
                  </a:ext>
                </a:extLst>
              </a:tr>
              <a:tr h="604816">
                <a:tc>
                  <a:txBody>
                    <a:bodyPr/>
                    <a:lstStyle/>
                    <a:p>
                      <a:pPr algn="l">
                        <a:lnSpc>
                          <a:spcPct val="98000"/>
                        </a:lnSpc>
                        <a:spcBef>
                          <a:spcPts val="295"/>
                        </a:spcBef>
                      </a:pPr>
                      <a:r>
                        <a:rPr lang="es-MX" sz="1600" dirty="0">
                          <a:effectLst/>
                        </a:rPr>
                        <a:t>Organizador curricular 1</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gridSpan="4">
                  <a:txBody>
                    <a:bodyPr/>
                    <a:lstStyle/>
                    <a:p>
                      <a:pPr algn="l"/>
                      <a:r>
                        <a:rPr lang="es-MX" sz="1600" dirty="0">
                          <a:effectLst/>
                        </a:rPr>
                        <a:t>Mundo</a:t>
                      </a:r>
                      <a:r>
                        <a:rPr lang="es-MX" sz="1600" spc="-125" dirty="0">
                          <a:effectLst/>
                        </a:rPr>
                        <a:t> </a:t>
                      </a:r>
                      <a:r>
                        <a:rPr lang="es-MX" sz="1600" dirty="0">
                          <a:effectLst/>
                        </a:rPr>
                        <a:t>natural</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l">
                        <a:lnSpc>
                          <a:spcPct val="98000"/>
                        </a:lnSpc>
                        <a:spcBef>
                          <a:spcPts val="295"/>
                        </a:spcBef>
                      </a:pPr>
                      <a:r>
                        <a:rPr lang="es-MX" sz="1600" b="1" dirty="0">
                          <a:effectLst/>
                        </a:rPr>
                        <a:t>Organizador curricular 2</a:t>
                      </a:r>
                      <a:endParaRPr lang="es-ES" sz="1400" b="1"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gridSpan="4">
                  <a:txBody>
                    <a:bodyPr/>
                    <a:lstStyle/>
                    <a:p>
                      <a:pPr algn="l"/>
                      <a:r>
                        <a:rPr lang="es-MX" sz="1600" dirty="0">
                          <a:effectLst/>
                        </a:rPr>
                        <a:t>Exploración de la naturaleza</a:t>
                      </a:r>
                    </a:p>
                    <a:p>
                      <a:pPr algn="l"/>
                      <a:r>
                        <a:rPr lang="es-MX" sz="1600" dirty="0">
                          <a:effectLst/>
                        </a:rPr>
                        <a:t> </a:t>
                      </a:r>
                    </a:p>
                    <a:p>
                      <a:pPr algn="l"/>
                      <a:r>
                        <a:rPr lang="es-ES" sz="600" dirty="0">
                          <a:effectLst/>
                        </a:rPr>
                        <a:t> </a:t>
                      </a:r>
                      <a:endParaRPr lang="es-ES" dirty="0"/>
                    </a:p>
                  </a:txBody>
                  <a:tcPr marL="38366" marR="38366" marT="0" marB="0"/>
                </a:tc>
                <a:tc hMerge="1">
                  <a:txBody>
                    <a:bodyPr/>
                    <a:lstStyle/>
                    <a:p>
                      <a:endParaRPr lang="es-ES"/>
                    </a:p>
                  </a:txBody>
                  <a:tcPr/>
                </a:tc>
                <a:tc hMerge="1">
                  <a:txBody>
                    <a:bodyPr/>
                    <a:lstStyle/>
                    <a:p>
                      <a:pPr algn="l"/>
                      <a:r>
                        <a:rPr lang="es-MX" sz="1600" dirty="0">
                          <a:effectLst/>
                        </a:rPr>
                        <a:t> </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pPr algn="l"/>
                      <a:r>
                        <a:rPr lang="es-ES" sz="600" dirty="0">
                          <a:effectLst/>
                        </a:rPr>
                        <a:t> </a:t>
                      </a:r>
                      <a:endParaRPr lang="es-ES" sz="6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tc>
                <a:extLst>
                  <a:ext uri="{0D108BD9-81ED-4DB2-BD59-A6C34878D82A}">
                    <a16:rowId xmlns:a16="http://schemas.microsoft.com/office/drawing/2014/main" val="3192381785"/>
                  </a:ext>
                </a:extLst>
              </a:tr>
              <a:tr h="884798">
                <a:tc>
                  <a:txBody>
                    <a:bodyPr/>
                    <a:lstStyle/>
                    <a:p>
                      <a:pPr marL="141605" algn="l">
                        <a:lnSpc>
                          <a:spcPct val="98000"/>
                        </a:lnSpc>
                        <a:spcBef>
                          <a:spcPts val="295"/>
                        </a:spcBef>
                        <a:spcAft>
                          <a:spcPts val="0"/>
                        </a:spcAft>
                      </a:pPr>
                      <a:r>
                        <a:rPr lang="es-MX" sz="1600" dirty="0">
                          <a:effectLst/>
                        </a:rPr>
                        <a:t>Aprendizaje esperado</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gridSpan="10">
                  <a:txBody>
                    <a:bodyPr/>
                    <a:lstStyle/>
                    <a:p>
                      <a:r>
                        <a:rPr lang="es-MX" sz="1600" dirty="0">
                          <a:effectLst/>
                        </a:rPr>
                        <a:t>Describe</a:t>
                      </a:r>
                      <a:r>
                        <a:rPr lang="es-MX" sz="1600" spc="-120" dirty="0">
                          <a:effectLst/>
                        </a:rPr>
                        <a:t> </a:t>
                      </a:r>
                      <a:r>
                        <a:rPr lang="es-MX" sz="1600" dirty="0">
                          <a:effectLst/>
                        </a:rPr>
                        <a:t>y</a:t>
                      </a:r>
                      <a:r>
                        <a:rPr lang="es-MX" sz="1600" spc="-110" dirty="0">
                          <a:effectLst/>
                        </a:rPr>
                        <a:t> </a:t>
                      </a:r>
                      <a:r>
                        <a:rPr lang="es-MX" sz="1600" dirty="0">
                          <a:effectLst/>
                        </a:rPr>
                        <a:t>explica</a:t>
                      </a:r>
                      <a:r>
                        <a:rPr lang="es-MX" sz="1600" spc="-170" dirty="0">
                          <a:effectLst/>
                        </a:rPr>
                        <a:t> </a:t>
                      </a:r>
                      <a:r>
                        <a:rPr lang="es-MX" sz="1600" spc="15" dirty="0">
                          <a:effectLst/>
                        </a:rPr>
                        <a:t>las</a:t>
                      </a:r>
                      <a:r>
                        <a:rPr lang="es-MX" sz="1600" spc="-150" dirty="0">
                          <a:effectLst/>
                        </a:rPr>
                        <a:t> </a:t>
                      </a:r>
                      <a:r>
                        <a:rPr lang="es-MX" sz="1600" dirty="0">
                          <a:effectLst/>
                        </a:rPr>
                        <a:t>características</a:t>
                      </a:r>
                      <a:r>
                        <a:rPr lang="es-MX" sz="1600" spc="-150" dirty="0">
                          <a:effectLst/>
                        </a:rPr>
                        <a:t> </a:t>
                      </a:r>
                      <a:r>
                        <a:rPr lang="es-MX" sz="1600" dirty="0">
                          <a:effectLst/>
                        </a:rPr>
                        <a:t>comunes</a:t>
                      </a:r>
                      <a:r>
                        <a:rPr lang="es-MX" sz="1600" spc="-170" dirty="0">
                          <a:effectLst/>
                        </a:rPr>
                        <a:t> </a:t>
                      </a:r>
                      <a:r>
                        <a:rPr lang="es-MX" sz="1600" dirty="0">
                          <a:effectLst/>
                        </a:rPr>
                        <a:t>que</a:t>
                      </a:r>
                      <a:r>
                        <a:rPr lang="es-MX" sz="1600" spc="-120" dirty="0">
                          <a:effectLst/>
                        </a:rPr>
                        <a:t> </a:t>
                      </a:r>
                      <a:r>
                        <a:rPr lang="es-MX" sz="1600" dirty="0">
                          <a:effectLst/>
                        </a:rPr>
                        <a:t>identifica entre</a:t>
                      </a:r>
                      <a:r>
                        <a:rPr lang="es-MX" sz="1600" spc="-165" dirty="0">
                          <a:effectLst/>
                        </a:rPr>
                        <a:t> </a:t>
                      </a:r>
                      <a:r>
                        <a:rPr lang="es-MX" sz="1600" dirty="0">
                          <a:effectLst/>
                        </a:rPr>
                        <a:t>seres</a:t>
                      </a:r>
                      <a:r>
                        <a:rPr lang="es-MX" sz="1600" spc="-155" dirty="0">
                          <a:effectLst/>
                        </a:rPr>
                        <a:t> </a:t>
                      </a:r>
                      <a:r>
                        <a:rPr lang="es-MX" sz="1600" spc="10" dirty="0">
                          <a:effectLst/>
                        </a:rPr>
                        <a:t>vivos</a:t>
                      </a:r>
                      <a:r>
                        <a:rPr lang="es-MX" sz="1600" spc="-210" dirty="0">
                          <a:effectLst/>
                        </a:rPr>
                        <a:t> </a:t>
                      </a:r>
                      <a:r>
                        <a:rPr lang="es-MX" sz="1600" dirty="0">
                          <a:effectLst/>
                        </a:rPr>
                        <a:t>y</a:t>
                      </a:r>
                      <a:r>
                        <a:rPr lang="es-MX" sz="1600" spc="-165" dirty="0">
                          <a:effectLst/>
                        </a:rPr>
                        <a:t> </a:t>
                      </a:r>
                      <a:r>
                        <a:rPr lang="es-MX" sz="1600" dirty="0">
                          <a:effectLst/>
                        </a:rPr>
                        <a:t>elementos</a:t>
                      </a:r>
                      <a:r>
                        <a:rPr lang="es-MX" sz="1600" spc="-210" dirty="0">
                          <a:effectLst/>
                        </a:rPr>
                        <a:t> </a:t>
                      </a:r>
                      <a:r>
                        <a:rPr lang="es-MX" sz="1600" dirty="0">
                          <a:effectLst/>
                        </a:rPr>
                        <a:t>que</a:t>
                      </a:r>
                      <a:r>
                        <a:rPr lang="es-MX" sz="1600" spc="-165" dirty="0">
                          <a:effectLst/>
                        </a:rPr>
                        <a:t> </a:t>
                      </a:r>
                      <a:r>
                        <a:rPr lang="es-MX" sz="1600" dirty="0">
                          <a:effectLst/>
                        </a:rPr>
                        <a:t>observa</a:t>
                      </a:r>
                      <a:r>
                        <a:rPr lang="es-MX" sz="1600" spc="-205" dirty="0">
                          <a:effectLst/>
                        </a:rPr>
                        <a:t> </a:t>
                      </a:r>
                      <a:r>
                        <a:rPr lang="es-MX" sz="1600" dirty="0">
                          <a:effectLst/>
                        </a:rPr>
                        <a:t>en</a:t>
                      </a:r>
                      <a:r>
                        <a:rPr lang="es-MX" sz="1600" spc="-170" dirty="0">
                          <a:effectLst/>
                        </a:rPr>
                        <a:t> </a:t>
                      </a:r>
                      <a:r>
                        <a:rPr lang="es-MX" sz="1600" spc="25" dirty="0">
                          <a:effectLst/>
                        </a:rPr>
                        <a:t>la</a:t>
                      </a:r>
                      <a:r>
                        <a:rPr lang="es-MX" sz="1600" spc="-190" dirty="0">
                          <a:effectLst/>
                        </a:rPr>
                        <a:t> </a:t>
                      </a:r>
                      <a:r>
                        <a:rPr lang="es-MX" sz="1600" dirty="0">
                          <a:effectLst/>
                        </a:rPr>
                        <a:t>naturaleza.</a:t>
                      </a:r>
                    </a:p>
                    <a:p>
                      <a:pPr algn="l"/>
                      <a:r>
                        <a:rPr lang="es-MX" sz="1600" dirty="0">
                          <a:effectLst/>
                        </a:rPr>
                        <a:t> </a:t>
                      </a:r>
                    </a:p>
                    <a:p>
                      <a:pPr algn="l"/>
                      <a:r>
                        <a:rPr lang="es-ES" sz="600" dirty="0">
                          <a:effectLst/>
                        </a:rPr>
                        <a:t> </a:t>
                      </a:r>
                      <a:endParaRPr lang="es-ES" sz="600" dirty="0">
                        <a:effectLst/>
                        <a:latin typeface="Verdana" panose="020B0604030504040204" pitchFamily="34" charset="0"/>
                        <a:ea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a:r>
                        <a:rPr lang="es-MX" sz="1600" dirty="0">
                          <a:effectLst/>
                        </a:rPr>
                        <a:t> </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pPr algn="l"/>
                      <a:r>
                        <a:rPr lang="es-ES" sz="600" dirty="0">
                          <a:effectLst/>
                        </a:rPr>
                        <a:t> </a:t>
                      </a:r>
                      <a:endParaRPr lang="es-ES" sz="6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tc>
                <a:extLst>
                  <a:ext uri="{0D108BD9-81ED-4DB2-BD59-A6C34878D82A}">
                    <a16:rowId xmlns:a16="http://schemas.microsoft.com/office/drawing/2014/main" val="4199624732"/>
                  </a:ext>
                </a:extLst>
              </a:tr>
              <a:tr h="294933">
                <a:tc gridSpan="11">
                  <a:txBody>
                    <a:bodyPr/>
                    <a:lstStyle/>
                    <a:p>
                      <a:pPr marL="128270" algn="ctr">
                        <a:spcBef>
                          <a:spcPts val="320"/>
                        </a:spcBef>
                        <a:spcAft>
                          <a:spcPts val="0"/>
                        </a:spcAft>
                      </a:pPr>
                      <a:r>
                        <a:rPr lang="es-MX" sz="1600" dirty="0">
                          <a:effectLst/>
                        </a:rPr>
                        <a:t>Nivel de logro</a:t>
                      </a:r>
                    </a:p>
                    <a:p>
                      <a:pPr algn="l"/>
                      <a:r>
                        <a:rPr lang="es-ES" sz="600" dirty="0">
                          <a:effectLst/>
                        </a:rPr>
                        <a:t> </a:t>
                      </a:r>
                      <a:endParaRPr lang="es-ES" sz="600" dirty="0">
                        <a:effectLst/>
                        <a:latin typeface="Verdana" panose="020B0604030504040204" pitchFamily="34" charset="0"/>
                        <a:ea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a:r>
                        <a:rPr lang="es-ES" sz="600" dirty="0">
                          <a:effectLst/>
                        </a:rPr>
                        <a:t> </a:t>
                      </a:r>
                      <a:endParaRPr lang="es-ES" sz="6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tc>
                <a:extLst>
                  <a:ext uri="{0D108BD9-81ED-4DB2-BD59-A6C34878D82A}">
                    <a16:rowId xmlns:a16="http://schemas.microsoft.com/office/drawing/2014/main" val="687042606"/>
                  </a:ext>
                </a:extLst>
              </a:tr>
              <a:tr h="589865">
                <a:tc gridSpan="4">
                  <a:txBody>
                    <a:bodyPr/>
                    <a:lstStyle/>
                    <a:p>
                      <a:pPr marL="21590" algn="l">
                        <a:spcBef>
                          <a:spcPts val="320"/>
                        </a:spcBef>
                        <a:spcAft>
                          <a:spcPts val="0"/>
                        </a:spcAft>
                      </a:pPr>
                      <a:r>
                        <a:rPr lang="es-MX" sz="1600" dirty="0">
                          <a:effectLst/>
                        </a:rPr>
                        <a:t>NIV Sobresaliente</a:t>
                      </a:r>
                    </a:p>
                    <a:p>
                      <a:pPr marL="21590" algn="l">
                        <a:spcBef>
                          <a:spcPts val="320"/>
                        </a:spcBef>
                        <a:spcAft>
                          <a:spcPts val="0"/>
                        </a:spcAft>
                      </a:pPr>
                      <a:r>
                        <a:rPr lang="es-MX" sz="1600" dirty="0">
                          <a:effectLst/>
                        </a:rPr>
                        <a:t> </a:t>
                      </a:r>
                      <a:endParaRPr lang="es-ES" sz="1400" dirty="0">
                        <a:effectLst/>
                        <a:latin typeface="Verdana" panose="020B0604030504040204" pitchFamily="34" charset="0"/>
                        <a:ea typeface="Verdana" panose="020B0604030504040204" pitchFamily="34" charset="0"/>
                      </a:endParaRPr>
                    </a:p>
                  </a:txBody>
                  <a:tcPr marL="38366" marR="38366" marT="0" marB="0"/>
                </a:tc>
                <a:tc hMerge="1">
                  <a:txBody>
                    <a:bodyPr/>
                    <a:lstStyle/>
                    <a:p>
                      <a:endParaRPr lang="es-ES"/>
                    </a:p>
                  </a:txBody>
                  <a:tcPr/>
                </a:tc>
                <a:tc hMerge="1">
                  <a:txBody>
                    <a:bodyPr/>
                    <a:lstStyle/>
                    <a:p>
                      <a:pPr marL="21590" algn="l">
                        <a:spcBef>
                          <a:spcPts val="320"/>
                        </a:spcBef>
                        <a:spcAft>
                          <a:spcPts val="0"/>
                        </a:spcAft>
                      </a:pPr>
                      <a:r>
                        <a:rPr lang="es-MX" sz="1600" dirty="0">
                          <a:effectLst/>
                        </a:rPr>
                        <a:t> </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gridSpan="2">
                  <a:txBody>
                    <a:bodyPr/>
                    <a:lstStyle/>
                    <a:p>
                      <a:pPr algn="l">
                        <a:spcBef>
                          <a:spcPts val="320"/>
                        </a:spcBef>
                        <a:spcAft>
                          <a:spcPts val="0"/>
                        </a:spcAft>
                      </a:pPr>
                      <a:r>
                        <a:rPr lang="es-MX" sz="1600" dirty="0">
                          <a:effectLst/>
                        </a:rPr>
                        <a:t>NIII Satisfactorio</a:t>
                      </a:r>
                    </a:p>
                    <a:p>
                      <a:pPr algn="l">
                        <a:spcBef>
                          <a:spcPts val="320"/>
                        </a:spcBef>
                        <a:spcAft>
                          <a:spcPts val="0"/>
                        </a:spcAft>
                      </a:pPr>
                      <a:r>
                        <a:rPr lang="es-MX" sz="1600" dirty="0">
                          <a:effectLst/>
                        </a:rPr>
                        <a:t> </a:t>
                      </a:r>
                      <a:endParaRPr lang="es-ES" sz="1400" dirty="0">
                        <a:effectLst/>
                        <a:latin typeface="Verdana" panose="020B0604030504040204" pitchFamily="34" charset="0"/>
                        <a:ea typeface="Verdana" panose="020B0604030504040204" pitchFamily="34" charset="0"/>
                      </a:endParaRPr>
                    </a:p>
                  </a:txBody>
                  <a:tcPr marL="38366" marR="38366" marT="0" marB="0"/>
                </a:tc>
                <a:tc hMerge="1">
                  <a:txBody>
                    <a:bodyPr/>
                    <a:lstStyle/>
                    <a:p>
                      <a:endParaRPr lang="es-ES"/>
                    </a:p>
                  </a:txBody>
                  <a:tcPr/>
                </a:tc>
                <a:tc gridSpan="2">
                  <a:txBody>
                    <a:bodyPr/>
                    <a:lstStyle/>
                    <a:p>
                      <a:pPr algn="l">
                        <a:spcBef>
                          <a:spcPts val="320"/>
                        </a:spcBef>
                        <a:spcAft>
                          <a:spcPts val="0"/>
                        </a:spcAft>
                      </a:pPr>
                      <a:r>
                        <a:rPr lang="es-MX" sz="1600" dirty="0">
                          <a:effectLst/>
                        </a:rPr>
                        <a:t>NII Básico</a:t>
                      </a:r>
                    </a:p>
                    <a:p>
                      <a:pPr marL="128270" algn="l">
                        <a:spcBef>
                          <a:spcPts val="320"/>
                        </a:spcBef>
                        <a:spcAft>
                          <a:spcPts val="0"/>
                        </a:spcAft>
                      </a:pPr>
                      <a:r>
                        <a:rPr lang="es-MX" sz="1600" dirty="0">
                          <a:effectLst/>
                        </a:rPr>
                        <a:t> </a:t>
                      </a:r>
                      <a:endParaRPr lang="es-ES" sz="1400" dirty="0">
                        <a:effectLst/>
                        <a:latin typeface="Verdana" panose="020B0604030504040204" pitchFamily="34" charset="0"/>
                        <a:ea typeface="Verdana" panose="020B0604030504040204" pitchFamily="34" charset="0"/>
                      </a:endParaRPr>
                    </a:p>
                  </a:txBody>
                  <a:tcPr marL="38366" marR="38366" marT="0" marB="0"/>
                </a:tc>
                <a:tc hMerge="1">
                  <a:txBody>
                    <a:bodyPr/>
                    <a:lstStyle/>
                    <a:p>
                      <a:pPr marL="128270" algn="l">
                        <a:spcBef>
                          <a:spcPts val="320"/>
                        </a:spcBef>
                        <a:spcAft>
                          <a:spcPts val="0"/>
                        </a:spcAft>
                      </a:pPr>
                      <a:r>
                        <a:rPr lang="es-MX" sz="1600" dirty="0">
                          <a:effectLst/>
                        </a:rPr>
                        <a:t> </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gridSpan="3">
                  <a:txBody>
                    <a:bodyPr/>
                    <a:lstStyle/>
                    <a:p>
                      <a:pPr algn="l">
                        <a:spcBef>
                          <a:spcPts val="320"/>
                        </a:spcBef>
                        <a:spcAft>
                          <a:spcPts val="0"/>
                        </a:spcAft>
                      </a:pPr>
                      <a:r>
                        <a:rPr lang="es-MX" sz="1600" dirty="0">
                          <a:effectLst/>
                        </a:rPr>
                        <a:t>NI Insuficiente</a:t>
                      </a:r>
                    </a:p>
                    <a:p>
                      <a:pPr marL="128270" algn="l">
                        <a:spcBef>
                          <a:spcPts val="320"/>
                        </a:spcBef>
                        <a:spcAft>
                          <a:spcPts val="0"/>
                        </a:spcAft>
                      </a:pPr>
                      <a:r>
                        <a:rPr lang="es-MX" sz="1600" dirty="0">
                          <a:effectLst/>
                        </a:rPr>
                        <a:t> </a:t>
                      </a:r>
                    </a:p>
                    <a:p>
                      <a:pPr algn="l"/>
                      <a:r>
                        <a:rPr lang="es-ES" sz="600" dirty="0">
                          <a:effectLst/>
                        </a:rPr>
                        <a:t> </a:t>
                      </a:r>
                      <a:endParaRPr lang="es-ES" sz="600" dirty="0">
                        <a:effectLst/>
                        <a:latin typeface="Verdana" panose="020B0604030504040204" pitchFamily="34" charset="0"/>
                        <a:ea typeface="Verdana" panose="020B0604030504040204" pitchFamily="34" charset="0"/>
                      </a:endParaRPr>
                    </a:p>
                  </a:txBody>
                  <a:tcPr marL="38366" marR="38366" marT="0" marB="0"/>
                </a:tc>
                <a:tc hMerge="1">
                  <a:txBody>
                    <a:bodyPr/>
                    <a:lstStyle/>
                    <a:p>
                      <a:endParaRPr lang="es-ES"/>
                    </a:p>
                  </a:txBody>
                  <a:tcPr/>
                </a:tc>
                <a:tc hMerge="1">
                  <a:txBody>
                    <a:bodyPr/>
                    <a:lstStyle/>
                    <a:p>
                      <a:pPr algn="l"/>
                      <a:r>
                        <a:rPr lang="es-ES" sz="600" dirty="0">
                          <a:effectLst/>
                        </a:rPr>
                        <a:t> </a:t>
                      </a:r>
                      <a:endParaRPr lang="es-ES" sz="6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tc>
                <a:extLst>
                  <a:ext uri="{0D108BD9-81ED-4DB2-BD59-A6C34878D82A}">
                    <a16:rowId xmlns:a16="http://schemas.microsoft.com/office/drawing/2014/main" val="1604396927"/>
                  </a:ext>
                </a:extLst>
              </a:tr>
              <a:tr h="2207071">
                <a:tc gridSpan="4">
                  <a:txBody>
                    <a:bodyPr/>
                    <a:lstStyle/>
                    <a:p>
                      <a:pPr marL="21590" marR="60325" algn="l">
                        <a:lnSpc>
                          <a:spcPct val="98000"/>
                        </a:lnSpc>
                        <a:spcBef>
                          <a:spcPts val="235"/>
                        </a:spcBef>
                        <a:spcAft>
                          <a:spcPts val="0"/>
                        </a:spcAft>
                      </a:pPr>
                      <a:r>
                        <a:rPr lang="es-MX" sz="1600" dirty="0">
                          <a:effectLst/>
                        </a:rPr>
                        <a:t>Establece</a:t>
                      </a:r>
                      <a:r>
                        <a:rPr lang="es-MX" sz="1600" spc="-220" dirty="0">
                          <a:effectLst/>
                        </a:rPr>
                        <a:t> </a:t>
                      </a:r>
                      <a:r>
                        <a:rPr lang="es-MX" sz="1600" dirty="0">
                          <a:effectLst/>
                        </a:rPr>
                        <a:t>una</a:t>
                      </a:r>
                      <a:r>
                        <a:rPr lang="es-MX" sz="1600" spc="-185" dirty="0">
                          <a:effectLst/>
                        </a:rPr>
                        <a:t> </a:t>
                      </a:r>
                      <a:r>
                        <a:rPr lang="es-MX" sz="1600" dirty="0">
                          <a:effectLst/>
                        </a:rPr>
                        <a:t>relación</a:t>
                      </a:r>
                      <a:r>
                        <a:rPr lang="es-MX" sz="1600" spc="-220" dirty="0">
                          <a:effectLst/>
                        </a:rPr>
                        <a:t> </a:t>
                      </a:r>
                      <a:r>
                        <a:rPr lang="es-MX" sz="1600" dirty="0">
                          <a:effectLst/>
                        </a:rPr>
                        <a:t>entre</a:t>
                      </a:r>
                      <a:r>
                        <a:rPr lang="es-MX" sz="1600" spc="-180" dirty="0">
                          <a:effectLst/>
                        </a:rPr>
                        <a:t> </a:t>
                      </a:r>
                      <a:r>
                        <a:rPr lang="es-MX" sz="1600" spc="15" dirty="0">
                          <a:effectLst/>
                        </a:rPr>
                        <a:t>los</a:t>
                      </a:r>
                      <a:r>
                        <a:rPr lang="es-MX" sz="1600" spc="-200" dirty="0">
                          <a:effectLst/>
                        </a:rPr>
                        <a:t> </a:t>
                      </a:r>
                      <a:r>
                        <a:rPr lang="es-MX" sz="1600" dirty="0">
                          <a:effectLst/>
                        </a:rPr>
                        <a:t>seres vivos y elementos de </a:t>
                      </a:r>
                      <a:r>
                        <a:rPr lang="es-MX" sz="1600" spc="25" dirty="0">
                          <a:effectLst/>
                        </a:rPr>
                        <a:t>la </a:t>
                      </a:r>
                      <a:r>
                        <a:rPr lang="es-MX" sz="1600" dirty="0">
                          <a:effectLst/>
                        </a:rPr>
                        <a:t>naturaleza (animales del desierto, del agua, tipos</a:t>
                      </a:r>
                      <a:r>
                        <a:rPr lang="es-MX" sz="1600" spc="-155" dirty="0">
                          <a:effectLst/>
                        </a:rPr>
                        <a:t> </a:t>
                      </a:r>
                      <a:r>
                        <a:rPr lang="es-MX" sz="1600" dirty="0">
                          <a:effectLst/>
                        </a:rPr>
                        <a:t>de</a:t>
                      </a:r>
                      <a:r>
                        <a:rPr lang="es-MX" sz="1600" spc="-140" dirty="0">
                          <a:effectLst/>
                        </a:rPr>
                        <a:t> </a:t>
                      </a:r>
                      <a:r>
                        <a:rPr lang="es-MX" sz="1600" dirty="0">
                          <a:effectLst/>
                        </a:rPr>
                        <a:t>plantas,</a:t>
                      </a:r>
                      <a:r>
                        <a:rPr lang="es-MX" sz="1600" spc="-215" dirty="0">
                          <a:effectLst/>
                        </a:rPr>
                        <a:t> </a:t>
                      </a:r>
                      <a:r>
                        <a:rPr lang="es-MX" sz="1600" dirty="0">
                          <a:effectLst/>
                        </a:rPr>
                        <a:t>etc.)</a:t>
                      </a:r>
                      <a:r>
                        <a:rPr lang="es-MX" sz="1600" spc="-155" dirty="0">
                          <a:effectLst/>
                        </a:rPr>
                        <a:t> </a:t>
                      </a:r>
                      <a:r>
                        <a:rPr lang="es-MX" sz="1600" spc="15" dirty="0">
                          <a:effectLst/>
                        </a:rPr>
                        <a:t>las</a:t>
                      </a:r>
                      <a:r>
                        <a:rPr lang="es-MX" sz="1600" spc="-190" dirty="0">
                          <a:effectLst/>
                        </a:rPr>
                        <a:t> </a:t>
                      </a:r>
                      <a:r>
                        <a:rPr lang="es-MX" sz="1600" dirty="0">
                          <a:effectLst/>
                        </a:rPr>
                        <a:t>describe</a:t>
                      </a:r>
                      <a:r>
                        <a:rPr lang="es-MX" sz="1600" spc="-160" dirty="0">
                          <a:effectLst/>
                        </a:rPr>
                        <a:t> </a:t>
                      </a:r>
                      <a:r>
                        <a:rPr lang="es-MX" sz="1600" dirty="0">
                          <a:effectLst/>
                        </a:rPr>
                        <a:t>y explica.</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marR="259715" algn="l">
                        <a:lnSpc>
                          <a:spcPct val="98000"/>
                        </a:lnSpc>
                        <a:spcBef>
                          <a:spcPts val="235"/>
                        </a:spcBef>
                        <a:spcAft>
                          <a:spcPts val="0"/>
                        </a:spcAft>
                      </a:pPr>
                      <a:r>
                        <a:rPr lang="es-MX" sz="1600" dirty="0">
                          <a:effectLst/>
                        </a:rPr>
                        <a:t>Establece una relación entre seres </a:t>
                      </a:r>
                      <a:r>
                        <a:rPr lang="es-MX" sz="1600" spc="10" dirty="0">
                          <a:effectLst/>
                        </a:rPr>
                        <a:t>vivos </a:t>
                      </a:r>
                      <a:r>
                        <a:rPr lang="es-MX" sz="1600" dirty="0">
                          <a:effectLst/>
                        </a:rPr>
                        <a:t>y elementos</a:t>
                      </a:r>
                      <a:r>
                        <a:rPr lang="es-MX" sz="1600" spc="-315" dirty="0">
                          <a:effectLst/>
                        </a:rPr>
                        <a:t> </a:t>
                      </a:r>
                      <a:r>
                        <a:rPr lang="es-MX" sz="1600" dirty="0">
                          <a:effectLst/>
                        </a:rPr>
                        <a:t>que observa, pero se </a:t>
                      </a:r>
                      <a:r>
                        <a:rPr lang="es-MX" sz="1600" spc="25" dirty="0">
                          <a:effectLst/>
                        </a:rPr>
                        <a:t>le </a:t>
                      </a:r>
                      <a:r>
                        <a:rPr lang="es-MX" sz="1600" dirty="0">
                          <a:effectLst/>
                        </a:rPr>
                        <a:t>dificulta explicarlas.</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gridSpan="2">
                  <a:txBody>
                    <a:bodyPr/>
                    <a:lstStyle/>
                    <a:p>
                      <a:pPr algn="l">
                        <a:lnSpc>
                          <a:spcPct val="97000"/>
                        </a:lnSpc>
                        <a:spcBef>
                          <a:spcPts val="245"/>
                        </a:spcBef>
                        <a:spcAft>
                          <a:spcPts val="0"/>
                        </a:spcAft>
                      </a:pPr>
                      <a:r>
                        <a:rPr lang="es-MX" sz="1600" dirty="0">
                          <a:effectLst/>
                        </a:rPr>
                        <a:t>Observa objetos y seres del medio  natural. Manifiesta de manera limitada algunas  características físicas.</a:t>
                      </a:r>
                      <a:endParaRPr lang="es-ES" sz="1400" dirty="0">
                        <a:effectLst/>
                        <a:latin typeface="Verdana" panose="020B0604030504040204" pitchFamily="34" charset="0"/>
                        <a:ea typeface="Verdana" panose="020B0604030504040204" pitchFamily="34" charset="0"/>
                        <a:cs typeface="Verdana" panose="020B0604030504040204" pitchFamily="34" charset="0"/>
                      </a:endParaRPr>
                    </a:p>
                  </a:txBody>
                  <a:tcPr marL="38366" marR="38366" marT="0" marB="0"/>
                </a:tc>
                <a:tc hMerge="1">
                  <a:txBody>
                    <a:bodyPr/>
                    <a:lstStyle/>
                    <a:p>
                      <a:endParaRPr lang="es-ES"/>
                    </a:p>
                  </a:txBody>
                  <a:tcPr/>
                </a:tc>
                <a:tc gridSpan="3">
                  <a:txBody>
                    <a:bodyPr/>
                    <a:lstStyle/>
                    <a:p>
                      <a:pPr algn="l">
                        <a:lnSpc>
                          <a:spcPct val="97000"/>
                        </a:lnSpc>
                        <a:spcBef>
                          <a:spcPts val="245"/>
                        </a:spcBef>
                        <a:spcAft>
                          <a:spcPts val="0"/>
                        </a:spcAft>
                      </a:pPr>
                      <a:r>
                        <a:rPr lang="es-MX" sz="1600" dirty="0">
                          <a:effectLst/>
                        </a:rPr>
                        <a:t>Presenta dificultad para establecer una relación entre seres vivos y elementos de la naturaleza</a:t>
                      </a:r>
                    </a:p>
                    <a:p>
                      <a:pPr algn="l"/>
                      <a:r>
                        <a:rPr lang="es-ES" sz="600" dirty="0">
                          <a:effectLst/>
                        </a:rPr>
                        <a:t> </a:t>
                      </a:r>
                      <a:endParaRPr lang="es-ES" sz="600" dirty="0">
                        <a:effectLst/>
                        <a:latin typeface="Verdana" panose="020B0604030504040204" pitchFamily="34" charset="0"/>
                        <a:ea typeface="Verdana" panose="020B0604030504040204" pitchFamily="34" charset="0"/>
                      </a:endParaRPr>
                    </a:p>
                  </a:txBody>
                  <a:tcPr marL="38366" marR="38366" marT="0" marB="0"/>
                </a:tc>
                <a:tc hMerge="1">
                  <a:txBody>
                    <a:bodyPr/>
                    <a:lstStyle/>
                    <a:p>
                      <a:endParaRPr lang="es-ES"/>
                    </a:p>
                  </a:txBody>
                  <a:tcPr/>
                </a:tc>
                <a:tc hMerge="1">
                  <a:txBody>
                    <a:bodyPr/>
                    <a:lstStyle/>
                    <a:p>
                      <a:pPr algn="l"/>
                      <a:r>
                        <a:rPr lang="es-ES" sz="600" dirty="0">
                          <a:effectLst/>
                        </a:rPr>
                        <a:t> </a:t>
                      </a:r>
                      <a:endParaRPr lang="es-ES" sz="6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tc>
                <a:extLst>
                  <a:ext uri="{0D108BD9-81ED-4DB2-BD59-A6C34878D82A}">
                    <a16:rowId xmlns:a16="http://schemas.microsoft.com/office/drawing/2014/main" val="1531461621"/>
                  </a:ext>
                </a:extLst>
              </a:tr>
            </a:tbl>
          </a:graphicData>
        </a:graphic>
      </p:graphicFrame>
    </p:spTree>
    <p:extLst>
      <p:ext uri="{BB962C8B-B14F-4D97-AF65-F5344CB8AC3E}">
        <p14:creationId xmlns:p14="http://schemas.microsoft.com/office/powerpoint/2010/main" val="1841920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E59A0BC2-2B38-4C3E-B529-93B827D32982}"/>
              </a:ext>
            </a:extLst>
          </p:cNvPr>
          <p:cNvGraphicFramePr>
            <a:graphicFrameLocks noGrp="1"/>
          </p:cNvGraphicFramePr>
          <p:nvPr>
            <p:extLst>
              <p:ext uri="{D42A27DB-BD31-4B8C-83A1-F6EECF244321}">
                <p14:modId xmlns:p14="http://schemas.microsoft.com/office/powerpoint/2010/main" val="2888783947"/>
              </p:ext>
            </p:extLst>
          </p:nvPr>
        </p:nvGraphicFramePr>
        <p:xfrm>
          <a:off x="424070" y="278296"/>
          <a:ext cx="11378729" cy="5791696"/>
        </p:xfrm>
        <a:graphic>
          <a:graphicData uri="http://schemas.openxmlformats.org/drawingml/2006/table">
            <a:tbl>
              <a:tblPr firstRow="1" firstCol="1" lastRow="1" lastCol="1" bandRow="1" bandCol="1">
                <a:tableStyleId>{C4B1156A-380E-4F78-BDF5-A606A8083BF9}</a:tableStyleId>
              </a:tblPr>
              <a:tblGrid>
                <a:gridCol w="2759849">
                  <a:extLst>
                    <a:ext uri="{9D8B030D-6E8A-4147-A177-3AD203B41FA5}">
                      <a16:colId xmlns:a16="http://schemas.microsoft.com/office/drawing/2014/main" val="824406887"/>
                    </a:ext>
                  </a:extLst>
                </a:gridCol>
                <a:gridCol w="520822">
                  <a:extLst>
                    <a:ext uri="{9D8B030D-6E8A-4147-A177-3AD203B41FA5}">
                      <a16:colId xmlns:a16="http://schemas.microsoft.com/office/drawing/2014/main" val="1233805426"/>
                    </a:ext>
                  </a:extLst>
                </a:gridCol>
                <a:gridCol w="111885">
                  <a:extLst>
                    <a:ext uri="{9D8B030D-6E8A-4147-A177-3AD203B41FA5}">
                      <a16:colId xmlns:a16="http://schemas.microsoft.com/office/drawing/2014/main" val="1331842267"/>
                    </a:ext>
                  </a:extLst>
                </a:gridCol>
                <a:gridCol w="408937">
                  <a:extLst>
                    <a:ext uri="{9D8B030D-6E8A-4147-A177-3AD203B41FA5}">
                      <a16:colId xmlns:a16="http://schemas.microsoft.com/office/drawing/2014/main" val="608392296"/>
                    </a:ext>
                  </a:extLst>
                </a:gridCol>
                <a:gridCol w="1562465">
                  <a:extLst>
                    <a:ext uri="{9D8B030D-6E8A-4147-A177-3AD203B41FA5}">
                      <a16:colId xmlns:a16="http://schemas.microsoft.com/office/drawing/2014/main" val="583963861"/>
                    </a:ext>
                  </a:extLst>
                </a:gridCol>
                <a:gridCol w="520822">
                  <a:extLst>
                    <a:ext uri="{9D8B030D-6E8A-4147-A177-3AD203B41FA5}">
                      <a16:colId xmlns:a16="http://schemas.microsoft.com/office/drawing/2014/main" val="4039500137"/>
                    </a:ext>
                  </a:extLst>
                </a:gridCol>
                <a:gridCol w="775093">
                  <a:extLst>
                    <a:ext uri="{9D8B030D-6E8A-4147-A177-3AD203B41FA5}">
                      <a16:colId xmlns:a16="http://schemas.microsoft.com/office/drawing/2014/main" val="1750253035"/>
                    </a:ext>
                  </a:extLst>
                </a:gridCol>
                <a:gridCol w="933622">
                  <a:extLst>
                    <a:ext uri="{9D8B030D-6E8A-4147-A177-3AD203B41FA5}">
                      <a16:colId xmlns:a16="http://schemas.microsoft.com/office/drawing/2014/main" val="4213269724"/>
                    </a:ext>
                  </a:extLst>
                </a:gridCol>
                <a:gridCol w="1360201">
                  <a:extLst>
                    <a:ext uri="{9D8B030D-6E8A-4147-A177-3AD203B41FA5}">
                      <a16:colId xmlns:a16="http://schemas.microsoft.com/office/drawing/2014/main" val="4136139633"/>
                    </a:ext>
                  </a:extLst>
                </a:gridCol>
                <a:gridCol w="2425033">
                  <a:extLst>
                    <a:ext uri="{9D8B030D-6E8A-4147-A177-3AD203B41FA5}">
                      <a16:colId xmlns:a16="http://schemas.microsoft.com/office/drawing/2014/main" val="4185097914"/>
                    </a:ext>
                  </a:extLst>
                </a:gridCol>
              </a:tblGrid>
              <a:tr h="396880">
                <a:tc gridSpan="6">
                  <a:txBody>
                    <a:bodyPr/>
                    <a:lstStyle/>
                    <a:p>
                      <a:pPr marL="144145" algn="l">
                        <a:spcBef>
                          <a:spcPts val="25"/>
                        </a:spcBef>
                        <a:spcAft>
                          <a:spcPts val="0"/>
                        </a:spcAft>
                      </a:pPr>
                      <a:r>
                        <a:rPr lang="es-MX" sz="1400" dirty="0">
                          <a:effectLst/>
                        </a:rPr>
                        <a:t>Nombre del alumno</a:t>
                      </a: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a:r>
                        <a:rPr lang="es-MX" sz="1400" dirty="0">
                          <a:effectLst/>
                        </a:rPr>
                        <a:t> </a:t>
                      </a:r>
                      <a:endParaRPr lang="es-ES" sz="1200" dirty="0">
                        <a:effectLst/>
                      </a:endParaRPr>
                    </a:p>
                    <a:p>
                      <a:pPr algn="l"/>
                      <a:r>
                        <a:rPr lang="es-MX" sz="1400" dirty="0">
                          <a:effectLst/>
                        </a:rPr>
                        <a:t> </a:t>
                      </a:r>
                      <a:endParaRPr lang="es-ES" sz="1200" dirty="0">
                        <a:effectLst/>
                      </a:endParaRPr>
                    </a:p>
                    <a:p>
                      <a:pPr algn="l"/>
                      <a:r>
                        <a:rPr lang="es-MX" sz="1400" dirty="0">
                          <a:effectLst/>
                        </a:rPr>
                        <a:t> </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gridSpan="4">
                  <a:txBody>
                    <a:bodyPr/>
                    <a:lstStyle/>
                    <a:p>
                      <a:pPr marR="59690" algn="l">
                        <a:spcBef>
                          <a:spcPts val="25"/>
                        </a:spcBef>
                        <a:spcAft>
                          <a:spcPts val="0"/>
                        </a:spcAft>
                      </a:pPr>
                      <a:r>
                        <a:rPr lang="es-MX" sz="1400" dirty="0">
                          <a:effectLst/>
                        </a:rPr>
                        <a:t>Fecha</a:t>
                      </a: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929011310"/>
                  </a:ext>
                </a:extLst>
              </a:tr>
              <a:tr h="297598">
                <a:tc gridSpan="4">
                  <a:txBody>
                    <a:bodyPr/>
                    <a:lstStyle/>
                    <a:p>
                      <a:pPr marL="144145" algn="l">
                        <a:spcBef>
                          <a:spcPts val="285"/>
                        </a:spcBef>
                        <a:spcAft>
                          <a:spcPts val="0"/>
                        </a:spcAft>
                      </a:pPr>
                      <a:r>
                        <a:rPr lang="es-MX" sz="1400" dirty="0">
                          <a:effectLst/>
                        </a:rPr>
                        <a:t>Área de desarrollo personal y social</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hMerge="1">
                  <a:txBody>
                    <a:bodyPr/>
                    <a:lstStyle/>
                    <a:p>
                      <a:endParaRPr lang="es-ES"/>
                    </a:p>
                  </a:txBody>
                  <a:tcPr/>
                </a:tc>
                <a:tc hMerge="1">
                  <a:txBody>
                    <a:bodyPr/>
                    <a:lstStyle/>
                    <a:p>
                      <a:pPr marL="144145" algn="l">
                        <a:spcBef>
                          <a:spcPts val="285"/>
                        </a:spcBef>
                        <a:spcAft>
                          <a:spcPts val="0"/>
                        </a:spcAft>
                      </a:pP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gridSpan="6">
                  <a:txBody>
                    <a:bodyPr/>
                    <a:lstStyle/>
                    <a:p>
                      <a:pPr marL="126365" algn="l">
                        <a:spcBef>
                          <a:spcPts val="285"/>
                        </a:spcBef>
                        <a:spcAft>
                          <a:spcPts val="0"/>
                        </a:spcAft>
                      </a:pPr>
                      <a:r>
                        <a:rPr lang="es-MX" sz="1400" b="1" dirty="0">
                          <a:effectLst/>
                        </a:rPr>
                        <a:t>Artes</a:t>
                      </a: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201150054"/>
                  </a:ext>
                </a:extLst>
              </a:tr>
              <a:tr h="422104">
                <a:tc>
                  <a:txBody>
                    <a:bodyPr/>
                    <a:lstStyle/>
                    <a:p>
                      <a:pPr marR="58420" algn="l">
                        <a:lnSpc>
                          <a:spcPct val="98000"/>
                        </a:lnSpc>
                        <a:spcBef>
                          <a:spcPts val="295"/>
                        </a:spcBef>
                        <a:spcAft>
                          <a:spcPts val="0"/>
                        </a:spcAft>
                      </a:pPr>
                      <a:r>
                        <a:rPr lang="es-MX" sz="1400" dirty="0">
                          <a:effectLst/>
                        </a:rPr>
                        <a:t>Organizador curricular 1</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gridSpan="4">
                  <a:txBody>
                    <a:bodyPr/>
                    <a:lstStyle/>
                    <a:p>
                      <a:pPr algn="l">
                        <a:lnSpc>
                          <a:spcPct val="98000"/>
                        </a:lnSpc>
                        <a:spcBef>
                          <a:spcPts val="295"/>
                        </a:spcBef>
                      </a:pPr>
                      <a:r>
                        <a:rPr lang="es-ES" sz="1200" b="1" dirty="0">
                          <a:effectLst/>
                          <a:latin typeface="Verdana" panose="020B0604030504040204" pitchFamily="34" charset="0"/>
                          <a:ea typeface="Verdana" panose="020B0604030504040204" pitchFamily="34" charset="0"/>
                          <a:cs typeface="Verdana" panose="020B0604030504040204" pitchFamily="34" charset="0"/>
                        </a:rPr>
                        <a:t>Expresión artística.</a:t>
                      </a: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l">
                        <a:lnSpc>
                          <a:spcPct val="98000"/>
                        </a:lnSpc>
                        <a:spcBef>
                          <a:spcPts val="295"/>
                        </a:spcBef>
                      </a:pPr>
                      <a:r>
                        <a:rPr lang="es-MX" sz="1400" b="1" dirty="0">
                          <a:effectLst/>
                        </a:rPr>
                        <a:t>Organizador curricular 2</a:t>
                      </a:r>
                      <a:endParaRPr lang="es-ES" sz="1200" b="1"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hMerge="1">
                  <a:txBody>
                    <a:bodyPr/>
                    <a:lstStyle/>
                    <a:p>
                      <a:endParaRPr lang="es-ES"/>
                    </a:p>
                  </a:txBody>
                  <a:tcPr/>
                </a:tc>
                <a:tc gridSpan="2">
                  <a:txBody>
                    <a:bodyPr/>
                    <a:lstStyle/>
                    <a:p>
                      <a:pPr algn="l">
                        <a:lnSpc>
                          <a:spcPct val="98000"/>
                        </a:lnSpc>
                        <a:spcBef>
                          <a:spcPts val="305"/>
                        </a:spcBef>
                        <a:spcAft>
                          <a:spcPts val="0"/>
                        </a:spcAft>
                      </a:pPr>
                      <a:r>
                        <a:rPr lang="es-MX" sz="1400" dirty="0">
                          <a:effectLst/>
                        </a:rPr>
                        <a:t>Familiarización con los elemento básicos de las artes</a:t>
                      </a:r>
                    </a:p>
                    <a:p>
                      <a:pPr algn="l"/>
                      <a:r>
                        <a:rPr lang="es-MX" sz="1400" dirty="0">
                          <a:effectLst/>
                        </a:rPr>
                        <a:t> </a:t>
                      </a:r>
                      <a:endParaRPr lang="es-ES" sz="1200" dirty="0">
                        <a:effectLst/>
                        <a:latin typeface="Verdana" panose="020B0604030504040204" pitchFamily="34" charset="0"/>
                        <a:ea typeface="Verdana" panose="020B0604030504040204" pitchFamily="34" charset="0"/>
                      </a:endParaRPr>
                    </a:p>
                  </a:txBody>
                  <a:tcPr marL="34146" marR="34146" marT="0" marB="0"/>
                </a:tc>
                <a:tc hMerge="1">
                  <a:txBody>
                    <a:bodyPr/>
                    <a:lstStyle/>
                    <a:p>
                      <a:endParaRPr lang="es-ES"/>
                    </a:p>
                  </a:txBody>
                  <a:tcPr/>
                </a:tc>
                <a:extLst>
                  <a:ext uri="{0D108BD9-81ED-4DB2-BD59-A6C34878D82A}">
                    <a16:rowId xmlns:a16="http://schemas.microsoft.com/office/drawing/2014/main" val="2695793579"/>
                  </a:ext>
                </a:extLst>
              </a:tr>
              <a:tr h="336864">
                <a:tc gridSpan="3">
                  <a:txBody>
                    <a:bodyPr/>
                    <a:lstStyle/>
                    <a:p>
                      <a:pPr marL="144145" marR="111760" algn="l">
                        <a:lnSpc>
                          <a:spcPct val="98000"/>
                        </a:lnSpc>
                        <a:spcBef>
                          <a:spcPts val="295"/>
                        </a:spcBef>
                        <a:spcAft>
                          <a:spcPts val="0"/>
                        </a:spcAft>
                      </a:pPr>
                      <a:r>
                        <a:rPr lang="es-MX" sz="1400" dirty="0">
                          <a:effectLst/>
                        </a:rPr>
                        <a:t>Aprendizaje esperado</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hMerge="1">
                  <a:txBody>
                    <a:bodyPr/>
                    <a:lstStyle/>
                    <a:p>
                      <a:endParaRPr lang="es-ES"/>
                    </a:p>
                  </a:txBody>
                  <a:tcPr/>
                </a:tc>
                <a:tc gridSpan="7">
                  <a:txBody>
                    <a:bodyPr/>
                    <a:lstStyle/>
                    <a:p>
                      <a:pPr marL="144145" marR="111760" algn="l">
                        <a:lnSpc>
                          <a:spcPct val="98000"/>
                        </a:lnSpc>
                        <a:spcBef>
                          <a:spcPts val="295"/>
                        </a:spcBef>
                        <a:spcAft>
                          <a:spcPts val="0"/>
                        </a:spcAft>
                      </a:pPr>
                      <a:r>
                        <a:rPr lang="es-MX" sz="1400" dirty="0">
                          <a:effectLst/>
                        </a:rPr>
                        <a:t>Usa</a:t>
                      </a:r>
                      <a:r>
                        <a:rPr lang="es-MX" sz="1400" spc="-155" dirty="0">
                          <a:effectLst/>
                        </a:rPr>
                        <a:t> </a:t>
                      </a:r>
                      <a:r>
                        <a:rPr lang="es-MX" sz="1400" dirty="0">
                          <a:effectLst/>
                        </a:rPr>
                        <a:t>recursos</a:t>
                      </a:r>
                      <a:r>
                        <a:rPr lang="es-MX" sz="1400" spc="-215" dirty="0">
                          <a:effectLst/>
                        </a:rPr>
                        <a:t> </a:t>
                      </a:r>
                      <a:r>
                        <a:rPr lang="es-MX" sz="1400" dirty="0">
                          <a:effectLst/>
                        </a:rPr>
                        <a:t>de</a:t>
                      </a:r>
                      <a:r>
                        <a:rPr lang="es-MX" sz="1400" spc="-195" dirty="0">
                          <a:effectLst/>
                        </a:rPr>
                        <a:t> </a:t>
                      </a:r>
                      <a:r>
                        <a:rPr lang="es-MX" sz="1400" dirty="0">
                          <a:effectLst/>
                        </a:rPr>
                        <a:t>las</a:t>
                      </a:r>
                      <a:r>
                        <a:rPr lang="es-MX" sz="1400" spc="-195" dirty="0">
                          <a:effectLst/>
                        </a:rPr>
                        <a:t> </a:t>
                      </a:r>
                      <a:r>
                        <a:rPr lang="es-MX" sz="1400" dirty="0">
                          <a:effectLst/>
                        </a:rPr>
                        <a:t>artes</a:t>
                      </a:r>
                      <a:r>
                        <a:rPr lang="es-MX" sz="1400" spc="-175" dirty="0">
                          <a:effectLst/>
                        </a:rPr>
                        <a:t> </a:t>
                      </a:r>
                      <a:r>
                        <a:rPr lang="es-MX" sz="1400" dirty="0">
                          <a:effectLst/>
                        </a:rPr>
                        <a:t>visuales</a:t>
                      </a:r>
                      <a:r>
                        <a:rPr lang="es-MX" sz="1400" spc="-210" dirty="0">
                          <a:effectLst/>
                        </a:rPr>
                        <a:t> </a:t>
                      </a:r>
                      <a:r>
                        <a:rPr lang="es-MX" sz="1400" dirty="0">
                          <a:effectLst/>
                        </a:rPr>
                        <a:t>en</a:t>
                      </a:r>
                      <a:r>
                        <a:rPr lang="es-MX" sz="1400" spc="-180" dirty="0">
                          <a:effectLst/>
                        </a:rPr>
                        <a:t> </a:t>
                      </a:r>
                      <a:r>
                        <a:rPr lang="es-MX" sz="1400" dirty="0">
                          <a:effectLst/>
                        </a:rPr>
                        <a:t>creaciones</a:t>
                      </a:r>
                      <a:r>
                        <a:rPr lang="es-MX" sz="1400" spc="-170" dirty="0">
                          <a:effectLst/>
                        </a:rPr>
                        <a:t> </a:t>
                      </a:r>
                      <a:r>
                        <a:rPr lang="es-MX" sz="1400" dirty="0">
                          <a:effectLst/>
                        </a:rPr>
                        <a:t>propias.</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pPr algn="l"/>
                      <a:r>
                        <a:rPr lang="es-MX" sz="1400">
                          <a:effectLst/>
                        </a:rPr>
                        <a:t>Usa</a:t>
                      </a:r>
                      <a:r>
                        <a:rPr lang="es-MX" sz="1400" spc="-155">
                          <a:effectLst/>
                        </a:rPr>
                        <a:t> </a:t>
                      </a:r>
                      <a:r>
                        <a:rPr lang="es-MX" sz="1400">
                          <a:effectLst/>
                        </a:rPr>
                        <a:t>recursos</a:t>
                      </a:r>
                      <a:r>
                        <a:rPr lang="es-MX" sz="1400" spc="-215">
                          <a:effectLst/>
                        </a:rPr>
                        <a:t> </a:t>
                      </a:r>
                      <a:r>
                        <a:rPr lang="es-MX" sz="1400">
                          <a:effectLst/>
                        </a:rPr>
                        <a:t>de</a:t>
                      </a:r>
                      <a:r>
                        <a:rPr lang="es-MX" sz="1400" spc="-195">
                          <a:effectLst/>
                        </a:rPr>
                        <a:t> </a:t>
                      </a:r>
                      <a:r>
                        <a:rPr lang="es-MX" sz="1400">
                          <a:effectLst/>
                        </a:rPr>
                        <a:t>las</a:t>
                      </a:r>
                      <a:r>
                        <a:rPr lang="es-MX" sz="1400" spc="-195">
                          <a:effectLst/>
                        </a:rPr>
                        <a:t> </a:t>
                      </a:r>
                      <a:r>
                        <a:rPr lang="es-MX" sz="1400">
                          <a:effectLst/>
                        </a:rPr>
                        <a:t>artes</a:t>
                      </a:r>
                      <a:r>
                        <a:rPr lang="es-MX" sz="1400" spc="-175">
                          <a:effectLst/>
                        </a:rPr>
                        <a:t> </a:t>
                      </a:r>
                      <a:r>
                        <a:rPr lang="es-MX" sz="1400">
                          <a:effectLst/>
                        </a:rPr>
                        <a:t>visuales</a:t>
                      </a:r>
                      <a:r>
                        <a:rPr lang="es-MX" sz="1400" spc="-210">
                          <a:effectLst/>
                        </a:rPr>
                        <a:t> </a:t>
                      </a:r>
                      <a:r>
                        <a:rPr lang="es-MX" sz="1400">
                          <a:effectLst/>
                        </a:rPr>
                        <a:t>en</a:t>
                      </a:r>
                      <a:r>
                        <a:rPr lang="es-MX" sz="1400" spc="-180">
                          <a:effectLst/>
                        </a:rPr>
                        <a:t> </a:t>
                      </a:r>
                      <a:r>
                        <a:rPr lang="es-MX" sz="1400">
                          <a:effectLst/>
                        </a:rPr>
                        <a:t>creaciones</a:t>
                      </a:r>
                      <a:r>
                        <a:rPr lang="es-MX" sz="1400" spc="-170">
                          <a:effectLst/>
                        </a:rPr>
                        <a:t> </a:t>
                      </a:r>
                      <a:r>
                        <a:rPr lang="es-MX" sz="1400">
                          <a:effectLst/>
                        </a:rPr>
                        <a:t>propias.</a:t>
                      </a:r>
                      <a:endParaRPr lang="es-ES" sz="120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323076265"/>
                  </a:ext>
                </a:extLst>
              </a:tr>
              <a:tr h="279515">
                <a:tc gridSpan="10">
                  <a:txBody>
                    <a:bodyPr/>
                    <a:lstStyle/>
                    <a:p>
                      <a:pPr marL="129540" algn="ctr">
                        <a:spcBef>
                          <a:spcPts val="275"/>
                        </a:spcBef>
                        <a:spcAft>
                          <a:spcPts val="0"/>
                        </a:spcAft>
                      </a:pPr>
                      <a:r>
                        <a:rPr lang="es-MX" sz="1400" dirty="0">
                          <a:effectLst/>
                        </a:rPr>
                        <a:t>Nivel de logro</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963817543"/>
                  </a:ext>
                </a:extLst>
              </a:tr>
              <a:tr h="446397">
                <a:tc gridSpan="2">
                  <a:txBody>
                    <a:bodyPr/>
                    <a:lstStyle/>
                    <a:p>
                      <a:pPr algn="l">
                        <a:spcBef>
                          <a:spcPts val="275"/>
                        </a:spcBef>
                        <a:spcAft>
                          <a:spcPts val="0"/>
                        </a:spcAft>
                      </a:pPr>
                      <a:r>
                        <a:rPr lang="es-MX" sz="1400" dirty="0">
                          <a:effectLst/>
                        </a:rPr>
                        <a:t>NIV Sobresaliente</a:t>
                      </a:r>
                    </a:p>
                    <a:p>
                      <a:pPr algn="l">
                        <a:spcBef>
                          <a:spcPts val="275"/>
                        </a:spcBef>
                        <a:spcAft>
                          <a:spcPts val="0"/>
                        </a:spcAft>
                      </a:pPr>
                      <a:r>
                        <a:rPr lang="es-MX" sz="1400" dirty="0">
                          <a:effectLst/>
                        </a:rPr>
                        <a:t> </a:t>
                      </a:r>
                      <a:endParaRPr lang="es-ES" sz="1200" dirty="0">
                        <a:effectLst/>
                        <a:latin typeface="Verdana" panose="020B0604030504040204" pitchFamily="34" charset="0"/>
                        <a:ea typeface="Verdana" panose="020B0604030504040204" pitchFamily="34" charset="0"/>
                      </a:endParaRPr>
                    </a:p>
                  </a:txBody>
                  <a:tcPr marL="34146" marR="34146" marT="0" marB="0"/>
                </a:tc>
                <a:tc hMerge="1">
                  <a:txBody>
                    <a:bodyPr/>
                    <a:lstStyle/>
                    <a:p>
                      <a:endParaRPr lang="es-ES"/>
                    </a:p>
                  </a:txBody>
                  <a:tcPr/>
                </a:tc>
                <a:tc gridSpan="5">
                  <a:txBody>
                    <a:bodyPr/>
                    <a:lstStyle/>
                    <a:p>
                      <a:pPr algn="l">
                        <a:spcBef>
                          <a:spcPts val="275"/>
                        </a:spcBef>
                        <a:spcAft>
                          <a:spcPts val="0"/>
                        </a:spcAft>
                      </a:pPr>
                      <a:r>
                        <a:rPr lang="es-MX" sz="1400" dirty="0">
                          <a:effectLst/>
                        </a:rPr>
                        <a:t>NIII Satisfactorio</a:t>
                      </a:r>
                    </a:p>
                    <a:p>
                      <a:pPr algn="l">
                        <a:spcBef>
                          <a:spcPts val="275"/>
                        </a:spcBef>
                        <a:spcAft>
                          <a:spcPts val="0"/>
                        </a:spcAft>
                      </a:pPr>
                      <a:r>
                        <a:rPr lang="es-MX" sz="1400" dirty="0">
                          <a:effectLst/>
                        </a:rPr>
                        <a:t> </a:t>
                      </a:r>
                      <a:endParaRPr lang="es-ES" sz="1200" dirty="0">
                        <a:effectLst/>
                        <a:latin typeface="Verdana" panose="020B0604030504040204" pitchFamily="34" charset="0"/>
                        <a:ea typeface="Verdana" panose="020B0604030504040204" pitchFamily="34" charset="0"/>
                      </a:endParaRP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l">
                        <a:spcBef>
                          <a:spcPts val="275"/>
                        </a:spcBef>
                        <a:spcAft>
                          <a:spcPts val="0"/>
                        </a:spcAft>
                      </a:pPr>
                      <a:r>
                        <a:rPr lang="es-MX" sz="1400" dirty="0">
                          <a:effectLst/>
                        </a:rPr>
                        <a:t> </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gridSpan="2">
                  <a:txBody>
                    <a:bodyPr/>
                    <a:lstStyle/>
                    <a:p>
                      <a:pPr algn="l">
                        <a:spcBef>
                          <a:spcPts val="275"/>
                        </a:spcBef>
                        <a:spcAft>
                          <a:spcPts val="0"/>
                        </a:spcAft>
                      </a:pPr>
                      <a:r>
                        <a:rPr lang="es-MX" sz="1400" dirty="0">
                          <a:effectLst/>
                        </a:rPr>
                        <a:t>NII Básico</a:t>
                      </a:r>
                    </a:p>
                    <a:p>
                      <a:pPr algn="l">
                        <a:spcBef>
                          <a:spcPts val="275"/>
                        </a:spcBef>
                        <a:spcAft>
                          <a:spcPts val="0"/>
                        </a:spcAft>
                      </a:pPr>
                      <a:r>
                        <a:rPr lang="es-MX" sz="1400" dirty="0">
                          <a:effectLst/>
                        </a:rPr>
                        <a:t> </a:t>
                      </a:r>
                      <a:endParaRPr lang="es-ES" sz="1200" dirty="0">
                        <a:effectLst/>
                        <a:latin typeface="Verdana" panose="020B0604030504040204" pitchFamily="34" charset="0"/>
                        <a:ea typeface="Verdana" panose="020B0604030504040204" pitchFamily="34" charset="0"/>
                      </a:endParaRPr>
                    </a:p>
                  </a:txBody>
                  <a:tcPr marL="34146" marR="34146" marT="0" marB="0"/>
                </a:tc>
                <a:tc hMerge="1">
                  <a:txBody>
                    <a:bodyPr/>
                    <a:lstStyle/>
                    <a:p>
                      <a:endParaRPr lang="es-ES"/>
                    </a:p>
                  </a:txBody>
                  <a:tcPr/>
                </a:tc>
                <a:tc>
                  <a:txBody>
                    <a:bodyPr/>
                    <a:lstStyle/>
                    <a:p>
                      <a:pPr algn="l">
                        <a:spcBef>
                          <a:spcPts val="275"/>
                        </a:spcBef>
                        <a:spcAft>
                          <a:spcPts val="0"/>
                        </a:spcAft>
                      </a:pPr>
                      <a:r>
                        <a:rPr lang="es-MX" sz="1400" dirty="0">
                          <a:effectLst/>
                        </a:rPr>
                        <a:t>NI Insuficiente</a:t>
                      </a:r>
                    </a:p>
                    <a:p>
                      <a:pPr algn="l">
                        <a:spcBef>
                          <a:spcPts val="275"/>
                        </a:spcBef>
                        <a:spcAft>
                          <a:spcPts val="0"/>
                        </a:spcAft>
                      </a:pPr>
                      <a:r>
                        <a:rPr lang="es-MX" sz="1400" dirty="0">
                          <a:effectLst/>
                        </a:rPr>
                        <a:t> </a:t>
                      </a:r>
                      <a:endParaRPr lang="es-ES" sz="1200" dirty="0">
                        <a:effectLst/>
                        <a:latin typeface="Verdana" panose="020B0604030504040204" pitchFamily="34" charset="0"/>
                        <a:ea typeface="Verdana" panose="020B0604030504040204" pitchFamily="34" charset="0"/>
                      </a:endParaRPr>
                    </a:p>
                  </a:txBody>
                  <a:tcPr marL="34146" marR="34146" marT="0" marB="0"/>
                </a:tc>
                <a:extLst>
                  <a:ext uri="{0D108BD9-81ED-4DB2-BD59-A6C34878D82A}">
                    <a16:rowId xmlns:a16="http://schemas.microsoft.com/office/drawing/2014/main" val="207213465"/>
                  </a:ext>
                </a:extLst>
              </a:tr>
              <a:tr h="3384448">
                <a:tc gridSpan="2">
                  <a:txBody>
                    <a:bodyPr/>
                    <a:lstStyle/>
                    <a:p>
                      <a:pPr algn="l">
                        <a:lnSpc>
                          <a:spcPct val="98000"/>
                        </a:lnSpc>
                        <a:spcBef>
                          <a:spcPts val="300"/>
                        </a:spcBef>
                        <a:spcAft>
                          <a:spcPts val="0"/>
                        </a:spcAft>
                      </a:pPr>
                      <a:r>
                        <a:rPr lang="es-MX" sz="1400" dirty="0">
                          <a:effectLst/>
                        </a:rPr>
                        <a:t>Reconoce algunos autores y el tipo de obra que realiza (paisajes, autorretrato, etc.) conversa sobre </a:t>
                      </a:r>
                      <a:r>
                        <a:rPr lang="es-MX" sz="1400" spc="15" dirty="0">
                          <a:effectLst/>
                        </a:rPr>
                        <a:t>las </a:t>
                      </a:r>
                      <a:r>
                        <a:rPr lang="es-MX" sz="1400" dirty="0">
                          <a:effectLst/>
                        </a:rPr>
                        <a:t>técnicas y elementos</a:t>
                      </a:r>
                      <a:r>
                        <a:rPr lang="es-MX" sz="1400" spc="-165" dirty="0">
                          <a:effectLst/>
                        </a:rPr>
                        <a:t> </a:t>
                      </a:r>
                      <a:r>
                        <a:rPr lang="es-MX" sz="1400" dirty="0">
                          <a:effectLst/>
                        </a:rPr>
                        <a:t>utilizados.</a:t>
                      </a:r>
                      <a:r>
                        <a:rPr lang="es-MX" sz="1400" spc="-165" dirty="0">
                          <a:effectLst/>
                        </a:rPr>
                        <a:t> </a:t>
                      </a:r>
                      <a:r>
                        <a:rPr lang="es-MX" sz="1400" dirty="0">
                          <a:effectLst/>
                        </a:rPr>
                        <a:t>Y</a:t>
                      </a:r>
                      <a:r>
                        <a:rPr lang="es-MX" sz="1400" spc="-95" dirty="0">
                          <a:effectLst/>
                        </a:rPr>
                        <a:t> </a:t>
                      </a:r>
                      <a:r>
                        <a:rPr lang="es-MX" sz="1400" spc="15" dirty="0">
                          <a:effectLst/>
                        </a:rPr>
                        <a:t>los</a:t>
                      </a:r>
                      <a:r>
                        <a:rPr lang="es-MX" sz="1400" spc="-140" dirty="0">
                          <a:effectLst/>
                        </a:rPr>
                        <a:t> </a:t>
                      </a:r>
                      <a:r>
                        <a:rPr lang="es-MX" sz="1400" dirty="0">
                          <a:effectLst/>
                        </a:rPr>
                        <a:t>utiliza para</a:t>
                      </a:r>
                      <a:r>
                        <a:rPr lang="es-MX" sz="1400" spc="-230" dirty="0">
                          <a:effectLst/>
                        </a:rPr>
                        <a:t> </a:t>
                      </a:r>
                      <a:r>
                        <a:rPr lang="es-MX" sz="1400" dirty="0">
                          <a:effectLst/>
                        </a:rPr>
                        <a:t>producir</a:t>
                      </a:r>
                      <a:r>
                        <a:rPr lang="es-MX" sz="1400" spc="-235" dirty="0">
                          <a:effectLst/>
                        </a:rPr>
                        <a:t> </a:t>
                      </a:r>
                      <a:r>
                        <a:rPr lang="es-MX" sz="1400" dirty="0">
                          <a:effectLst/>
                        </a:rPr>
                        <a:t>sus</a:t>
                      </a:r>
                      <a:r>
                        <a:rPr lang="es-MX" sz="1400" spc="-215" dirty="0">
                          <a:effectLst/>
                        </a:rPr>
                        <a:t> </a:t>
                      </a:r>
                      <a:r>
                        <a:rPr lang="es-MX" sz="1400" dirty="0">
                          <a:effectLst/>
                        </a:rPr>
                        <a:t>propias</a:t>
                      </a:r>
                      <a:r>
                        <a:rPr lang="es-MX" sz="1400" spc="-225" dirty="0">
                          <a:effectLst/>
                        </a:rPr>
                        <a:t> </a:t>
                      </a:r>
                      <a:r>
                        <a:rPr lang="es-MX" sz="1400" dirty="0">
                          <a:effectLst/>
                        </a:rPr>
                        <a:t>obras.</a:t>
                      </a:r>
                      <a:endParaRPr lang="es-ES" sz="1200" dirty="0">
                        <a:effectLst/>
                      </a:endParaRPr>
                    </a:p>
                    <a:p>
                      <a:pPr algn="l">
                        <a:lnSpc>
                          <a:spcPct val="98000"/>
                        </a:lnSpc>
                        <a:spcBef>
                          <a:spcPts val="300"/>
                        </a:spcBef>
                        <a:spcAft>
                          <a:spcPts val="0"/>
                        </a:spcAft>
                      </a:pPr>
                      <a:r>
                        <a:rPr lang="es-MX" sz="1400" dirty="0">
                          <a:effectLst/>
                        </a:rPr>
                        <a:t>Realiza</a:t>
                      </a:r>
                      <a:r>
                        <a:rPr lang="es-MX" sz="1400" spc="-185" dirty="0">
                          <a:effectLst/>
                        </a:rPr>
                        <a:t> </a:t>
                      </a:r>
                      <a:r>
                        <a:rPr lang="es-MX" sz="1400" dirty="0">
                          <a:effectLst/>
                        </a:rPr>
                        <a:t>sus</a:t>
                      </a:r>
                      <a:r>
                        <a:rPr lang="es-MX" sz="1400" spc="-115" dirty="0">
                          <a:effectLst/>
                        </a:rPr>
                        <a:t> </a:t>
                      </a:r>
                      <a:r>
                        <a:rPr lang="es-MX" sz="1400" dirty="0">
                          <a:effectLst/>
                        </a:rPr>
                        <a:t>propias</a:t>
                      </a:r>
                      <a:r>
                        <a:rPr lang="es-MX" sz="1400" spc="-140" dirty="0">
                          <a:effectLst/>
                        </a:rPr>
                        <a:t> </a:t>
                      </a:r>
                      <a:r>
                        <a:rPr lang="es-MX" sz="1400" dirty="0">
                          <a:effectLst/>
                        </a:rPr>
                        <a:t>obras</a:t>
                      </a:r>
                      <a:r>
                        <a:rPr lang="es-MX" sz="1400" spc="-140" dirty="0">
                          <a:effectLst/>
                        </a:rPr>
                        <a:t> </a:t>
                      </a:r>
                      <a:r>
                        <a:rPr lang="es-MX" sz="1400" dirty="0">
                          <a:effectLst/>
                        </a:rPr>
                        <a:t>de</a:t>
                      </a:r>
                      <a:r>
                        <a:rPr lang="es-MX" sz="1400" spc="-105" dirty="0">
                          <a:effectLst/>
                        </a:rPr>
                        <a:t> </a:t>
                      </a:r>
                      <a:r>
                        <a:rPr lang="es-MX" sz="1400" dirty="0">
                          <a:effectLst/>
                        </a:rPr>
                        <a:t>arte</a:t>
                      </a:r>
                      <a:r>
                        <a:rPr lang="es-MX" sz="1400" spc="-105" dirty="0">
                          <a:effectLst/>
                        </a:rPr>
                        <a:t> </a:t>
                      </a:r>
                      <a:r>
                        <a:rPr lang="es-MX" sz="1400" dirty="0">
                          <a:effectLst/>
                        </a:rPr>
                        <a:t>con</a:t>
                      </a:r>
                      <a:r>
                        <a:rPr lang="es-MX" sz="1400" spc="-135" dirty="0">
                          <a:effectLst/>
                        </a:rPr>
                        <a:t> </a:t>
                      </a:r>
                      <a:r>
                        <a:rPr lang="es-MX" sz="1400" dirty="0">
                          <a:effectLst/>
                        </a:rPr>
                        <a:t>técnicas y materiales que ha conocido previamente, además</a:t>
                      </a:r>
                      <a:r>
                        <a:rPr lang="es-MX" sz="1400" spc="-175" dirty="0">
                          <a:effectLst/>
                        </a:rPr>
                        <a:t> </a:t>
                      </a:r>
                      <a:r>
                        <a:rPr lang="es-MX" sz="1400" dirty="0">
                          <a:effectLst/>
                        </a:rPr>
                        <a:t>utiliza</a:t>
                      </a:r>
                      <a:r>
                        <a:rPr lang="es-MX" sz="1400" spc="-190" dirty="0">
                          <a:effectLst/>
                        </a:rPr>
                        <a:t> </a:t>
                      </a:r>
                      <a:r>
                        <a:rPr lang="es-MX" sz="1400" dirty="0">
                          <a:effectLst/>
                        </a:rPr>
                        <a:t>diferente</a:t>
                      </a:r>
                      <a:r>
                        <a:rPr lang="es-MX" sz="1400" spc="-160" dirty="0">
                          <a:effectLst/>
                        </a:rPr>
                        <a:t> </a:t>
                      </a:r>
                      <a:r>
                        <a:rPr lang="es-MX" sz="1400" dirty="0">
                          <a:effectLst/>
                        </a:rPr>
                        <a:t>gamas</a:t>
                      </a:r>
                      <a:r>
                        <a:rPr lang="es-MX" sz="1400" spc="-175" dirty="0">
                          <a:effectLst/>
                        </a:rPr>
                        <a:t> </a:t>
                      </a:r>
                      <a:r>
                        <a:rPr lang="es-MX" sz="1400" dirty="0">
                          <a:effectLst/>
                        </a:rPr>
                        <a:t>de</a:t>
                      </a:r>
                      <a:r>
                        <a:rPr lang="es-MX" sz="1400" spc="-120" dirty="0">
                          <a:effectLst/>
                        </a:rPr>
                        <a:t> </a:t>
                      </a:r>
                      <a:r>
                        <a:rPr lang="es-MX" sz="1400" dirty="0">
                          <a:effectLst/>
                        </a:rPr>
                        <a:t>colores,</a:t>
                      </a:r>
                      <a:r>
                        <a:rPr lang="es-MX" sz="1400" spc="-195" dirty="0">
                          <a:effectLst/>
                        </a:rPr>
                        <a:t> </a:t>
                      </a:r>
                      <a:r>
                        <a:rPr lang="es-MX" sz="1400" spc="15" dirty="0">
                          <a:effectLst/>
                        </a:rPr>
                        <a:t>los </a:t>
                      </a:r>
                      <a:r>
                        <a:rPr lang="es-MX" sz="1400" dirty="0">
                          <a:effectLst/>
                        </a:rPr>
                        <a:t>utiliza</a:t>
                      </a:r>
                      <a:r>
                        <a:rPr lang="es-MX" sz="1400" spc="-165" dirty="0">
                          <a:effectLst/>
                        </a:rPr>
                        <a:t> </a:t>
                      </a:r>
                      <a:r>
                        <a:rPr lang="es-MX" sz="1400" dirty="0">
                          <a:effectLst/>
                        </a:rPr>
                        <a:t>de</a:t>
                      </a:r>
                      <a:r>
                        <a:rPr lang="es-MX" sz="1400" spc="-85" dirty="0">
                          <a:effectLst/>
                        </a:rPr>
                        <a:t> </a:t>
                      </a:r>
                      <a:r>
                        <a:rPr lang="es-MX" sz="1400" dirty="0">
                          <a:effectLst/>
                        </a:rPr>
                        <a:t>acuerdo</a:t>
                      </a:r>
                      <a:r>
                        <a:rPr lang="es-MX" sz="1400" spc="-110" dirty="0">
                          <a:effectLst/>
                        </a:rPr>
                        <a:t> </a:t>
                      </a:r>
                      <a:r>
                        <a:rPr lang="es-MX" sz="1400" dirty="0">
                          <a:effectLst/>
                        </a:rPr>
                        <a:t>a</a:t>
                      </a:r>
                      <a:r>
                        <a:rPr lang="es-MX" sz="1400" spc="-95" dirty="0">
                          <a:effectLst/>
                        </a:rPr>
                        <a:t> </a:t>
                      </a:r>
                      <a:r>
                        <a:rPr lang="es-MX" sz="1400" dirty="0">
                          <a:effectLst/>
                        </a:rPr>
                        <a:t>su</a:t>
                      </a:r>
                      <a:r>
                        <a:rPr lang="es-MX" sz="1400" spc="-110" dirty="0">
                          <a:effectLst/>
                        </a:rPr>
                        <a:t> </a:t>
                      </a:r>
                      <a:r>
                        <a:rPr lang="es-MX" sz="1400" dirty="0">
                          <a:effectLst/>
                        </a:rPr>
                        <a:t>propósito.</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gridSpan="5">
                  <a:txBody>
                    <a:bodyPr/>
                    <a:lstStyle/>
                    <a:p>
                      <a:pPr algn="l">
                        <a:lnSpc>
                          <a:spcPct val="98000"/>
                        </a:lnSpc>
                        <a:spcBef>
                          <a:spcPts val="300"/>
                        </a:spcBef>
                        <a:spcAft>
                          <a:spcPts val="0"/>
                        </a:spcAft>
                      </a:pPr>
                      <a:r>
                        <a:rPr lang="es-MX" sz="1400" dirty="0">
                          <a:effectLst/>
                        </a:rPr>
                        <a:t>Observa obras de</a:t>
                      </a:r>
                      <a:r>
                        <a:rPr lang="es-MX" sz="1400" spc="-275" dirty="0">
                          <a:effectLst/>
                        </a:rPr>
                        <a:t> </a:t>
                      </a:r>
                      <a:r>
                        <a:rPr lang="es-MX" sz="1400" dirty="0">
                          <a:effectLst/>
                        </a:rPr>
                        <a:t>algunos autores y conversa sobre </a:t>
                      </a:r>
                      <a:r>
                        <a:rPr lang="es-MX" sz="1400" spc="10" dirty="0">
                          <a:effectLst/>
                        </a:rPr>
                        <a:t>ellos</a:t>
                      </a:r>
                      <a:r>
                        <a:rPr lang="es-MX" sz="1400" spc="-270" dirty="0">
                          <a:effectLst/>
                        </a:rPr>
                        <a:t>,</a:t>
                      </a:r>
                      <a:r>
                        <a:rPr lang="es-MX" sz="1400" spc="-235" dirty="0">
                          <a:effectLst/>
                        </a:rPr>
                        <a:t> </a:t>
                      </a:r>
                      <a:r>
                        <a:rPr lang="es-MX" sz="1400" dirty="0">
                          <a:effectLst/>
                        </a:rPr>
                        <a:t>realiza</a:t>
                      </a:r>
                      <a:r>
                        <a:rPr lang="es-MX" sz="1400" spc="-265" dirty="0">
                          <a:effectLst/>
                        </a:rPr>
                        <a:t> </a:t>
                      </a:r>
                      <a:r>
                        <a:rPr lang="es-MX" sz="1400" dirty="0">
                          <a:effectLst/>
                        </a:rPr>
                        <a:t>sus</a:t>
                      </a:r>
                      <a:r>
                        <a:rPr lang="es-MX" sz="1400" spc="-230" dirty="0">
                          <a:effectLst/>
                        </a:rPr>
                        <a:t> </a:t>
                      </a:r>
                      <a:r>
                        <a:rPr lang="es-MX" sz="1400" dirty="0">
                          <a:effectLst/>
                        </a:rPr>
                        <a:t>obras intentado utilizar las técnicas observadas, según como lo comprendió, sin  explicar como lo hizo.</a:t>
                      </a:r>
                      <a:endParaRPr lang="es-ES" sz="1200" dirty="0">
                        <a:effectLst/>
                      </a:endParaRPr>
                    </a:p>
                    <a:p>
                      <a:pPr algn="l">
                        <a:lnSpc>
                          <a:spcPct val="98000"/>
                        </a:lnSpc>
                        <a:spcBef>
                          <a:spcPts val="300"/>
                        </a:spcBef>
                        <a:spcAft>
                          <a:spcPts val="0"/>
                        </a:spcAft>
                      </a:pPr>
                      <a:r>
                        <a:rPr lang="es-MX" sz="1400" dirty="0">
                          <a:effectLst/>
                        </a:rPr>
                        <a:t>Realiza obras propias siempre utilizando</a:t>
                      </a:r>
                      <a:r>
                        <a:rPr lang="es-MX" sz="1400" spc="-300" dirty="0">
                          <a:effectLst/>
                        </a:rPr>
                        <a:t> </a:t>
                      </a:r>
                      <a:r>
                        <a:rPr lang="es-MX" sz="1400" spc="25" dirty="0">
                          <a:effectLst/>
                        </a:rPr>
                        <a:t>la</a:t>
                      </a:r>
                      <a:r>
                        <a:rPr lang="es-MX" sz="1400" spc="-295" dirty="0">
                          <a:effectLst/>
                        </a:rPr>
                        <a:t> </a:t>
                      </a:r>
                      <a:r>
                        <a:rPr lang="es-MX" sz="1400" dirty="0">
                          <a:effectLst/>
                        </a:rPr>
                        <a:t>misma técnica</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l">
                        <a:lnSpc>
                          <a:spcPct val="98000"/>
                        </a:lnSpc>
                        <a:spcBef>
                          <a:spcPts val="300"/>
                        </a:spcBef>
                        <a:spcAft>
                          <a:spcPts val="0"/>
                        </a:spcAft>
                      </a:pPr>
                      <a:r>
                        <a:rPr lang="es-MX" sz="1400" dirty="0">
                          <a:effectLst/>
                        </a:rPr>
                        <a:t>Observa obras de algunos autores, recatando técnicas con apoyo de la educadora. </a:t>
                      </a:r>
                      <a:endParaRPr lang="es-ES" sz="1200" dirty="0">
                        <a:effectLst/>
                      </a:endParaRPr>
                    </a:p>
                    <a:p>
                      <a:pPr algn="l">
                        <a:lnSpc>
                          <a:spcPct val="98000"/>
                        </a:lnSpc>
                        <a:spcBef>
                          <a:spcPts val="300"/>
                        </a:spcBef>
                        <a:spcAft>
                          <a:spcPts val="0"/>
                        </a:spcAft>
                      </a:pPr>
                      <a:r>
                        <a:rPr lang="es-MX" sz="1400" dirty="0">
                          <a:effectLst/>
                        </a:rPr>
                        <a:t>Sus obras las realiza solo siguiendo lo que sus compañeros realizan, sin usar sus propios recursos e ideas.</a:t>
                      </a:r>
                      <a:endParaRPr lang="es-ES" sz="1200" dirty="0">
                        <a:effectLst/>
                      </a:endParaRPr>
                    </a:p>
                    <a:p>
                      <a:pPr algn="l">
                        <a:lnSpc>
                          <a:spcPct val="98000"/>
                        </a:lnSpc>
                        <a:spcBef>
                          <a:spcPts val="300"/>
                        </a:spcBef>
                        <a:spcAft>
                          <a:spcPts val="0"/>
                        </a:spcAft>
                      </a:pPr>
                      <a:r>
                        <a:rPr lang="es-MX" sz="1400" dirty="0">
                          <a:effectLst/>
                        </a:rPr>
                        <a:t> </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tc hMerge="1">
                  <a:txBody>
                    <a:bodyPr/>
                    <a:lstStyle/>
                    <a:p>
                      <a:endParaRPr lang="es-ES"/>
                    </a:p>
                  </a:txBody>
                  <a:tcPr/>
                </a:tc>
                <a:tc>
                  <a:txBody>
                    <a:bodyPr/>
                    <a:lstStyle/>
                    <a:p>
                      <a:pPr algn="l">
                        <a:lnSpc>
                          <a:spcPct val="98000"/>
                        </a:lnSpc>
                        <a:spcBef>
                          <a:spcPts val="300"/>
                        </a:spcBef>
                        <a:spcAft>
                          <a:spcPts val="0"/>
                        </a:spcAft>
                      </a:pPr>
                      <a:r>
                        <a:rPr lang="es-MX" sz="1400" dirty="0">
                          <a:effectLst/>
                        </a:rPr>
                        <a:t>Muestra desinterés por conocer obras</a:t>
                      </a:r>
                      <a:r>
                        <a:rPr lang="es-MX" sz="1400" spc="-230" dirty="0">
                          <a:effectLst/>
                        </a:rPr>
                        <a:t> </a:t>
                      </a:r>
                      <a:r>
                        <a:rPr lang="es-MX" sz="1400" dirty="0">
                          <a:effectLst/>
                        </a:rPr>
                        <a:t>de</a:t>
                      </a:r>
                      <a:r>
                        <a:rPr lang="es-MX" sz="1400" spc="-210" dirty="0">
                          <a:effectLst/>
                        </a:rPr>
                        <a:t> </a:t>
                      </a:r>
                      <a:r>
                        <a:rPr lang="es-MX" sz="1400" dirty="0">
                          <a:effectLst/>
                        </a:rPr>
                        <a:t>otros</a:t>
                      </a:r>
                      <a:r>
                        <a:rPr lang="es-MX" sz="1400" spc="-215" dirty="0">
                          <a:effectLst/>
                        </a:rPr>
                        <a:t> </a:t>
                      </a:r>
                      <a:r>
                        <a:rPr lang="es-MX" sz="1400" dirty="0">
                          <a:effectLst/>
                        </a:rPr>
                        <a:t>autores,</a:t>
                      </a:r>
                      <a:r>
                        <a:rPr lang="es-MX" sz="1400" spc="-235" dirty="0">
                          <a:effectLst/>
                        </a:rPr>
                        <a:t> </a:t>
                      </a:r>
                      <a:r>
                        <a:rPr lang="es-MX" sz="1400" dirty="0">
                          <a:effectLst/>
                        </a:rPr>
                        <a:t>al</a:t>
                      </a:r>
                      <a:r>
                        <a:rPr lang="es-MX" sz="1400" spc="-210" dirty="0">
                          <a:effectLst/>
                        </a:rPr>
                        <a:t> </a:t>
                      </a:r>
                      <a:r>
                        <a:rPr lang="es-MX" sz="1400" dirty="0">
                          <a:effectLst/>
                        </a:rPr>
                        <a:t>realizar sus</a:t>
                      </a:r>
                      <a:r>
                        <a:rPr lang="es-MX" sz="1400" spc="-245" dirty="0">
                          <a:effectLst/>
                        </a:rPr>
                        <a:t> </a:t>
                      </a:r>
                      <a:r>
                        <a:rPr lang="es-MX" sz="1400" dirty="0">
                          <a:effectLst/>
                        </a:rPr>
                        <a:t>obras</a:t>
                      </a:r>
                      <a:r>
                        <a:rPr lang="es-MX" sz="1400" spc="-255" dirty="0">
                          <a:effectLst/>
                        </a:rPr>
                        <a:t> </a:t>
                      </a:r>
                      <a:r>
                        <a:rPr lang="es-MX" sz="1400" dirty="0">
                          <a:effectLst/>
                        </a:rPr>
                        <a:t>no</a:t>
                      </a:r>
                      <a:r>
                        <a:rPr lang="es-MX" sz="1400" spc="-250" dirty="0">
                          <a:effectLst/>
                        </a:rPr>
                        <a:t> </a:t>
                      </a:r>
                      <a:r>
                        <a:rPr lang="es-MX" sz="1400" dirty="0">
                          <a:effectLst/>
                        </a:rPr>
                        <a:t>siempre</a:t>
                      </a:r>
                      <a:r>
                        <a:rPr lang="es-MX" sz="1400" spc="-270" dirty="0">
                          <a:effectLst/>
                        </a:rPr>
                        <a:t> </a:t>
                      </a:r>
                      <a:r>
                        <a:rPr lang="es-MX" sz="1400" dirty="0">
                          <a:effectLst/>
                        </a:rPr>
                        <a:t>resultan</a:t>
                      </a:r>
                      <a:r>
                        <a:rPr lang="es-MX" sz="1400" spc="-260" dirty="0">
                          <a:effectLst/>
                        </a:rPr>
                        <a:t> </a:t>
                      </a:r>
                      <a:r>
                        <a:rPr lang="es-MX" sz="1400" dirty="0">
                          <a:effectLst/>
                        </a:rPr>
                        <a:t>ser </a:t>
                      </a:r>
                      <a:r>
                        <a:rPr lang="es-MX" sz="1400" spc="25" dirty="0">
                          <a:effectLst/>
                        </a:rPr>
                        <a:t>lo </a:t>
                      </a:r>
                      <a:r>
                        <a:rPr lang="es-MX" sz="1400" dirty="0">
                          <a:effectLst/>
                        </a:rPr>
                        <a:t>que se </a:t>
                      </a:r>
                      <a:r>
                        <a:rPr lang="es-MX" sz="1400" spc="25" dirty="0">
                          <a:effectLst/>
                        </a:rPr>
                        <a:t>le </a:t>
                      </a:r>
                      <a:r>
                        <a:rPr lang="es-MX" sz="1400" dirty="0">
                          <a:effectLst/>
                        </a:rPr>
                        <a:t>ha solicitado </a:t>
                      </a:r>
                      <a:r>
                        <a:rPr lang="es-MX" sz="1400" spc="-15" dirty="0">
                          <a:effectLst/>
                        </a:rPr>
                        <a:t>(se </a:t>
                      </a:r>
                      <a:r>
                        <a:rPr lang="es-MX" sz="1400" spc="25" dirty="0">
                          <a:effectLst/>
                        </a:rPr>
                        <a:t>le </a:t>
                      </a:r>
                      <a:r>
                        <a:rPr lang="es-MX" sz="1400" dirty="0">
                          <a:effectLst/>
                        </a:rPr>
                        <a:t>pide hacer un paisaje y se representa</a:t>
                      </a:r>
                      <a:r>
                        <a:rPr lang="es-MX" sz="1400" spc="-150" dirty="0">
                          <a:effectLst/>
                        </a:rPr>
                        <a:t> </a:t>
                      </a:r>
                      <a:r>
                        <a:rPr lang="es-MX" sz="1400" dirty="0">
                          <a:effectLst/>
                        </a:rPr>
                        <a:t>a</a:t>
                      </a:r>
                      <a:r>
                        <a:rPr lang="es-MX" sz="1400" spc="-145" dirty="0">
                          <a:effectLst/>
                        </a:rPr>
                        <a:t> </a:t>
                      </a:r>
                      <a:r>
                        <a:rPr lang="es-MX" sz="1400" dirty="0">
                          <a:effectLst/>
                        </a:rPr>
                        <a:t>sí</a:t>
                      </a:r>
                      <a:r>
                        <a:rPr lang="es-MX" sz="1400" spc="-120" dirty="0">
                          <a:effectLst/>
                        </a:rPr>
                        <a:t> </a:t>
                      </a:r>
                      <a:r>
                        <a:rPr lang="es-MX" sz="1400" dirty="0">
                          <a:effectLst/>
                        </a:rPr>
                        <a:t>mismo,</a:t>
                      </a:r>
                      <a:r>
                        <a:rPr lang="es-MX" sz="1400" spc="-195" dirty="0">
                          <a:effectLst/>
                        </a:rPr>
                        <a:t> </a:t>
                      </a:r>
                      <a:r>
                        <a:rPr lang="es-MX" sz="1400" dirty="0">
                          <a:effectLst/>
                        </a:rPr>
                        <a:t>etc.)</a:t>
                      </a:r>
                      <a:endParaRPr lang="es-ES" sz="1200" dirty="0">
                        <a:effectLst/>
                      </a:endParaRPr>
                    </a:p>
                    <a:p>
                      <a:pPr algn="l">
                        <a:lnSpc>
                          <a:spcPct val="98000"/>
                        </a:lnSpc>
                        <a:spcBef>
                          <a:spcPts val="300"/>
                        </a:spcBef>
                        <a:spcAft>
                          <a:spcPts val="0"/>
                        </a:spcAft>
                      </a:pPr>
                      <a:r>
                        <a:rPr lang="es-MX" sz="1400" dirty="0">
                          <a:effectLst/>
                        </a:rPr>
                        <a:t>Sus obras no tienen un propósito,</a:t>
                      </a:r>
                      <a:r>
                        <a:rPr lang="es-MX" sz="1400" spc="-185" dirty="0">
                          <a:effectLst/>
                        </a:rPr>
                        <a:t> </a:t>
                      </a:r>
                      <a:r>
                        <a:rPr lang="es-MX" sz="1400" dirty="0">
                          <a:effectLst/>
                        </a:rPr>
                        <a:t>no</a:t>
                      </a:r>
                      <a:r>
                        <a:rPr lang="es-MX" sz="1400" spc="-180" dirty="0">
                          <a:effectLst/>
                        </a:rPr>
                        <a:t> </a:t>
                      </a:r>
                      <a:r>
                        <a:rPr lang="es-MX" sz="1400" dirty="0">
                          <a:effectLst/>
                        </a:rPr>
                        <a:t>logra</a:t>
                      </a:r>
                      <a:r>
                        <a:rPr lang="es-MX" sz="1400" spc="-215" dirty="0">
                          <a:effectLst/>
                        </a:rPr>
                        <a:t> </a:t>
                      </a:r>
                      <a:r>
                        <a:rPr lang="es-MX" sz="1400" dirty="0">
                          <a:effectLst/>
                        </a:rPr>
                        <a:t>explicar como </a:t>
                      </a:r>
                      <a:r>
                        <a:rPr lang="es-MX" sz="1400" spc="25" dirty="0">
                          <a:effectLst/>
                        </a:rPr>
                        <a:t>lo </a:t>
                      </a:r>
                      <a:r>
                        <a:rPr lang="es-MX" sz="1400" dirty="0">
                          <a:effectLst/>
                        </a:rPr>
                        <a:t>ha hecho y cual ha sido el</a:t>
                      </a:r>
                      <a:r>
                        <a:rPr lang="es-MX" sz="1400" spc="-220" dirty="0">
                          <a:effectLst/>
                        </a:rPr>
                        <a:t> </a:t>
                      </a:r>
                      <a:r>
                        <a:rPr lang="es-MX" sz="1400" dirty="0">
                          <a:effectLst/>
                        </a:rPr>
                        <a:t>resultado.</a:t>
                      </a:r>
                      <a:endParaRPr lang="es-ES" sz="1200" dirty="0">
                        <a:effectLst/>
                        <a:latin typeface="Verdana" panose="020B0604030504040204" pitchFamily="34" charset="0"/>
                        <a:ea typeface="Verdana" panose="020B0604030504040204" pitchFamily="34" charset="0"/>
                        <a:cs typeface="Verdana" panose="020B0604030504040204" pitchFamily="34" charset="0"/>
                      </a:endParaRPr>
                    </a:p>
                  </a:txBody>
                  <a:tcPr marL="34146" marR="34146" marT="0" marB="0"/>
                </a:tc>
                <a:extLst>
                  <a:ext uri="{0D108BD9-81ED-4DB2-BD59-A6C34878D82A}">
                    <a16:rowId xmlns:a16="http://schemas.microsoft.com/office/drawing/2014/main" val="4143484826"/>
                  </a:ext>
                </a:extLst>
              </a:tr>
            </a:tbl>
          </a:graphicData>
        </a:graphic>
      </p:graphicFrame>
    </p:spTree>
    <p:extLst>
      <p:ext uri="{BB962C8B-B14F-4D97-AF65-F5344CB8AC3E}">
        <p14:creationId xmlns:p14="http://schemas.microsoft.com/office/powerpoint/2010/main" val="12786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56DBACC-D98D-42C0-AE7C-E8958C691A33}"/>
              </a:ext>
            </a:extLst>
          </p:cNvPr>
          <p:cNvSpPr txBox="1"/>
          <p:nvPr/>
        </p:nvSpPr>
        <p:spPr>
          <a:xfrm>
            <a:off x="2524540" y="1165117"/>
            <a:ext cx="6712226" cy="734368"/>
          </a:xfrm>
          <a:prstGeom prst="rect">
            <a:avLst/>
          </a:prstGeom>
          <a:noFill/>
        </p:spPr>
        <p:txBody>
          <a:bodyPr wrap="square">
            <a:spAutoFit/>
          </a:bodyPr>
          <a:lstStyle/>
          <a:p>
            <a:pPr algn="ctr">
              <a:lnSpc>
                <a:spcPct val="107000"/>
              </a:lnSpc>
              <a:spcAft>
                <a:spcPts val="600"/>
              </a:spcAft>
            </a:pPr>
            <a:r>
              <a:rPr lang="es-ES" sz="2000" b="1" dirty="0">
                <a:latin typeface="Arial" panose="020B0604020202020204" pitchFamily="34" charset="0"/>
                <a:ea typeface="Calibri" panose="020F0502020204030204" pitchFamily="34" charset="0"/>
                <a:cs typeface="Times New Roman" panose="02020603050405020304" pitchFamily="18" charset="0"/>
              </a:rPr>
              <a:t>ESCUELA NORMAL DE EDUCACIÓN PREESCOLAR DEL ESTADO DE COAHUILA</a:t>
            </a:r>
            <a:endParaRPr lang="es-ES" sz="1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a:extLst>
              <a:ext uri="{FF2B5EF4-FFF2-40B4-BE49-F238E27FC236}">
                <a16:creationId xmlns:a16="http://schemas.microsoft.com/office/drawing/2014/main" id="{0C38019F-77B7-4986-B108-757F73B95E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83518" y="2119062"/>
            <a:ext cx="1624965" cy="1200150"/>
          </a:xfrm>
          <a:prstGeom prst="rect">
            <a:avLst/>
          </a:prstGeom>
          <a:noFill/>
        </p:spPr>
      </p:pic>
      <p:sp>
        <p:nvSpPr>
          <p:cNvPr id="8" name="CuadroTexto 7">
            <a:extLst>
              <a:ext uri="{FF2B5EF4-FFF2-40B4-BE49-F238E27FC236}">
                <a16:creationId xmlns:a16="http://schemas.microsoft.com/office/drawing/2014/main" id="{C24A045A-82F9-45C5-8196-ECB5D8766AE9}"/>
              </a:ext>
            </a:extLst>
          </p:cNvPr>
          <p:cNvSpPr txBox="1"/>
          <p:nvPr/>
        </p:nvSpPr>
        <p:spPr>
          <a:xfrm>
            <a:off x="1696278" y="3538789"/>
            <a:ext cx="8376940" cy="2953053"/>
          </a:xfrm>
          <a:prstGeom prst="rect">
            <a:avLst/>
          </a:prstGeom>
          <a:noFill/>
        </p:spPr>
        <p:txBody>
          <a:bodyPr wrap="square">
            <a:spAutoFit/>
          </a:bodyPr>
          <a:lstStyle/>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Nombre del estudiante normalista: _Leyda Estefania Gaytan Bernal. </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Grado: 4ª         Sección: “B”        Número de Lista: #7</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Institución de Práctica: Gral. Tomás Sánchez Hernández.</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Clave: </a:t>
            </a:r>
            <a:r>
              <a:rPr lang="es-ES" sz="1600" dirty="0">
                <a:latin typeface="Arial" panose="020B0604020202020204" pitchFamily="34" charset="0"/>
                <a:ea typeface="Arial" panose="020B0604020202020204" pitchFamily="34" charset="0"/>
                <a:cs typeface="Arial" panose="020B0604020202020204" pitchFamily="34" charset="0"/>
              </a:rPr>
              <a:t>05DJN0054F</a:t>
            </a:r>
            <a:r>
              <a:rPr lang="es-ES" sz="1600" dirty="0">
                <a:latin typeface="Arial" panose="020B0604020202020204" pitchFamily="34" charset="0"/>
                <a:ea typeface="Calibri" panose="020F0502020204030204" pitchFamily="34" charset="0"/>
                <a:cs typeface="Arial" panose="020B0604020202020204" pitchFamily="34" charset="0"/>
              </a:rPr>
              <a:t>     </a:t>
            </a:r>
            <a:r>
              <a:rPr lang="es-ES" sz="1200" dirty="0">
                <a:latin typeface="Arial" panose="020B0604020202020204" pitchFamily="34" charset="0"/>
                <a:ea typeface="Calibri" panose="020F0502020204030204" pitchFamily="34" charset="0"/>
                <a:cs typeface="Arial" panose="020B0604020202020204" pitchFamily="34" charset="0"/>
              </a:rPr>
              <a:t>  </a:t>
            </a:r>
            <a:r>
              <a:rPr lang="es-ES" sz="1600" dirty="0">
                <a:latin typeface="Arial" panose="020B0604020202020204" pitchFamily="34" charset="0"/>
                <a:ea typeface="Calibri" panose="020F0502020204030204" pitchFamily="34" charset="0"/>
                <a:cs typeface="Arial" panose="020B0604020202020204" pitchFamily="34" charset="0"/>
              </a:rPr>
              <a:t>     Zona Escolar: 111</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Grado en el que realiza su práctica: 2 “B”</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Nombre del Profesor(a) Titular: Alma Gabriela Chaires Betancourt</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Total, de alumnos: __21____ Niños: ___10___ Niñas: ___11____</a:t>
            </a:r>
            <a:endParaRPr lang="es-ES"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pPr>
            <a:r>
              <a:rPr lang="es-ES" sz="1600" dirty="0">
                <a:latin typeface="Arial" panose="020B0604020202020204" pitchFamily="34" charset="0"/>
                <a:ea typeface="Calibri" panose="020F0502020204030204" pitchFamily="34" charset="0"/>
                <a:cs typeface="Arial" panose="020B0604020202020204" pitchFamily="34" charset="0"/>
              </a:rPr>
              <a:t>Periodo de Práctica: __6 al 10 de diciembre del 2021. .</a:t>
            </a:r>
          </a:p>
          <a:p>
            <a:pPr>
              <a:lnSpc>
                <a:spcPct val="107000"/>
              </a:lnSpc>
              <a:spcAft>
                <a:spcPts val="600"/>
              </a:spcAft>
            </a:pPr>
            <a:endParaRPr lang="es-ES" sz="9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3118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graphicFrame>
        <p:nvGraphicFramePr>
          <p:cNvPr id="388" name="Google Shape;388;p36"/>
          <p:cNvGraphicFramePr/>
          <p:nvPr/>
        </p:nvGraphicFramePr>
        <p:xfrm>
          <a:off x="320843" y="281004"/>
          <a:ext cx="10716134" cy="6360187"/>
        </p:xfrm>
        <a:graphic>
          <a:graphicData uri="http://schemas.openxmlformats.org/drawingml/2006/table">
            <a:tbl>
              <a:tblPr firstRow="1" bandRow="1">
                <a:noFill/>
              </a:tblPr>
              <a:tblGrid>
                <a:gridCol w="5794467">
                  <a:extLst>
                    <a:ext uri="{9D8B030D-6E8A-4147-A177-3AD203B41FA5}">
                      <a16:colId xmlns:a16="http://schemas.microsoft.com/office/drawing/2014/main" val="20000"/>
                    </a:ext>
                  </a:extLst>
                </a:gridCol>
                <a:gridCol w="2979267">
                  <a:extLst>
                    <a:ext uri="{9D8B030D-6E8A-4147-A177-3AD203B41FA5}">
                      <a16:colId xmlns:a16="http://schemas.microsoft.com/office/drawing/2014/main" val="20001"/>
                    </a:ext>
                  </a:extLst>
                </a:gridCol>
                <a:gridCol w="1942400">
                  <a:extLst>
                    <a:ext uri="{9D8B030D-6E8A-4147-A177-3AD203B41FA5}">
                      <a16:colId xmlns:a16="http://schemas.microsoft.com/office/drawing/2014/main" val="20002"/>
                    </a:ext>
                  </a:extLst>
                </a:gridCol>
              </a:tblGrid>
              <a:tr h="609613">
                <a:tc>
                  <a:txBody>
                    <a:bodyPr/>
                    <a:lstStyle/>
                    <a:p>
                      <a:pPr marL="0" marR="0" lvl="0" indent="0" algn="l" rtl="0">
                        <a:lnSpc>
                          <a:spcPct val="100000"/>
                        </a:lnSpc>
                        <a:spcBef>
                          <a:spcPts val="0"/>
                        </a:spcBef>
                        <a:spcAft>
                          <a:spcPts val="0"/>
                        </a:spcAft>
                        <a:buNone/>
                      </a:pPr>
                      <a:r>
                        <a:rPr lang="es-MX" sz="1600" u="none" strike="noStrike" cap="none" dirty="0"/>
                        <a:t>Desarrollo de la Motricidad</a:t>
                      </a:r>
                      <a:endParaRPr sz="1600" u="none" strike="noStrike" cap="none" dirty="0"/>
                    </a:p>
                  </a:txBody>
                  <a:tcPr marL="121933" marR="121933" marT="60967" marB="60967"/>
                </a:tc>
                <a:tc>
                  <a:txBody>
                    <a:bodyPr/>
                    <a:lstStyle/>
                    <a:p>
                      <a:pPr marL="0" marR="0" lvl="0" indent="0" algn="ctr" rtl="0">
                        <a:lnSpc>
                          <a:spcPct val="100000"/>
                        </a:lnSpc>
                        <a:spcBef>
                          <a:spcPts val="0"/>
                        </a:spcBef>
                        <a:spcAft>
                          <a:spcPts val="0"/>
                        </a:spcAft>
                        <a:buNone/>
                      </a:pPr>
                      <a:r>
                        <a:rPr lang="es-MX" sz="1600" u="none" strike="noStrike" cap="none" dirty="0"/>
                        <a:t>Integración de la Corporeidad</a:t>
                      </a:r>
                      <a:endParaRPr sz="1600" u="none" strike="noStrike" cap="none" dirty="0"/>
                    </a:p>
                  </a:txBody>
                  <a:tcPr marL="121933" marR="121933" marT="60967" marB="60967"/>
                </a:tc>
                <a:tc>
                  <a:txBody>
                    <a:bodyPr/>
                    <a:lstStyle/>
                    <a:p>
                      <a:pPr marL="0" marR="0" lvl="0" indent="0" algn="ctr" rtl="0">
                        <a:lnSpc>
                          <a:spcPct val="100000"/>
                        </a:lnSpc>
                        <a:spcBef>
                          <a:spcPts val="0"/>
                        </a:spcBef>
                        <a:spcAft>
                          <a:spcPts val="0"/>
                        </a:spcAft>
                        <a:buNone/>
                      </a:pPr>
                      <a:r>
                        <a:rPr lang="es-MX" sz="1600" u="none" strike="noStrike" cap="none" dirty="0"/>
                        <a:t>Creatividad en la Acción Motriz</a:t>
                      </a:r>
                      <a:endParaRPr sz="1600" u="none" strike="noStrike" cap="none" dirty="0"/>
                    </a:p>
                  </a:txBody>
                  <a:tcPr marL="121933" marR="121933" marT="60967" marB="60967"/>
                </a:tc>
                <a:extLst>
                  <a:ext uri="{0D108BD9-81ED-4DB2-BD59-A6C34878D82A}">
                    <a16:rowId xmlns:a16="http://schemas.microsoft.com/office/drawing/2014/main" val="10000"/>
                  </a:ext>
                </a:extLst>
              </a:tr>
              <a:tr h="5750573">
                <a:tc>
                  <a:txBody>
                    <a:bodyPr/>
                    <a:lstStyle/>
                    <a:p>
                      <a:pPr marL="511810" marR="0" lvl="0" indent="0" algn="just" rtl="0">
                        <a:lnSpc>
                          <a:spcPct val="100000"/>
                        </a:lnSpc>
                        <a:spcBef>
                          <a:spcPts val="0"/>
                        </a:spcBef>
                        <a:spcAft>
                          <a:spcPts val="0"/>
                        </a:spcAft>
                        <a:buNone/>
                      </a:pPr>
                      <a:r>
                        <a:rPr lang="es-MX" sz="1600" u="none" strike="noStrike" cap="none" dirty="0"/>
                        <a:t>Realiza   movimientos de locomoción, manipulación y estabilidad por medio de juegos individuales y colectivos.</a:t>
                      </a:r>
                      <a:endParaRPr sz="1600" u="none" strike="noStrike" cap="none" dirty="0"/>
                    </a:p>
                    <a:p>
                      <a:pPr marL="740410" marR="0" lvl="0" indent="0" algn="just" rtl="0">
                        <a:lnSpc>
                          <a:spcPct val="100000"/>
                        </a:lnSpc>
                        <a:spcBef>
                          <a:spcPts val="0"/>
                        </a:spcBef>
                        <a:spcAft>
                          <a:spcPts val="0"/>
                        </a:spcAft>
                        <a:buNone/>
                      </a:pPr>
                      <a:endParaRPr sz="1600" u="none" strike="noStrike" cap="none" dirty="0"/>
                    </a:p>
                    <a:p>
                      <a:pPr marL="740410" marR="0" lvl="0" indent="0" algn="just" rtl="0">
                        <a:lnSpc>
                          <a:spcPct val="100000"/>
                        </a:lnSpc>
                        <a:spcBef>
                          <a:spcPts val="0"/>
                        </a:spcBef>
                        <a:spcAft>
                          <a:spcPts val="0"/>
                        </a:spcAft>
                        <a:buNone/>
                      </a:pPr>
                      <a:endParaRPr sz="1600" u="none" strike="noStrike" cap="none" dirty="0"/>
                    </a:p>
                    <a:p>
                      <a:pPr marL="511810" marR="0" lvl="0" indent="0" algn="just" rtl="0">
                        <a:lnSpc>
                          <a:spcPct val="100000"/>
                        </a:lnSpc>
                        <a:spcBef>
                          <a:spcPts val="0"/>
                        </a:spcBef>
                        <a:spcAft>
                          <a:spcPts val="0"/>
                        </a:spcAft>
                        <a:buNone/>
                      </a:pPr>
                      <a:r>
                        <a:rPr lang="es-MX" sz="1600" u="none" strike="noStrike" cap="none" dirty="0"/>
                        <a:t>Utiliza herramientas, instrumentos y materiales en actividades que requieren de control y precisión en sus movimientos.</a:t>
                      </a:r>
                      <a:endParaRPr sz="1600" u="none" strike="noStrike" cap="none" dirty="0"/>
                    </a:p>
                  </a:txBody>
                  <a:tcPr marL="121933" marR="121933" marT="60967" marB="60967"/>
                </a:tc>
                <a:tc>
                  <a:txBody>
                    <a:bodyPr/>
                    <a:lstStyle/>
                    <a:p>
                      <a:pPr marL="511810" marR="0" lvl="0" indent="0" algn="just" rtl="0">
                        <a:lnSpc>
                          <a:spcPct val="100000"/>
                        </a:lnSpc>
                        <a:spcBef>
                          <a:spcPts val="0"/>
                        </a:spcBef>
                        <a:spcAft>
                          <a:spcPts val="0"/>
                        </a:spcAft>
                        <a:buNone/>
                      </a:pPr>
                      <a:r>
                        <a:rPr lang="es-MX" sz="1600" u="none" strike="noStrike" cap="none" dirty="0"/>
                        <a:t>Identifica sus posibilidades expresivas y motrices en actividades que implican organización espaciotemporal, lateralidad, equilibrio y coordinación.</a:t>
                      </a:r>
                      <a:endParaRPr sz="1600" u="none" strike="noStrike" cap="none" dirty="0"/>
                    </a:p>
                    <a:p>
                      <a:pPr marL="511810" marR="0" lvl="0" indent="0" algn="just" rtl="0">
                        <a:lnSpc>
                          <a:spcPct val="100000"/>
                        </a:lnSpc>
                        <a:spcBef>
                          <a:spcPts val="0"/>
                        </a:spcBef>
                        <a:spcAft>
                          <a:spcPts val="0"/>
                        </a:spcAft>
                        <a:buNone/>
                      </a:pPr>
                      <a:endParaRPr sz="1600" u="none" strike="noStrike" cap="none" dirty="0"/>
                    </a:p>
                    <a:p>
                      <a:pPr marL="511810" marR="0" lvl="0" indent="0" algn="just" rtl="0">
                        <a:lnSpc>
                          <a:spcPct val="100000"/>
                        </a:lnSpc>
                        <a:spcBef>
                          <a:spcPts val="0"/>
                        </a:spcBef>
                        <a:spcAft>
                          <a:spcPts val="0"/>
                        </a:spcAft>
                        <a:buNone/>
                      </a:pPr>
                      <a:r>
                        <a:rPr lang="es-MX" sz="1600" u="none" strike="noStrike" cap="none" dirty="0"/>
                        <a:t>Reconoce las características que</a:t>
                      </a:r>
                      <a:endParaRPr sz="1600" u="none" strike="noStrike" cap="none" dirty="0"/>
                    </a:p>
                    <a:p>
                      <a:pPr marL="511810" marR="0" lvl="0" indent="0" algn="just" rtl="0">
                        <a:lnSpc>
                          <a:spcPct val="100000"/>
                        </a:lnSpc>
                        <a:spcBef>
                          <a:spcPts val="0"/>
                        </a:spcBef>
                        <a:spcAft>
                          <a:spcPts val="0"/>
                        </a:spcAft>
                        <a:buNone/>
                      </a:pPr>
                      <a:r>
                        <a:rPr lang="es-MX" sz="1600" u="none" strike="noStrike" cap="none" dirty="0"/>
                        <a:t>     lo identifican y diferencian de los            demás en actividades y juegos.</a:t>
                      </a:r>
                      <a:endParaRPr sz="1600" u="none" strike="noStrike" cap="none" dirty="0"/>
                    </a:p>
                  </a:txBody>
                  <a:tcPr marL="121933" marR="121933" marT="60967" marB="60967"/>
                </a:tc>
                <a:tc>
                  <a:txBody>
                    <a:bodyPr/>
                    <a:lstStyle/>
                    <a:p>
                      <a:pPr marL="228600" marR="0" lvl="0" indent="0" algn="just" rtl="0">
                        <a:lnSpc>
                          <a:spcPct val="100000"/>
                        </a:lnSpc>
                        <a:spcBef>
                          <a:spcPts val="0"/>
                        </a:spcBef>
                        <a:spcAft>
                          <a:spcPts val="0"/>
                        </a:spcAft>
                        <a:buNone/>
                      </a:pPr>
                      <a:r>
                        <a:rPr lang="es-MX" sz="1600" u="none" strike="noStrike" cap="none" dirty="0"/>
                        <a:t>Propone distintas respuestas motrices y expresivas ante un mismo problema en actividades lúdicas.</a:t>
                      </a:r>
                      <a:endParaRPr sz="1600" u="none" strike="noStrike" cap="none" dirty="0"/>
                    </a:p>
                    <a:p>
                      <a:pPr marL="228600" marR="0" lvl="0" indent="0" algn="just" rtl="0">
                        <a:lnSpc>
                          <a:spcPct val="100000"/>
                        </a:lnSpc>
                        <a:spcBef>
                          <a:spcPts val="1000"/>
                        </a:spcBef>
                        <a:spcAft>
                          <a:spcPts val="0"/>
                        </a:spcAft>
                        <a:buNone/>
                      </a:pPr>
                      <a:endParaRPr sz="1600" u="none" strike="noStrike" cap="none" dirty="0"/>
                    </a:p>
                    <a:p>
                      <a:pPr marL="228600" marR="0" lvl="0" indent="0" algn="just" rtl="0">
                        <a:lnSpc>
                          <a:spcPct val="100000"/>
                        </a:lnSpc>
                        <a:spcBef>
                          <a:spcPts val="1000"/>
                        </a:spcBef>
                        <a:spcAft>
                          <a:spcPts val="0"/>
                        </a:spcAft>
                        <a:buNone/>
                      </a:pPr>
                      <a:r>
                        <a:rPr lang="es-MX" sz="1600" u="none" strike="noStrike" cap="none" dirty="0"/>
                        <a:t>Reconoce formas de participación e interacción en juegos y actividades físicas a partir de normas básicas de convivencia.</a:t>
                      </a:r>
                      <a:endParaRPr sz="1600" u="none" strike="noStrike" cap="none" dirty="0"/>
                    </a:p>
                    <a:p>
                      <a:pPr marL="740410" marR="0" lvl="0" indent="0" algn="just" rtl="0">
                        <a:lnSpc>
                          <a:spcPct val="100000"/>
                        </a:lnSpc>
                        <a:spcBef>
                          <a:spcPts val="1000"/>
                        </a:spcBef>
                        <a:spcAft>
                          <a:spcPts val="0"/>
                        </a:spcAft>
                        <a:buNone/>
                      </a:pPr>
                      <a:endParaRPr sz="1600" u="none" strike="noStrike" cap="none" dirty="0"/>
                    </a:p>
                  </a:txBody>
                  <a:tcPr marL="121933" marR="121933" marT="60967" marB="60967"/>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Margenes para caratulas horizontales - Imagui">
            <a:extLst>
              <a:ext uri="{FF2B5EF4-FFF2-40B4-BE49-F238E27FC236}">
                <a16:creationId xmlns:a16="http://schemas.microsoft.com/office/drawing/2014/main" id="{24F04E02-8AAD-4E99-A694-74B30476E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32381"/>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A274A1EF-B3A9-4390-8D62-DADAE0F64381}"/>
              </a:ext>
            </a:extLst>
          </p:cNvPr>
          <p:cNvSpPr>
            <a:spLocks noGrp="1"/>
          </p:cNvSpPr>
          <p:nvPr>
            <p:ph type="title"/>
          </p:nvPr>
        </p:nvSpPr>
        <p:spPr>
          <a:xfrm>
            <a:off x="1914111" y="881963"/>
            <a:ext cx="7886700" cy="1087155"/>
          </a:xfrm>
        </p:spPr>
        <p:txBody>
          <a:bodyPr>
            <a:normAutofit/>
          </a:bodyPr>
          <a:lstStyle/>
          <a:p>
            <a:pPr algn="ctr"/>
            <a:r>
              <a:rPr lang="es-ES" sz="2400" b="1" dirty="0">
                <a:latin typeface="Modern Love" panose="04090805081005020601" pitchFamily="82" charset="0"/>
                <a:cs typeface="Arial" panose="020B0604020202020204" pitchFamily="34" charset="0"/>
              </a:rPr>
              <a:t>Ambientes de aprendizaje:</a:t>
            </a:r>
          </a:p>
        </p:txBody>
      </p:sp>
      <p:sp>
        <p:nvSpPr>
          <p:cNvPr id="3" name="Marcador de contenido 2">
            <a:extLst>
              <a:ext uri="{FF2B5EF4-FFF2-40B4-BE49-F238E27FC236}">
                <a16:creationId xmlns:a16="http://schemas.microsoft.com/office/drawing/2014/main" id="{E92C547D-4343-45A0-9BB0-96F5C3FE26E3}"/>
              </a:ext>
            </a:extLst>
          </p:cNvPr>
          <p:cNvSpPr>
            <a:spLocks noGrp="1"/>
          </p:cNvSpPr>
          <p:nvPr>
            <p:ph idx="1"/>
          </p:nvPr>
        </p:nvSpPr>
        <p:spPr>
          <a:xfrm>
            <a:off x="1514214" y="1680788"/>
            <a:ext cx="9355015" cy="3897153"/>
          </a:xfrm>
          <a:noFill/>
        </p:spPr>
        <p:txBody>
          <a:bodyPr>
            <a:normAutofit/>
          </a:bodyPr>
          <a:lstStyle/>
          <a:p>
            <a:r>
              <a:rPr lang="es-ES" sz="2000" b="1" dirty="0">
                <a:latin typeface="Arial" panose="020B0604020202020204" pitchFamily="34" charset="0"/>
                <a:cs typeface="Arial" panose="020B0604020202020204" pitchFamily="34" charset="0"/>
              </a:rPr>
              <a:t>Ambiente afectivo-social: </a:t>
            </a:r>
            <a:r>
              <a:rPr lang="es-ES" sz="2000" dirty="0">
                <a:latin typeface="Arial" panose="020B0604020202020204" pitchFamily="34" charset="0"/>
                <a:cs typeface="Arial" panose="020B0604020202020204" pitchFamily="34" charset="0"/>
              </a:rPr>
              <a:t>este ambiente lo selecciones porque apenas los niños van a regresar de manera presencial y no sabemos como vienen de su casa y que situaciones han vivido. Por ello considero importante que brindarles esa confianza de expresar sus sentimientos y sienta el afecto de los demás. Lo trabajaré continuamente dentro y fuera de las actividades, de manera que continuamente los niños puedan sentirse en un ambiente agradable en donde pueden expresar sus sentimientos y compartirlo con los demás.</a:t>
            </a:r>
          </a:p>
          <a:p>
            <a:r>
              <a:rPr lang="es-ES" sz="2000" b="1" dirty="0">
                <a:latin typeface="Arial" panose="020B0604020202020204" pitchFamily="34" charset="0"/>
                <a:cs typeface="Arial" panose="020B0604020202020204" pitchFamily="34" charset="0"/>
              </a:rPr>
              <a:t>Ambiente de participación y cooperación: </a:t>
            </a:r>
            <a:r>
              <a:rPr lang="es-ES" sz="2000" dirty="0">
                <a:latin typeface="Arial" panose="020B0604020202020204" pitchFamily="34" charset="0"/>
                <a:cs typeface="Arial" panose="020B0604020202020204" pitchFamily="34" charset="0"/>
              </a:rPr>
              <a:t>para que puedan irse poco a poco integrándose, ya que no habían tenido la oportunidad de convivir en la escuela con otros niños. También lo seleccioné para que puedan ir poco a poco trabajando de manera colaborativa, por supuesto con las medidas necesarias ante el COVID. Esto de igual manera dentro y fuera de las </a:t>
            </a:r>
            <a:r>
              <a:rPr lang="es-ES" sz="2000" dirty="0"/>
              <a:t>actividades asignadas. </a:t>
            </a:r>
          </a:p>
        </p:txBody>
      </p:sp>
    </p:spTree>
    <p:extLst>
      <p:ext uri="{BB962C8B-B14F-4D97-AF65-F5344CB8AC3E}">
        <p14:creationId xmlns:p14="http://schemas.microsoft.com/office/powerpoint/2010/main" val="160708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92F55EA-3F5A-4771-93A4-AC29F467635D}"/>
              </a:ext>
            </a:extLst>
          </p:cNvPr>
          <p:cNvSpPr txBox="1"/>
          <p:nvPr/>
        </p:nvSpPr>
        <p:spPr>
          <a:xfrm>
            <a:off x="3670852" y="386218"/>
            <a:ext cx="4572000" cy="602729"/>
          </a:xfrm>
          <a:prstGeom prst="rect">
            <a:avLst/>
          </a:prstGeom>
          <a:noFill/>
        </p:spPr>
        <p:txBody>
          <a:bodyPr wrap="square">
            <a:spAutoFit/>
          </a:bodyPr>
          <a:lstStyle/>
          <a:p>
            <a:pPr algn="ctr">
              <a:lnSpc>
                <a:spcPct val="107000"/>
              </a:lnSpc>
              <a:spcAft>
                <a:spcPts val="600"/>
              </a:spcAft>
            </a:pPr>
            <a:r>
              <a:rPr lang="es-ES" sz="1350" b="1" dirty="0">
                <a:highlight>
                  <a:srgbClr val="FFFF00"/>
                </a:highlight>
                <a:latin typeface="Arial" panose="020B0604020202020204" pitchFamily="34" charset="0"/>
                <a:ea typeface="Calibri" panose="020F0502020204030204" pitchFamily="34" charset="0"/>
                <a:cs typeface="Times New Roman" panose="02020603050405020304" pitchFamily="18" charset="0"/>
              </a:rPr>
              <a:t>Tema de la situación: El taller de santa.</a:t>
            </a:r>
          </a:p>
          <a:p>
            <a:pPr algn="ctr">
              <a:lnSpc>
                <a:spcPct val="107000"/>
              </a:lnSpc>
              <a:spcAft>
                <a:spcPts val="600"/>
              </a:spcAft>
            </a:pPr>
            <a:r>
              <a:rPr lang="es-ES" sz="1350" b="1" dirty="0">
                <a:latin typeface="Arial" panose="020B0604020202020204" pitchFamily="34" charset="0"/>
                <a:ea typeface="Calibri" panose="020F0502020204030204" pitchFamily="34" charset="0"/>
                <a:cs typeface="Times New Roman" panose="02020603050405020304" pitchFamily="18" charset="0"/>
              </a:rPr>
              <a:t>Aprendizajes esperados:</a:t>
            </a:r>
            <a:endParaRPr lang="es-ES" sz="105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a 5">
            <a:extLst>
              <a:ext uri="{FF2B5EF4-FFF2-40B4-BE49-F238E27FC236}">
                <a16:creationId xmlns:a16="http://schemas.microsoft.com/office/drawing/2014/main" id="{D13821C8-F19A-46A2-8E94-F4732C7CB59C}"/>
              </a:ext>
            </a:extLst>
          </p:cNvPr>
          <p:cNvGraphicFramePr>
            <a:graphicFrameLocks noGrp="1"/>
          </p:cNvGraphicFramePr>
          <p:nvPr>
            <p:extLst>
              <p:ext uri="{D42A27DB-BD31-4B8C-83A1-F6EECF244321}">
                <p14:modId xmlns:p14="http://schemas.microsoft.com/office/powerpoint/2010/main" val="3985048059"/>
              </p:ext>
            </p:extLst>
          </p:nvPr>
        </p:nvGraphicFramePr>
        <p:xfrm>
          <a:off x="530087" y="988947"/>
          <a:ext cx="11131826" cy="2170257"/>
        </p:xfrm>
        <a:graphic>
          <a:graphicData uri="http://schemas.openxmlformats.org/drawingml/2006/table">
            <a:tbl>
              <a:tblPr firstRow="1" firstCol="1" bandRow="1">
                <a:tableStyleId>{5C22544A-7EE6-4342-B048-85BDC9FD1C3A}</a:tableStyleId>
              </a:tblPr>
              <a:tblGrid>
                <a:gridCol w="2657359">
                  <a:extLst>
                    <a:ext uri="{9D8B030D-6E8A-4147-A177-3AD203B41FA5}">
                      <a16:colId xmlns:a16="http://schemas.microsoft.com/office/drawing/2014/main" val="4032470597"/>
                    </a:ext>
                  </a:extLst>
                </a:gridCol>
                <a:gridCol w="4143085">
                  <a:extLst>
                    <a:ext uri="{9D8B030D-6E8A-4147-A177-3AD203B41FA5}">
                      <a16:colId xmlns:a16="http://schemas.microsoft.com/office/drawing/2014/main" val="360237881"/>
                    </a:ext>
                  </a:extLst>
                </a:gridCol>
                <a:gridCol w="4331382">
                  <a:extLst>
                    <a:ext uri="{9D8B030D-6E8A-4147-A177-3AD203B41FA5}">
                      <a16:colId xmlns:a16="http://schemas.microsoft.com/office/drawing/2014/main" val="4280598271"/>
                    </a:ext>
                  </a:extLst>
                </a:gridCol>
              </a:tblGrid>
              <a:tr h="393019">
                <a:tc rowSpan="4">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Campo de Formación Académica:</a:t>
                      </a:r>
                    </a:p>
                    <a:p>
                      <a:pPr algn="ctr">
                        <a:lnSpc>
                          <a:spcPct val="107000"/>
                        </a:lnSpc>
                        <a:spcAft>
                          <a:spcPts val="800"/>
                        </a:spcAft>
                      </a:pPr>
                      <a:r>
                        <a:rPr lang="es-MX" sz="1400" dirty="0">
                          <a:effectLst/>
                          <a:latin typeface="Arial" panose="020B0604020202020204" pitchFamily="34" charset="0"/>
                          <a:cs typeface="Arial" panose="020B0604020202020204" pitchFamily="34" charset="0"/>
                        </a:rPr>
                        <a:t>Exploración y comprensión del mundo natural y social.</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7678" marR="47678" marT="0" marB="0"/>
                </a:tc>
                <a:tc>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Organizador Curricular 1</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7678" marR="47678" marT="0" marB="0"/>
                </a:tc>
                <a:tc>
                  <a:txBody>
                    <a:bodyPr/>
                    <a:lstStyle/>
                    <a:p>
                      <a:pPr marL="342900" lvl="0" indent="-342900" algn="ctr">
                        <a:lnSpc>
                          <a:spcPct val="107000"/>
                        </a:lnSpc>
                        <a:spcAft>
                          <a:spcPts val="800"/>
                        </a:spcAft>
                        <a:buFont typeface="Courier New" panose="02070309020205020404" pitchFamily="49" charset="0"/>
                        <a:buChar char="o"/>
                      </a:pPr>
                      <a:r>
                        <a:rPr lang="es-MX" sz="1400" dirty="0">
                          <a:effectLst/>
                          <a:latin typeface="Arial" panose="020B0604020202020204" pitchFamily="34" charset="0"/>
                          <a:cs typeface="Arial" panose="020B0604020202020204" pitchFamily="34" charset="0"/>
                        </a:rPr>
                        <a:t>Aprendizaje esperado</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7678" marR="47678" marT="0" marB="0"/>
                </a:tc>
                <a:extLst>
                  <a:ext uri="{0D108BD9-81ED-4DB2-BD59-A6C34878D82A}">
                    <a16:rowId xmlns:a16="http://schemas.microsoft.com/office/drawing/2014/main" val="3021570575"/>
                  </a:ext>
                </a:extLst>
              </a:tr>
              <a:tr h="264116">
                <a:tc vMerge="1">
                  <a:txBody>
                    <a:bodyPr/>
                    <a:lstStyle/>
                    <a:p>
                      <a:endParaRPr lang="es-ES"/>
                    </a:p>
                  </a:txBody>
                  <a:tcPr/>
                </a:tc>
                <a:tc>
                  <a:txBody>
                    <a:bodyPr/>
                    <a:lstStyle/>
                    <a:p>
                      <a:pPr marL="342900" lvl="0" indent="-342900" algn="ctr">
                        <a:lnSpc>
                          <a:spcPct val="107000"/>
                        </a:lnSpc>
                        <a:buFont typeface="Courier New" panose="02070309020205020404" pitchFamily="49" charset="0"/>
                        <a:buChar char="o"/>
                      </a:pPr>
                      <a:r>
                        <a:rPr lang="es-ES" sz="1400" dirty="0">
                          <a:effectLst/>
                          <a:latin typeface="Arial" panose="020B0604020202020204" pitchFamily="34" charset="0"/>
                          <a:cs typeface="Arial" panose="020B0604020202020204" pitchFamily="34" charset="0"/>
                        </a:rPr>
                        <a:t>Cultura y vida social</a:t>
                      </a:r>
                    </a:p>
                    <a:p>
                      <a:pPr marL="342900" lvl="0" indent="-342900" algn="ctr">
                        <a:lnSpc>
                          <a:spcPct val="107000"/>
                        </a:lnSpc>
                        <a:buFont typeface="Courier New" panose="02070309020205020404" pitchFamily="49" charset="0"/>
                        <a:buChar char="o"/>
                      </a:pPr>
                      <a:r>
                        <a:rPr lang="es-ES" sz="1400" dirty="0">
                          <a:effectLst/>
                          <a:latin typeface="Arial" panose="020B0604020202020204" pitchFamily="34" charset="0"/>
                          <a:cs typeface="Arial" panose="020B0604020202020204" pitchFamily="34" charset="0"/>
                        </a:rPr>
                        <a:t>Mundo natural</a:t>
                      </a:r>
                    </a:p>
                  </a:txBody>
                  <a:tcPr marL="47678" marR="47678" marT="0" marB="0"/>
                </a:tc>
                <a:tc rowSpan="3">
                  <a:txBody>
                    <a:bodyPr/>
                    <a:lstStyle/>
                    <a:p>
                      <a:pPr marL="342900" marR="0" lvl="0" indent="-342900" algn="ctr"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es-MX" sz="1600" kern="1200" dirty="0">
                          <a:solidFill>
                            <a:schemeClr val="dk1"/>
                          </a:solidFill>
                          <a:effectLst/>
                          <a:latin typeface="+mn-lt"/>
                          <a:ea typeface="+mn-ea"/>
                          <a:cs typeface="+mn-cs"/>
                        </a:rPr>
                        <a:t>Reconoce y valora costumbre y tradiciones que se manifiestan en los grupos sociales a los que pertenece.</a:t>
                      </a:r>
                    </a:p>
                    <a:p>
                      <a:pPr marL="342900" marR="0" lvl="0" indent="-342900" algn="ctr"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es-MX" sz="1600" kern="1200" dirty="0">
                          <a:solidFill>
                            <a:schemeClr val="dk1"/>
                          </a:solidFill>
                          <a:effectLst/>
                          <a:latin typeface="+mn-lt"/>
                          <a:ea typeface="+mn-ea"/>
                          <a:cs typeface="+mn-cs"/>
                        </a:rPr>
                        <a:t>Describe y explica las características comunes que identifica entre seres vivos y elementos que observa en la naturaleza.  </a:t>
                      </a:r>
                      <a:endParaRPr lang="es-ES" sz="1600" kern="1200" dirty="0">
                        <a:solidFill>
                          <a:schemeClr val="dk1"/>
                        </a:solidFill>
                        <a:effectLst/>
                        <a:latin typeface="+mn-lt"/>
                        <a:ea typeface="+mn-ea"/>
                        <a:cs typeface="+mn-cs"/>
                      </a:endParaRPr>
                    </a:p>
                    <a:p>
                      <a:pPr marL="342900" lvl="0" indent="-342900" algn="ctr">
                        <a:lnSpc>
                          <a:spcPct val="107000"/>
                        </a:lnSpc>
                        <a:buFont typeface="Courier New" panose="02070309020205020404" pitchFamily="49" charset="0"/>
                        <a:buChar char="o"/>
                      </a:pPr>
                      <a:endParaRPr lang="es-ES" sz="1400" dirty="0">
                        <a:effectLst/>
                        <a:latin typeface="Arial" panose="020B0604020202020204" pitchFamily="34" charset="0"/>
                        <a:cs typeface="Arial" panose="020B0604020202020204" pitchFamily="34" charset="0"/>
                      </a:endParaRPr>
                    </a:p>
                  </a:txBody>
                  <a:tcPr marL="47678" marR="47678" marT="0" marB="0"/>
                </a:tc>
                <a:extLst>
                  <a:ext uri="{0D108BD9-81ED-4DB2-BD59-A6C34878D82A}">
                    <a16:rowId xmlns:a16="http://schemas.microsoft.com/office/drawing/2014/main" val="720826192"/>
                  </a:ext>
                </a:extLst>
              </a:tr>
              <a:tr h="393019">
                <a:tc vMerge="1">
                  <a:txBody>
                    <a:bodyPr/>
                    <a:lstStyle/>
                    <a:p>
                      <a:endParaRPr lang="es-ES"/>
                    </a:p>
                  </a:txBody>
                  <a:tcPr/>
                </a:tc>
                <a:tc>
                  <a:txBody>
                    <a:bodyPr/>
                    <a:lstStyle/>
                    <a:p>
                      <a:pPr algn="ctr">
                        <a:lnSpc>
                          <a:spcPct val="107000"/>
                        </a:lnSpc>
                        <a:spcAft>
                          <a:spcPts val="800"/>
                        </a:spcAft>
                      </a:pPr>
                      <a:r>
                        <a:rPr lang="es-ES" sz="1400" b="1" dirty="0">
                          <a:effectLst/>
                          <a:latin typeface="Arial" panose="020B0604020202020204" pitchFamily="34" charset="0"/>
                          <a:cs typeface="Arial" panose="020B0604020202020204" pitchFamily="34" charset="0"/>
                        </a:rPr>
                        <a:t>Organizador Curricular 2</a:t>
                      </a:r>
                      <a:endParaRPr lang="es-ES" sz="1400" b="1" dirty="0">
                        <a:effectLst/>
                        <a:latin typeface="Arial" panose="020B0604020202020204" pitchFamily="34" charset="0"/>
                        <a:ea typeface="Calibri" panose="020F0502020204030204" pitchFamily="34" charset="0"/>
                        <a:cs typeface="Arial" panose="020B0604020202020204" pitchFamily="34" charset="0"/>
                      </a:endParaRPr>
                    </a:p>
                  </a:txBody>
                  <a:tcPr marL="47678" marR="47678" marT="0" marB="0"/>
                </a:tc>
                <a:tc vMerge="1">
                  <a:txBody>
                    <a:bodyPr/>
                    <a:lstStyle/>
                    <a:p>
                      <a:endParaRPr lang="es-ES"/>
                    </a:p>
                  </a:txBody>
                  <a:tcPr/>
                </a:tc>
                <a:extLst>
                  <a:ext uri="{0D108BD9-81ED-4DB2-BD59-A6C34878D82A}">
                    <a16:rowId xmlns:a16="http://schemas.microsoft.com/office/drawing/2014/main" val="1129162003"/>
                  </a:ext>
                </a:extLst>
              </a:tr>
              <a:tr h="942116">
                <a:tc vMerge="1">
                  <a:txBody>
                    <a:bodyPr/>
                    <a:lstStyle/>
                    <a:p>
                      <a:endParaRPr lang="es-ES"/>
                    </a:p>
                  </a:txBody>
                  <a:tcPr/>
                </a:tc>
                <a:tc>
                  <a:txBody>
                    <a:bodyPr/>
                    <a:lstStyle/>
                    <a:p>
                      <a:pPr marL="342900" lvl="0" indent="-342900" algn="ctr">
                        <a:lnSpc>
                          <a:spcPct val="107000"/>
                        </a:lnSpc>
                        <a:buFont typeface="Courier New" panose="02070309020205020404" pitchFamily="49" charset="0"/>
                        <a:buChar char="o"/>
                      </a:pPr>
                      <a:r>
                        <a:rPr lang="es-ES" sz="1400" dirty="0">
                          <a:effectLst/>
                          <a:latin typeface="Arial" panose="020B0604020202020204" pitchFamily="34" charset="0"/>
                          <a:ea typeface="Calibri" panose="020F0502020204030204" pitchFamily="34" charset="0"/>
                          <a:cs typeface="Arial" panose="020B0604020202020204" pitchFamily="34" charset="0"/>
                        </a:rPr>
                        <a:t>Interacciones con el entorno social</a:t>
                      </a:r>
                    </a:p>
                    <a:p>
                      <a:pPr marL="342900" lvl="0" indent="-342900" algn="ctr">
                        <a:lnSpc>
                          <a:spcPct val="107000"/>
                        </a:lnSpc>
                        <a:buFont typeface="Courier New" panose="02070309020205020404" pitchFamily="49" charset="0"/>
                        <a:buChar char="o"/>
                      </a:pPr>
                      <a:r>
                        <a:rPr lang="es-ES" sz="1400" dirty="0">
                          <a:effectLst/>
                          <a:latin typeface="Arial" panose="020B0604020202020204" pitchFamily="34" charset="0"/>
                          <a:ea typeface="Calibri" panose="020F0502020204030204" pitchFamily="34" charset="0"/>
                          <a:cs typeface="Arial" panose="020B0604020202020204" pitchFamily="34" charset="0"/>
                        </a:rPr>
                        <a:t>Exploración de la naturaleza.</a:t>
                      </a:r>
                    </a:p>
                  </a:txBody>
                  <a:tcPr marL="47678" marR="47678" marT="0" marB="0"/>
                </a:tc>
                <a:tc vMerge="1">
                  <a:txBody>
                    <a:bodyPr/>
                    <a:lstStyle/>
                    <a:p>
                      <a:endParaRPr lang="es-ES"/>
                    </a:p>
                  </a:txBody>
                  <a:tcPr/>
                </a:tc>
                <a:extLst>
                  <a:ext uri="{0D108BD9-81ED-4DB2-BD59-A6C34878D82A}">
                    <a16:rowId xmlns:a16="http://schemas.microsoft.com/office/drawing/2014/main" val="1612907230"/>
                  </a:ext>
                </a:extLst>
              </a:tr>
            </a:tbl>
          </a:graphicData>
        </a:graphic>
      </p:graphicFrame>
      <p:graphicFrame>
        <p:nvGraphicFramePr>
          <p:cNvPr id="8" name="Tabla 7">
            <a:extLst>
              <a:ext uri="{FF2B5EF4-FFF2-40B4-BE49-F238E27FC236}">
                <a16:creationId xmlns:a16="http://schemas.microsoft.com/office/drawing/2014/main" id="{FC959CF2-480D-4B01-BA8A-110DB89D9989}"/>
              </a:ext>
            </a:extLst>
          </p:cNvPr>
          <p:cNvGraphicFramePr>
            <a:graphicFrameLocks noGrp="1"/>
          </p:cNvGraphicFramePr>
          <p:nvPr>
            <p:extLst>
              <p:ext uri="{D42A27DB-BD31-4B8C-83A1-F6EECF244321}">
                <p14:modId xmlns:p14="http://schemas.microsoft.com/office/powerpoint/2010/main" val="3933425991"/>
              </p:ext>
            </p:extLst>
          </p:nvPr>
        </p:nvGraphicFramePr>
        <p:xfrm>
          <a:off x="516835" y="3299791"/>
          <a:ext cx="11065565" cy="1284144"/>
        </p:xfrm>
        <a:graphic>
          <a:graphicData uri="http://schemas.openxmlformats.org/drawingml/2006/table">
            <a:tbl>
              <a:tblPr firstRow="1" firstCol="1" bandRow="1">
                <a:tableStyleId>{5C22544A-7EE6-4342-B048-85BDC9FD1C3A}</a:tableStyleId>
              </a:tblPr>
              <a:tblGrid>
                <a:gridCol w="2632167">
                  <a:extLst>
                    <a:ext uri="{9D8B030D-6E8A-4147-A177-3AD203B41FA5}">
                      <a16:colId xmlns:a16="http://schemas.microsoft.com/office/drawing/2014/main" val="2827514401"/>
                    </a:ext>
                  </a:extLst>
                </a:gridCol>
                <a:gridCol w="4225415">
                  <a:extLst>
                    <a:ext uri="{9D8B030D-6E8A-4147-A177-3AD203B41FA5}">
                      <a16:colId xmlns:a16="http://schemas.microsoft.com/office/drawing/2014/main" val="2404531038"/>
                    </a:ext>
                  </a:extLst>
                </a:gridCol>
                <a:gridCol w="4207983">
                  <a:extLst>
                    <a:ext uri="{9D8B030D-6E8A-4147-A177-3AD203B41FA5}">
                      <a16:colId xmlns:a16="http://schemas.microsoft.com/office/drawing/2014/main" val="3819418522"/>
                    </a:ext>
                  </a:extLst>
                </a:gridCol>
              </a:tblGrid>
              <a:tr h="198896">
                <a:tc rowSpan="4">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Áreas de Desarrollo Personal y Social: </a:t>
                      </a:r>
                    </a:p>
                    <a:p>
                      <a:pPr marL="457200" algn="ctr">
                        <a:lnSpc>
                          <a:spcPct val="107000"/>
                        </a:lnSpc>
                        <a:spcAft>
                          <a:spcPts val="800"/>
                        </a:spcAft>
                      </a:pPr>
                      <a:r>
                        <a:rPr lang="es-MX" sz="1400" dirty="0">
                          <a:effectLst/>
                          <a:latin typeface="Arial" panose="020B0604020202020204" pitchFamily="34" charset="0"/>
                          <a:cs typeface="Arial" panose="020B0604020202020204" pitchFamily="34" charset="0"/>
                        </a:rPr>
                        <a:t>Artes </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Organizador Curricular 1</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Aprendizaje esperado</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extLst>
                  <a:ext uri="{0D108BD9-81ED-4DB2-BD59-A6C34878D82A}">
                    <a16:rowId xmlns:a16="http://schemas.microsoft.com/office/drawing/2014/main" val="2547942282"/>
                  </a:ext>
                </a:extLst>
              </a:tr>
              <a:tr h="198896">
                <a:tc vMerge="1">
                  <a:txBody>
                    <a:bodyPr/>
                    <a:lstStyle/>
                    <a:p>
                      <a:endParaRPr lang="es-ES"/>
                    </a:p>
                  </a:txBody>
                  <a:tcPr/>
                </a:tc>
                <a:tc>
                  <a:txBody>
                    <a:bodyPr/>
                    <a:lstStyle/>
                    <a:p>
                      <a:pPr marL="342900" lvl="0" indent="-342900" algn="ctr">
                        <a:lnSpc>
                          <a:spcPct val="107000"/>
                        </a:lnSpc>
                        <a:buFont typeface="Courier New" panose="02070309020205020404" pitchFamily="49" charset="0"/>
                        <a:buChar char="o"/>
                      </a:pPr>
                      <a:r>
                        <a:rPr lang="es-ES" sz="1400" dirty="0">
                          <a:effectLst/>
                          <a:latin typeface="Arial" panose="020B0604020202020204" pitchFamily="34" charset="0"/>
                          <a:cs typeface="Arial" panose="020B0604020202020204" pitchFamily="34" charset="0"/>
                        </a:rPr>
                        <a:t> Expresión artística </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rowSpan="3">
                  <a:txBody>
                    <a:bodyPr/>
                    <a:lstStyle/>
                    <a:p>
                      <a:pPr marL="742950" marR="0" lvl="0" indent="-285750" algn="ctr" defTabSz="914400" rtl="0" eaLnBrk="1" fontAlgn="auto" latinLnBrk="0" hangingPunct="1">
                        <a:lnSpc>
                          <a:spcPct val="107000"/>
                        </a:lnSpc>
                        <a:spcBef>
                          <a:spcPts val="0"/>
                        </a:spcBef>
                        <a:spcAft>
                          <a:spcPts val="800"/>
                        </a:spcAft>
                        <a:buClrTx/>
                        <a:buSzTx/>
                        <a:buFont typeface="Courier New" panose="02070309020205020404" pitchFamily="49" charset="0"/>
                        <a:buChar char="o"/>
                        <a:tabLst/>
                        <a:defRPr/>
                      </a:pPr>
                      <a:r>
                        <a:rPr lang="es-MX" sz="1600" kern="1200" dirty="0">
                          <a:solidFill>
                            <a:schemeClr val="dk1"/>
                          </a:solidFill>
                          <a:effectLst/>
                          <a:latin typeface="+mn-lt"/>
                          <a:ea typeface="+mn-ea"/>
                          <a:cs typeface="+mn-cs"/>
                        </a:rPr>
                        <a:t>Usa recursos de las artes visuales en creaciones propias.</a:t>
                      </a:r>
                      <a:endParaRPr lang="es-ES" sz="1600" kern="1200" dirty="0">
                        <a:solidFill>
                          <a:schemeClr val="dk1"/>
                        </a:solidFill>
                        <a:effectLst/>
                        <a:latin typeface="+mn-lt"/>
                        <a:ea typeface="+mn-ea"/>
                        <a:cs typeface="+mn-cs"/>
                      </a:endParaRPr>
                    </a:p>
                    <a:p>
                      <a:pPr marL="457200" algn="ctr">
                        <a:lnSpc>
                          <a:spcPct val="107000"/>
                        </a:lnSpc>
                        <a:spcAft>
                          <a:spcPts val="800"/>
                        </a:spcAft>
                      </a:pPr>
                      <a:r>
                        <a:rPr lang="es-MX" sz="1400" dirty="0">
                          <a:effectLst/>
                          <a:latin typeface="Arial" panose="020B0604020202020204" pitchFamily="34" charset="0"/>
                          <a:cs typeface="Arial" panose="020B0604020202020204" pitchFamily="34" charset="0"/>
                        </a:rPr>
                        <a:t> </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extLst>
                  <a:ext uri="{0D108BD9-81ED-4DB2-BD59-A6C34878D82A}">
                    <a16:rowId xmlns:a16="http://schemas.microsoft.com/office/drawing/2014/main" val="1224438220"/>
                  </a:ext>
                </a:extLst>
              </a:tr>
              <a:tr h="198896">
                <a:tc vMerge="1">
                  <a:txBody>
                    <a:bodyPr/>
                    <a:lstStyle/>
                    <a:p>
                      <a:endParaRPr lang="es-ES"/>
                    </a:p>
                  </a:txBody>
                  <a:tcPr/>
                </a:tc>
                <a:tc>
                  <a:txBody>
                    <a:bodyPr/>
                    <a:lstStyle/>
                    <a:p>
                      <a:pPr algn="ctr">
                        <a:lnSpc>
                          <a:spcPct val="107000"/>
                        </a:lnSpc>
                        <a:spcAft>
                          <a:spcPts val="800"/>
                        </a:spcAft>
                      </a:pPr>
                      <a:r>
                        <a:rPr lang="es-ES" sz="1400" b="1" dirty="0">
                          <a:effectLst/>
                          <a:latin typeface="Arial" panose="020B0604020202020204" pitchFamily="34" charset="0"/>
                          <a:cs typeface="Arial" panose="020B0604020202020204" pitchFamily="34" charset="0"/>
                        </a:rPr>
                        <a:t>Organizador Curricular 2</a:t>
                      </a:r>
                      <a:endParaRPr lang="es-ES" sz="1400" b="1"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vMerge="1">
                  <a:txBody>
                    <a:bodyPr/>
                    <a:lstStyle/>
                    <a:p>
                      <a:endParaRPr lang="es-ES"/>
                    </a:p>
                  </a:txBody>
                  <a:tcPr/>
                </a:tc>
                <a:extLst>
                  <a:ext uri="{0D108BD9-81ED-4DB2-BD59-A6C34878D82A}">
                    <a16:rowId xmlns:a16="http://schemas.microsoft.com/office/drawing/2014/main" val="1228247144"/>
                  </a:ext>
                </a:extLst>
              </a:tr>
              <a:tr h="649017">
                <a:tc vMerge="1">
                  <a:txBody>
                    <a:bodyPr/>
                    <a:lstStyle/>
                    <a:p>
                      <a:endParaRPr lang="es-ES"/>
                    </a:p>
                  </a:txBody>
                  <a:tcPr/>
                </a:tc>
                <a:tc>
                  <a:txBody>
                    <a:bodyPr/>
                    <a:lstStyle/>
                    <a:p>
                      <a:pPr marL="342900" lvl="0" indent="-342900" algn="ctr">
                        <a:lnSpc>
                          <a:spcPct val="107000"/>
                        </a:lnSpc>
                        <a:spcAft>
                          <a:spcPts val="800"/>
                        </a:spcAft>
                        <a:buFont typeface="Courier New" panose="02070309020205020404" pitchFamily="49" charset="0"/>
                        <a:buChar char="o"/>
                      </a:pPr>
                      <a:r>
                        <a:rPr lang="es-ES" sz="1400" dirty="0">
                          <a:effectLst/>
                          <a:latin typeface="Arial" panose="020B0604020202020204" pitchFamily="34" charset="0"/>
                          <a:ea typeface="Calibri" panose="020F0502020204030204" pitchFamily="34" charset="0"/>
                          <a:cs typeface="Arial" panose="020B0604020202020204" pitchFamily="34" charset="0"/>
                        </a:rPr>
                        <a:t>Familiarización con los elementos básicos de las artes.</a:t>
                      </a:r>
                    </a:p>
                  </a:txBody>
                  <a:tcPr marL="45671" marR="45671" marT="0" marB="0"/>
                </a:tc>
                <a:tc vMerge="1">
                  <a:txBody>
                    <a:bodyPr/>
                    <a:lstStyle/>
                    <a:p>
                      <a:endParaRPr lang="es-ES"/>
                    </a:p>
                  </a:txBody>
                  <a:tcPr/>
                </a:tc>
                <a:extLst>
                  <a:ext uri="{0D108BD9-81ED-4DB2-BD59-A6C34878D82A}">
                    <a16:rowId xmlns:a16="http://schemas.microsoft.com/office/drawing/2014/main" val="4156551617"/>
                  </a:ext>
                </a:extLst>
              </a:tr>
            </a:tbl>
          </a:graphicData>
        </a:graphic>
      </p:graphicFrame>
      <p:graphicFrame>
        <p:nvGraphicFramePr>
          <p:cNvPr id="7" name="Tabla 6">
            <a:extLst>
              <a:ext uri="{FF2B5EF4-FFF2-40B4-BE49-F238E27FC236}">
                <a16:creationId xmlns:a16="http://schemas.microsoft.com/office/drawing/2014/main" id="{27AFBF58-BDB8-403E-A0CD-72D2412B63A8}"/>
              </a:ext>
            </a:extLst>
          </p:cNvPr>
          <p:cNvGraphicFramePr>
            <a:graphicFrameLocks noGrp="1"/>
          </p:cNvGraphicFramePr>
          <p:nvPr>
            <p:extLst>
              <p:ext uri="{D42A27DB-BD31-4B8C-83A1-F6EECF244321}">
                <p14:modId xmlns:p14="http://schemas.microsoft.com/office/powerpoint/2010/main" val="3555345578"/>
              </p:ext>
            </p:extLst>
          </p:nvPr>
        </p:nvGraphicFramePr>
        <p:xfrm>
          <a:off x="596348" y="5034563"/>
          <a:ext cx="11065565" cy="1456152"/>
        </p:xfrm>
        <a:graphic>
          <a:graphicData uri="http://schemas.openxmlformats.org/drawingml/2006/table">
            <a:tbl>
              <a:tblPr firstRow="1" firstCol="1" bandRow="1">
                <a:tableStyleId>{5C22544A-7EE6-4342-B048-85BDC9FD1C3A}</a:tableStyleId>
              </a:tblPr>
              <a:tblGrid>
                <a:gridCol w="2632167">
                  <a:extLst>
                    <a:ext uri="{9D8B030D-6E8A-4147-A177-3AD203B41FA5}">
                      <a16:colId xmlns:a16="http://schemas.microsoft.com/office/drawing/2014/main" val="2827514401"/>
                    </a:ext>
                  </a:extLst>
                </a:gridCol>
                <a:gridCol w="4225415">
                  <a:extLst>
                    <a:ext uri="{9D8B030D-6E8A-4147-A177-3AD203B41FA5}">
                      <a16:colId xmlns:a16="http://schemas.microsoft.com/office/drawing/2014/main" val="2404531038"/>
                    </a:ext>
                  </a:extLst>
                </a:gridCol>
                <a:gridCol w="4207983">
                  <a:extLst>
                    <a:ext uri="{9D8B030D-6E8A-4147-A177-3AD203B41FA5}">
                      <a16:colId xmlns:a16="http://schemas.microsoft.com/office/drawing/2014/main" val="3819418522"/>
                    </a:ext>
                  </a:extLst>
                </a:gridCol>
              </a:tblGrid>
              <a:tr h="232497">
                <a:tc rowSpan="4">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Áreas de Desarrollo Personal y Social: </a:t>
                      </a:r>
                    </a:p>
                    <a:p>
                      <a:pPr marL="457200" algn="ctr">
                        <a:lnSpc>
                          <a:spcPct val="107000"/>
                        </a:lnSpc>
                        <a:spcAft>
                          <a:spcPts val="800"/>
                        </a:spcAft>
                      </a:pPr>
                      <a:r>
                        <a:rPr lang="es-MX" sz="1400" dirty="0">
                          <a:effectLst/>
                          <a:latin typeface="Arial" panose="020B0604020202020204" pitchFamily="34" charset="0"/>
                          <a:ea typeface="Calibri" panose="020F0502020204030204" pitchFamily="34" charset="0"/>
                          <a:cs typeface="Arial" panose="020B0604020202020204" pitchFamily="34" charset="0"/>
                        </a:rPr>
                        <a:t>Educación física</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Organizador Curricular 1</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a:txBody>
                    <a:bodyPr/>
                    <a:lstStyle/>
                    <a:p>
                      <a:pPr algn="ctr">
                        <a:lnSpc>
                          <a:spcPct val="107000"/>
                        </a:lnSpc>
                        <a:spcAft>
                          <a:spcPts val="800"/>
                        </a:spcAft>
                      </a:pPr>
                      <a:r>
                        <a:rPr lang="es-ES" sz="1400" dirty="0">
                          <a:effectLst/>
                          <a:latin typeface="Arial" panose="020B0604020202020204" pitchFamily="34" charset="0"/>
                          <a:cs typeface="Arial" panose="020B0604020202020204" pitchFamily="34" charset="0"/>
                        </a:rPr>
                        <a:t>Aprendizaje esperado</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extLst>
                  <a:ext uri="{0D108BD9-81ED-4DB2-BD59-A6C34878D82A}">
                    <a16:rowId xmlns:a16="http://schemas.microsoft.com/office/drawing/2014/main" val="2547942282"/>
                  </a:ext>
                </a:extLst>
              </a:tr>
              <a:tr h="232497">
                <a:tc vMerge="1">
                  <a:txBody>
                    <a:bodyPr/>
                    <a:lstStyle/>
                    <a:p>
                      <a:endParaRPr lang="es-ES"/>
                    </a:p>
                  </a:txBody>
                  <a:tcPr/>
                </a:tc>
                <a:tc>
                  <a:txBody>
                    <a:bodyPr/>
                    <a:lstStyle/>
                    <a:p>
                      <a:pPr marL="342900" lvl="0" indent="-342900" algn="ctr">
                        <a:lnSpc>
                          <a:spcPct val="107000"/>
                        </a:lnSpc>
                        <a:buFont typeface="Courier New" panose="02070309020205020404" pitchFamily="49" charset="0"/>
                        <a:buChar char="o"/>
                      </a:pPr>
                      <a:r>
                        <a:rPr lang="es-ES" sz="1400" dirty="0">
                          <a:effectLst/>
                          <a:latin typeface="Arial" panose="020B0604020202020204" pitchFamily="34" charset="0"/>
                          <a:cs typeface="Arial" panose="020B0604020202020204" pitchFamily="34" charset="0"/>
                        </a:rPr>
                        <a:t> Competencia motriz</a:t>
                      </a:r>
                      <a:endParaRPr lang="es-ES" sz="14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rowSpan="3">
                  <a:txBody>
                    <a:bodyPr/>
                    <a:lstStyle/>
                    <a:p>
                      <a:pPr marL="285750" indent="-285750" algn="l">
                        <a:lnSpc>
                          <a:spcPct val="107000"/>
                        </a:lnSpc>
                        <a:spcBef>
                          <a:spcPts val="0"/>
                        </a:spcBef>
                        <a:spcAft>
                          <a:spcPts val="0"/>
                        </a:spcAft>
                        <a:buFont typeface="Courier New" panose="02070309020205020404" pitchFamily="49" charset="0"/>
                        <a:buChar char="o"/>
                      </a:pPr>
                      <a:r>
                        <a:rPr lang="es-MX" sz="1200" u="none" strike="noStrike" cap="none" dirty="0"/>
                        <a:t>Reconoce las características que lo identifican y diferencian de los demás en actividades y juegos. </a:t>
                      </a:r>
                    </a:p>
                    <a:p>
                      <a:pPr marL="285750" indent="-285750" algn="l">
                        <a:lnSpc>
                          <a:spcPct val="107000"/>
                        </a:lnSpc>
                        <a:spcBef>
                          <a:spcPts val="0"/>
                        </a:spcBef>
                        <a:spcAft>
                          <a:spcPts val="0"/>
                        </a:spcAft>
                        <a:buFont typeface="Courier New" panose="02070309020205020404" pitchFamily="49" charset="0"/>
                        <a:buChar char="o"/>
                      </a:pPr>
                      <a:r>
                        <a:rPr lang="es-MX" sz="1200" u="none" strike="noStrike" cap="none" dirty="0"/>
                        <a:t>Realiza movimientos de locomoción, manipulación y estabilidad, por medio de juegos individuales y colectivos.</a:t>
                      </a:r>
                      <a:endParaRPr lang="es-ES" sz="1200" dirty="0">
                        <a:effectLst/>
                        <a:latin typeface="Arial" panose="020B0604020202020204" pitchFamily="34" charset="0"/>
                        <a:cs typeface="Arial" panose="020B0604020202020204" pitchFamily="34" charset="0"/>
                      </a:endParaRPr>
                    </a:p>
                    <a:p>
                      <a:pPr marL="457200" indent="0" algn="ctr">
                        <a:lnSpc>
                          <a:spcPct val="107000"/>
                        </a:lnSpc>
                        <a:spcAft>
                          <a:spcPts val="800"/>
                        </a:spcAft>
                        <a:buFont typeface="Courier New" panose="02070309020205020404" pitchFamily="49" charset="0"/>
                        <a:buNone/>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extLst>
                  <a:ext uri="{0D108BD9-81ED-4DB2-BD59-A6C34878D82A}">
                    <a16:rowId xmlns:a16="http://schemas.microsoft.com/office/drawing/2014/main" val="1224438220"/>
                  </a:ext>
                </a:extLst>
              </a:tr>
              <a:tr h="232497">
                <a:tc vMerge="1">
                  <a:txBody>
                    <a:bodyPr/>
                    <a:lstStyle/>
                    <a:p>
                      <a:endParaRPr lang="es-ES"/>
                    </a:p>
                  </a:txBody>
                  <a:tcPr/>
                </a:tc>
                <a:tc>
                  <a:txBody>
                    <a:bodyPr/>
                    <a:lstStyle/>
                    <a:p>
                      <a:pPr algn="ctr">
                        <a:lnSpc>
                          <a:spcPct val="107000"/>
                        </a:lnSpc>
                        <a:spcAft>
                          <a:spcPts val="800"/>
                        </a:spcAft>
                      </a:pPr>
                      <a:r>
                        <a:rPr lang="es-ES" sz="1400" b="1" dirty="0">
                          <a:effectLst/>
                          <a:latin typeface="Arial" panose="020B0604020202020204" pitchFamily="34" charset="0"/>
                          <a:cs typeface="Arial" panose="020B0604020202020204" pitchFamily="34" charset="0"/>
                        </a:rPr>
                        <a:t>Organizador Curricular 2</a:t>
                      </a:r>
                      <a:endParaRPr lang="es-ES" sz="1400" b="1" dirty="0">
                        <a:effectLst/>
                        <a:latin typeface="Arial" panose="020B0604020202020204" pitchFamily="34" charset="0"/>
                        <a:ea typeface="Calibri" panose="020F0502020204030204" pitchFamily="34" charset="0"/>
                        <a:cs typeface="Arial" panose="020B0604020202020204" pitchFamily="34" charset="0"/>
                      </a:endParaRPr>
                    </a:p>
                  </a:txBody>
                  <a:tcPr marL="45671" marR="45671" marT="0" marB="0"/>
                </a:tc>
                <a:tc vMerge="1">
                  <a:txBody>
                    <a:bodyPr/>
                    <a:lstStyle/>
                    <a:p>
                      <a:endParaRPr lang="es-ES"/>
                    </a:p>
                  </a:txBody>
                  <a:tcPr/>
                </a:tc>
                <a:extLst>
                  <a:ext uri="{0D108BD9-81ED-4DB2-BD59-A6C34878D82A}">
                    <a16:rowId xmlns:a16="http://schemas.microsoft.com/office/drawing/2014/main" val="1228247144"/>
                  </a:ext>
                </a:extLst>
              </a:tr>
              <a:tr h="758661">
                <a:tc vMerge="1">
                  <a:txBody>
                    <a:bodyPr/>
                    <a:lstStyle/>
                    <a:p>
                      <a:endParaRPr lang="es-ES"/>
                    </a:p>
                  </a:txBody>
                  <a:tcPr/>
                </a:tc>
                <a:tc>
                  <a:txBody>
                    <a:bodyPr/>
                    <a:lstStyle/>
                    <a:p>
                      <a:pPr marL="342900" lvl="0" indent="-342900" algn="ctr">
                        <a:lnSpc>
                          <a:spcPct val="107000"/>
                        </a:lnSpc>
                        <a:spcAft>
                          <a:spcPts val="800"/>
                        </a:spcAft>
                        <a:buFont typeface="Courier New" panose="02070309020205020404" pitchFamily="49" charset="0"/>
                        <a:buChar char="o"/>
                      </a:pPr>
                      <a:r>
                        <a:rPr lang="es-ES" sz="1400" dirty="0">
                          <a:effectLst/>
                          <a:latin typeface="Arial" panose="020B0604020202020204" pitchFamily="34" charset="0"/>
                          <a:ea typeface="Calibri" panose="020F0502020204030204" pitchFamily="34" charset="0"/>
                          <a:cs typeface="Arial" panose="020B0604020202020204" pitchFamily="34" charset="0"/>
                        </a:rPr>
                        <a:t>Integridad de motricidad</a:t>
                      </a:r>
                    </a:p>
                    <a:p>
                      <a:pPr marL="342900" lvl="0" indent="-342900" algn="ctr">
                        <a:lnSpc>
                          <a:spcPct val="107000"/>
                        </a:lnSpc>
                        <a:spcAft>
                          <a:spcPts val="800"/>
                        </a:spcAft>
                        <a:buFont typeface="Courier New" panose="02070309020205020404" pitchFamily="49" charset="0"/>
                        <a:buChar char="o"/>
                      </a:pPr>
                      <a:r>
                        <a:rPr lang="es-ES" sz="1400" dirty="0">
                          <a:effectLst/>
                          <a:latin typeface="Arial" panose="020B0604020202020204" pitchFamily="34" charset="0"/>
                          <a:ea typeface="Calibri" panose="020F0502020204030204" pitchFamily="34" charset="0"/>
                          <a:cs typeface="Arial" panose="020B0604020202020204" pitchFamily="34" charset="0"/>
                        </a:rPr>
                        <a:t>Desarrollo de la motricidad</a:t>
                      </a:r>
                    </a:p>
                  </a:txBody>
                  <a:tcPr marL="45671" marR="45671" marT="0" marB="0"/>
                </a:tc>
                <a:tc vMerge="1">
                  <a:txBody>
                    <a:bodyPr/>
                    <a:lstStyle/>
                    <a:p>
                      <a:endParaRPr lang="es-ES"/>
                    </a:p>
                  </a:txBody>
                  <a:tcPr/>
                </a:tc>
                <a:extLst>
                  <a:ext uri="{0D108BD9-81ED-4DB2-BD59-A6C34878D82A}">
                    <a16:rowId xmlns:a16="http://schemas.microsoft.com/office/drawing/2014/main" val="4156551617"/>
                  </a:ext>
                </a:extLst>
              </a:tr>
            </a:tbl>
          </a:graphicData>
        </a:graphic>
      </p:graphicFrame>
      <p:sp>
        <p:nvSpPr>
          <p:cNvPr id="2" name="CuadroTexto 1">
            <a:extLst>
              <a:ext uri="{FF2B5EF4-FFF2-40B4-BE49-F238E27FC236}">
                <a16:creationId xmlns:a16="http://schemas.microsoft.com/office/drawing/2014/main" id="{FFF4345E-8E5A-4E1C-9779-186C9B533431}"/>
              </a:ext>
            </a:extLst>
          </p:cNvPr>
          <p:cNvSpPr txBox="1"/>
          <p:nvPr/>
        </p:nvSpPr>
        <p:spPr>
          <a:xfrm>
            <a:off x="4532244" y="4624583"/>
            <a:ext cx="3445565" cy="369332"/>
          </a:xfrm>
          <a:prstGeom prst="rect">
            <a:avLst/>
          </a:prstGeom>
          <a:noFill/>
        </p:spPr>
        <p:txBody>
          <a:bodyPr wrap="square" rtlCol="0">
            <a:spAutoFit/>
          </a:bodyPr>
          <a:lstStyle/>
          <a:p>
            <a:r>
              <a:rPr lang="es-ES" b="1" dirty="0">
                <a:highlight>
                  <a:srgbClr val="FFFF00"/>
                </a:highlight>
              </a:rPr>
              <a:t>Aprendizajes transversales:</a:t>
            </a:r>
          </a:p>
        </p:txBody>
      </p:sp>
    </p:spTree>
    <p:extLst>
      <p:ext uri="{BB962C8B-B14F-4D97-AF65-F5344CB8AC3E}">
        <p14:creationId xmlns:p14="http://schemas.microsoft.com/office/powerpoint/2010/main" val="220116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98F2C23-D1ED-4CB7-92FA-B80C703088F4}"/>
              </a:ext>
            </a:extLst>
          </p:cNvPr>
          <p:cNvGraphicFramePr>
            <a:graphicFrameLocks noGrp="1"/>
          </p:cNvGraphicFramePr>
          <p:nvPr>
            <p:extLst>
              <p:ext uri="{D42A27DB-BD31-4B8C-83A1-F6EECF244321}">
                <p14:modId xmlns:p14="http://schemas.microsoft.com/office/powerpoint/2010/main" val="2043188244"/>
              </p:ext>
            </p:extLst>
          </p:nvPr>
        </p:nvGraphicFramePr>
        <p:xfrm>
          <a:off x="437321" y="344557"/>
          <a:ext cx="11383614" cy="6199530"/>
        </p:xfrm>
        <a:graphic>
          <a:graphicData uri="http://schemas.openxmlformats.org/drawingml/2006/table">
            <a:tbl>
              <a:tblPr firstRow="1" bandRow="1">
                <a:tableStyleId>{5C22544A-7EE6-4342-B048-85BDC9FD1C3A}</a:tableStyleId>
              </a:tblPr>
              <a:tblGrid>
                <a:gridCol w="1897269">
                  <a:extLst>
                    <a:ext uri="{9D8B030D-6E8A-4147-A177-3AD203B41FA5}">
                      <a16:colId xmlns:a16="http://schemas.microsoft.com/office/drawing/2014/main" val="3828880114"/>
                    </a:ext>
                  </a:extLst>
                </a:gridCol>
                <a:gridCol w="1897269">
                  <a:extLst>
                    <a:ext uri="{9D8B030D-6E8A-4147-A177-3AD203B41FA5}">
                      <a16:colId xmlns:a16="http://schemas.microsoft.com/office/drawing/2014/main" val="4240094999"/>
                    </a:ext>
                  </a:extLst>
                </a:gridCol>
                <a:gridCol w="1897269">
                  <a:extLst>
                    <a:ext uri="{9D8B030D-6E8A-4147-A177-3AD203B41FA5}">
                      <a16:colId xmlns:a16="http://schemas.microsoft.com/office/drawing/2014/main" val="3320665081"/>
                    </a:ext>
                  </a:extLst>
                </a:gridCol>
                <a:gridCol w="1897269">
                  <a:extLst>
                    <a:ext uri="{9D8B030D-6E8A-4147-A177-3AD203B41FA5}">
                      <a16:colId xmlns:a16="http://schemas.microsoft.com/office/drawing/2014/main" val="2561529200"/>
                    </a:ext>
                  </a:extLst>
                </a:gridCol>
                <a:gridCol w="1897269">
                  <a:extLst>
                    <a:ext uri="{9D8B030D-6E8A-4147-A177-3AD203B41FA5}">
                      <a16:colId xmlns:a16="http://schemas.microsoft.com/office/drawing/2014/main" val="2882483203"/>
                    </a:ext>
                  </a:extLst>
                </a:gridCol>
                <a:gridCol w="1897269">
                  <a:extLst>
                    <a:ext uri="{9D8B030D-6E8A-4147-A177-3AD203B41FA5}">
                      <a16:colId xmlns:a16="http://schemas.microsoft.com/office/drawing/2014/main" val="2717833583"/>
                    </a:ext>
                  </a:extLst>
                </a:gridCol>
              </a:tblGrid>
              <a:tr h="546905">
                <a:tc>
                  <a:txBody>
                    <a:bodyPr/>
                    <a:lstStyle/>
                    <a:p>
                      <a:pPr algn="ctr"/>
                      <a:r>
                        <a:rPr lang="es-ES" sz="1400" dirty="0"/>
                        <a:t>Horario</a:t>
                      </a:r>
                    </a:p>
                  </a:txBody>
                  <a:tcPr/>
                </a:tc>
                <a:tc>
                  <a:txBody>
                    <a:bodyPr/>
                    <a:lstStyle/>
                    <a:p>
                      <a:pPr algn="ctr"/>
                      <a:r>
                        <a:rPr lang="es-ES" sz="1400" dirty="0"/>
                        <a:t>Lunes</a:t>
                      </a:r>
                    </a:p>
                  </a:txBody>
                  <a:tcPr/>
                </a:tc>
                <a:tc>
                  <a:txBody>
                    <a:bodyPr/>
                    <a:lstStyle/>
                    <a:p>
                      <a:pPr algn="ctr"/>
                      <a:r>
                        <a:rPr lang="es-ES" sz="1400" dirty="0"/>
                        <a:t>Martes</a:t>
                      </a:r>
                    </a:p>
                  </a:txBody>
                  <a:tcPr/>
                </a:tc>
                <a:tc>
                  <a:txBody>
                    <a:bodyPr/>
                    <a:lstStyle/>
                    <a:p>
                      <a:pPr algn="ctr"/>
                      <a:r>
                        <a:rPr lang="es-ES" sz="1400" dirty="0"/>
                        <a:t>Miércoles</a:t>
                      </a:r>
                    </a:p>
                  </a:txBody>
                  <a:tcPr/>
                </a:tc>
                <a:tc>
                  <a:txBody>
                    <a:bodyPr/>
                    <a:lstStyle/>
                    <a:p>
                      <a:pPr algn="ctr"/>
                      <a:r>
                        <a:rPr lang="es-ES" sz="1400" dirty="0"/>
                        <a:t>Jueves </a:t>
                      </a:r>
                    </a:p>
                  </a:txBody>
                  <a:tcPr/>
                </a:tc>
                <a:tc>
                  <a:txBody>
                    <a:bodyPr/>
                    <a:lstStyle/>
                    <a:p>
                      <a:pPr algn="ctr"/>
                      <a:r>
                        <a:rPr lang="es-ES" sz="1400" dirty="0"/>
                        <a:t>Viernes</a:t>
                      </a:r>
                    </a:p>
                  </a:txBody>
                  <a:tcPr/>
                </a:tc>
                <a:extLst>
                  <a:ext uri="{0D108BD9-81ED-4DB2-BD59-A6C34878D82A}">
                    <a16:rowId xmlns:a16="http://schemas.microsoft.com/office/drawing/2014/main" val="3163125862"/>
                  </a:ext>
                </a:extLst>
              </a:tr>
              <a:tr h="614738">
                <a:tc>
                  <a:txBody>
                    <a:bodyPr/>
                    <a:lstStyle/>
                    <a:p>
                      <a:pPr algn="ctr"/>
                      <a:r>
                        <a:rPr lang="es-ES" sz="1400" dirty="0"/>
                        <a:t>9:00 a 9:15 am</a:t>
                      </a:r>
                    </a:p>
                  </a:txBody>
                  <a:tcPr/>
                </a:tc>
                <a:tc>
                  <a:txBody>
                    <a:bodyPr/>
                    <a:lstStyle/>
                    <a:p>
                      <a:pPr algn="ctr"/>
                      <a:r>
                        <a:rPr lang="es-ES" sz="1400" dirty="0"/>
                        <a:t>Saludo, pase de lista y fecha.</a:t>
                      </a:r>
                    </a:p>
                  </a:txBody>
                  <a:tcPr/>
                </a:tc>
                <a:tc>
                  <a:txBody>
                    <a:bodyPr/>
                    <a:lstStyle/>
                    <a:p>
                      <a:pPr algn="ctr"/>
                      <a:r>
                        <a:rPr lang="es-ES" sz="1400" dirty="0"/>
                        <a:t>Rutina</a:t>
                      </a:r>
                    </a:p>
                  </a:txBody>
                  <a:tcPr/>
                </a:tc>
                <a:tc>
                  <a:txBody>
                    <a:bodyPr/>
                    <a:lstStyle/>
                    <a:p>
                      <a:pPr algn="ctr"/>
                      <a:r>
                        <a:rPr lang="es-ES" sz="1400" dirty="0"/>
                        <a:t>Saludo, pase de lista y fecha.</a:t>
                      </a:r>
                    </a:p>
                  </a:txBody>
                  <a:tcPr/>
                </a:tc>
                <a:tc>
                  <a:txBody>
                    <a:bodyPr/>
                    <a:lstStyle/>
                    <a:p>
                      <a:pPr algn="ctr"/>
                      <a:r>
                        <a:rPr lang="es-ES" sz="1400" dirty="0"/>
                        <a:t>Rutina</a:t>
                      </a:r>
                    </a:p>
                  </a:txBody>
                  <a:tcPr/>
                </a:tc>
                <a:tc>
                  <a:txBody>
                    <a:bodyPr/>
                    <a:lstStyle/>
                    <a:p>
                      <a:pPr algn="ctr"/>
                      <a:r>
                        <a:rPr lang="es-ES" sz="1400" dirty="0"/>
                        <a:t>Clase virtual.</a:t>
                      </a:r>
                    </a:p>
                  </a:txBody>
                  <a:tcPr/>
                </a:tc>
                <a:extLst>
                  <a:ext uri="{0D108BD9-81ED-4DB2-BD59-A6C34878D82A}">
                    <a16:rowId xmlns:a16="http://schemas.microsoft.com/office/drawing/2014/main" val="3614869086"/>
                  </a:ext>
                </a:extLst>
              </a:tr>
              <a:tr h="770068">
                <a:tc>
                  <a:txBody>
                    <a:bodyPr/>
                    <a:lstStyle/>
                    <a:p>
                      <a:pPr algn="ctr"/>
                      <a:r>
                        <a:rPr lang="es-ES" sz="1400" dirty="0"/>
                        <a:t>9:15 a 9:30 am</a:t>
                      </a:r>
                    </a:p>
                  </a:txBody>
                  <a:tcPr/>
                </a:tc>
                <a:tc>
                  <a:txBody>
                    <a:bodyPr/>
                    <a:lstStyle/>
                    <a:p>
                      <a:pPr algn="ctr"/>
                      <a:r>
                        <a:rPr lang="es-ES" sz="1400" dirty="0"/>
                        <a:t>Explicación del tema y video de la navidad.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dirty="0"/>
                        <a:t>Saludo, pase de lista y fecha.</a:t>
                      </a:r>
                    </a:p>
                    <a:p>
                      <a:pPr algn="ctr"/>
                      <a:endParaRPr lang="es-ES" sz="1400" dirty="0"/>
                    </a:p>
                  </a:txBody>
                  <a:tcPr/>
                </a:tc>
                <a:tc>
                  <a:txBody>
                    <a:bodyPr/>
                    <a:lstStyle/>
                    <a:p>
                      <a:pPr algn="ctr"/>
                      <a:r>
                        <a:rPr lang="es-ES" sz="1400" dirty="0"/>
                        <a:t>Ayudantes de santa y video.</a:t>
                      </a:r>
                    </a:p>
                  </a:txBody>
                  <a:tcPr/>
                </a:tc>
                <a:tc>
                  <a:txBody>
                    <a:bodyPr/>
                    <a:lstStyle/>
                    <a:p>
                      <a:pPr algn="ctr"/>
                      <a:r>
                        <a:rPr lang="es-ES" sz="1400" dirty="0"/>
                        <a:t>Saludo, pase de lista y fecha.</a:t>
                      </a:r>
                    </a:p>
                  </a:txBody>
                  <a:tcPr/>
                </a:tc>
                <a:tc>
                  <a:txBody>
                    <a:bodyPr/>
                    <a:lstStyle/>
                    <a:p>
                      <a:pPr algn="ctr"/>
                      <a:endParaRPr lang="es-ES" sz="1400" dirty="0"/>
                    </a:p>
                  </a:txBody>
                  <a:tcPr/>
                </a:tc>
                <a:extLst>
                  <a:ext uri="{0D108BD9-81ED-4DB2-BD59-A6C34878D82A}">
                    <a16:rowId xmlns:a16="http://schemas.microsoft.com/office/drawing/2014/main" val="4045284760"/>
                  </a:ext>
                </a:extLst>
              </a:tr>
              <a:tr h="614738">
                <a:tc>
                  <a:txBody>
                    <a:bodyPr/>
                    <a:lstStyle/>
                    <a:p>
                      <a:pPr algn="ctr"/>
                      <a:r>
                        <a:rPr lang="es-ES" sz="1400" dirty="0"/>
                        <a:t>9:30 a 10:00</a:t>
                      </a:r>
                    </a:p>
                  </a:txBody>
                  <a:tcPr/>
                </a:tc>
                <a:tc>
                  <a:txBody>
                    <a:bodyPr/>
                    <a:lstStyle/>
                    <a:p>
                      <a:pPr algn="ctr"/>
                      <a:r>
                        <a:rPr lang="es-ES" sz="1400" dirty="0"/>
                        <a:t>Pino de navidad grupal.</a:t>
                      </a:r>
                    </a:p>
                  </a:txBody>
                  <a:tcPr/>
                </a:tc>
                <a:tc>
                  <a:txBody>
                    <a:bodyPr/>
                    <a:lstStyle/>
                    <a:p>
                      <a:pPr algn="ctr"/>
                      <a:r>
                        <a:rPr lang="es-ES" sz="1400" dirty="0"/>
                        <a:t>Cuento y cubrebocas navideño.</a:t>
                      </a:r>
                    </a:p>
                  </a:txBody>
                  <a:tcPr/>
                </a:tc>
                <a:tc>
                  <a:txBody>
                    <a:bodyPr/>
                    <a:lstStyle/>
                    <a:p>
                      <a:pPr algn="ctr"/>
                      <a:r>
                        <a:rPr lang="es-ES" sz="1400" dirty="0"/>
                        <a:t>Un duende con mi cara.</a:t>
                      </a:r>
                    </a:p>
                  </a:txBody>
                  <a:tcPr/>
                </a:tc>
                <a:tc>
                  <a:txBody>
                    <a:bodyPr/>
                    <a:lstStyle/>
                    <a:p>
                      <a:pPr algn="ctr"/>
                      <a:r>
                        <a:rPr lang="es-ES" sz="1400" dirty="0"/>
                        <a:t>Explicación del juego simbólico</a:t>
                      </a:r>
                    </a:p>
                  </a:txBody>
                  <a:tcPr/>
                </a:tc>
                <a:tc>
                  <a:txBody>
                    <a:bodyPr/>
                    <a:lstStyle/>
                    <a:p>
                      <a:pPr algn="ctr"/>
                      <a:endParaRPr lang="es-ES" sz="1400" dirty="0"/>
                    </a:p>
                  </a:txBody>
                  <a:tcPr/>
                </a:tc>
                <a:extLst>
                  <a:ext uri="{0D108BD9-81ED-4DB2-BD59-A6C34878D82A}">
                    <a16:rowId xmlns:a16="http://schemas.microsoft.com/office/drawing/2014/main" val="2497046513"/>
                  </a:ext>
                </a:extLst>
              </a:tr>
              <a:tr h="614738">
                <a:tc>
                  <a:txBody>
                    <a:bodyPr/>
                    <a:lstStyle/>
                    <a:p>
                      <a:pPr algn="ctr"/>
                      <a:r>
                        <a:rPr lang="es-ES" sz="1400" dirty="0"/>
                        <a:t>10:00 a 10:30</a:t>
                      </a:r>
                    </a:p>
                  </a:txBody>
                  <a:tcPr/>
                </a:tc>
                <a:tc>
                  <a:txBody>
                    <a:bodyPr/>
                    <a:lstStyle/>
                    <a:p>
                      <a:pPr algn="ctr"/>
                      <a:r>
                        <a:rPr lang="es-ES" sz="1400" dirty="0"/>
                        <a:t>Música.</a:t>
                      </a:r>
                    </a:p>
                  </a:txBody>
                  <a:tcPr/>
                </a:tc>
                <a:tc>
                  <a:txBody>
                    <a:bodyPr/>
                    <a:lstStyle/>
                    <a:p>
                      <a:pPr algn="ctr"/>
                      <a:r>
                        <a:rPr lang="es-ES" sz="1400" dirty="0"/>
                        <a:t>Educación física</a:t>
                      </a:r>
                    </a:p>
                  </a:txBody>
                  <a:tcPr/>
                </a:tc>
                <a:tc>
                  <a:txBody>
                    <a:bodyPr/>
                    <a:lstStyle/>
                    <a:p>
                      <a:pPr algn="ctr"/>
                      <a:r>
                        <a:rPr lang="es-ES" sz="1400" dirty="0"/>
                        <a:t>El oso polar.</a:t>
                      </a:r>
                    </a:p>
                  </a:txBody>
                  <a:tcPr/>
                </a:tc>
                <a:tc>
                  <a:txBody>
                    <a:bodyPr/>
                    <a:lstStyle/>
                    <a:p>
                      <a:pPr algn="ctr"/>
                      <a:endParaRPr lang="es-ES" sz="1400" dirty="0"/>
                    </a:p>
                    <a:p>
                      <a:pPr algn="ctr"/>
                      <a:r>
                        <a:rPr lang="es-ES" sz="1400" dirty="0"/>
                        <a:t>Taller de juguetes.</a:t>
                      </a:r>
                    </a:p>
                    <a:p>
                      <a:pPr algn="ctr"/>
                      <a:endParaRPr lang="es-ES" sz="1400" dirty="0"/>
                    </a:p>
                  </a:txBody>
                  <a:tcPr/>
                </a:tc>
                <a:tc>
                  <a:txBody>
                    <a:bodyPr/>
                    <a:lstStyle/>
                    <a:p>
                      <a:pPr algn="ctr"/>
                      <a:endParaRPr lang="es-ES" sz="1400" dirty="0"/>
                    </a:p>
                  </a:txBody>
                  <a:tcPr/>
                </a:tc>
                <a:extLst>
                  <a:ext uri="{0D108BD9-81ED-4DB2-BD59-A6C34878D82A}">
                    <a16:rowId xmlns:a16="http://schemas.microsoft.com/office/drawing/2014/main" val="1332989098"/>
                  </a:ext>
                </a:extLst>
              </a:tr>
              <a:tr h="614738">
                <a:tc>
                  <a:txBody>
                    <a:bodyPr/>
                    <a:lstStyle/>
                    <a:p>
                      <a:pPr algn="ctr"/>
                      <a:r>
                        <a:rPr lang="es-ES" sz="1400" dirty="0"/>
                        <a:t>10:30 a 11:00</a:t>
                      </a:r>
                    </a:p>
                  </a:txBody>
                  <a:tcPr/>
                </a:tc>
                <a:tc>
                  <a:txBody>
                    <a:bodyPr/>
                    <a:lstStyle/>
                    <a:p>
                      <a:pPr algn="ctr"/>
                      <a:r>
                        <a:rPr lang="es-ES" sz="1400" dirty="0"/>
                        <a:t>Receso</a:t>
                      </a:r>
                    </a:p>
                  </a:txBody>
                  <a:tcPr/>
                </a:tc>
                <a:tc>
                  <a:txBody>
                    <a:bodyPr/>
                    <a:lstStyle/>
                    <a:p>
                      <a:pPr algn="ctr"/>
                      <a:r>
                        <a:rPr lang="es-ES" sz="1400" dirty="0"/>
                        <a:t>Receso</a:t>
                      </a:r>
                    </a:p>
                  </a:txBody>
                  <a:tcPr/>
                </a:tc>
                <a:tc>
                  <a:txBody>
                    <a:bodyPr/>
                    <a:lstStyle/>
                    <a:p>
                      <a:pPr algn="ctr"/>
                      <a:r>
                        <a:rPr lang="es-ES" sz="1400" dirty="0"/>
                        <a:t>Receso </a:t>
                      </a:r>
                    </a:p>
                  </a:txBody>
                  <a:tcPr/>
                </a:tc>
                <a:tc>
                  <a:txBody>
                    <a:bodyPr/>
                    <a:lstStyle/>
                    <a:p>
                      <a:pPr algn="ctr"/>
                      <a:r>
                        <a:rPr lang="es-ES" sz="1400" dirty="0"/>
                        <a:t>Receso </a:t>
                      </a:r>
                    </a:p>
                  </a:txBody>
                  <a:tcPr/>
                </a:tc>
                <a:tc>
                  <a:txBody>
                    <a:bodyPr/>
                    <a:lstStyle/>
                    <a:p>
                      <a:pPr algn="ctr"/>
                      <a:endParaRPr lang="es-ES" sz="1400" dirty="0"/>
                    </a:p>
                  </a:txBody>
                  <a:tcPr/>
                </a:tc>
                <a:extLst>
                  <a:ext uri="{0D108BD9-81ED-4DB2-BD59-A6C34878D82A}">
                    <a16:rowId xmlns:a16="http://schemas.microsoft.com/office/drawing/2014/main" val="2007051620"/>
                  </a:ext>
                </a:extLst>
              </a:tr>
              <a:tr h="614738">
                <a:tc>
                  <a:txBody>
                    <a:bodyPr/>
                    <a:lstStyle/>
                    <a:p>
                      <a:pPr algn="ctr"/>
                      <a:r>
                        <a:rPr lang="es-ES" sz="1400" dirty="0"/>
                        <a:t>11:00 a 11:25</a:t>
                      </a:r>
                    </a:p>
                  </a:txBody>
                  <a:tcPr/>
                </a:tc>
                <a:tc>
                  <a:txBody>
                    <a:bodyPr/>
                    <a:lstStyle/>
                    <a:p>
                      <a:pPr algn="ctr"/>
                      <a:r>
                        <a:rPr lang="es-ES" sz="1400" dirty="0"/>
                        <a:t>El reno de santa.</a:t>
                      </a:r>
                    </a:p>
                  </a:txBody>
                  <a:tcPr/>
                </a:tc>
                <a:tc>
                  <a:txBody>
                    <a:bodyPr/>
                    <a:lstStyle/>
                    <a:p>
                      <a:pPr algn="ctr"/>
                      <a:r>
                        <a:rPr lang="es-ES" sz="1400" dirty="0"/>
                        <a:t>Arma tu personaje favorito</a:t>
                      </a:r>
                    </a:p>
                  </a:txBody>
                  <a:tcPr/>
                </a:tc>
                <a:tc>
                  <a:txBody>
                    <a:bodyPr/>
                    <a:lstStyle/>
                    <a:p>
                      <a:pPr algn="ctr"/>
                      <a:r>
                        <a:rPr lang="es-ES" sz="1400" dirty="0"/>
                        <a:t>Inicial de mi nombre.</a:t>
                      </a:r>
                    </a:p>
                  </a:txBody>
                  <a:tcPr/>
                </a:tc>
                <a:tc rowSpan="2">
                  <a:txBody>
                    <a:bodyPr/>
                    <a:lstStyle/>
                    <a:p>
                      <a:pPr algn="ctr"/>
                      <a:endParaRPr lang="es-ES" sz="1400" dirty="0"/>
                    </a:p>
                    <a:p>
                      <a:pPr algn="ctr"/>
                      <a:r>
                        <a:rPr lang="es-ES" sz="1400" dirty="0"/>
                        <a:t> Rally.</a:t>
                      </a:r>
                    </a:p>
                  </a:txBody>
                  <a:tcPr/>
                </a:tc>
                <a:tc>
                  <a:txBody>
                    <a:bodyPr/>
                    <a:lstStyle/>
                    <a:p>
                      <a:pPr algn="ctr"/>
                      <a:endParaRPr lang="es-ES" sz="1400" dirty="0"/>
                    </a:p>
                  </a:txBody>
                  <a:tcPr/>
                </a:tc>
                <a:extLst>
                  <a:ext uri="{0D108BD9-81ED-4DB2-BD59-A6C34878D82A}">
                    <a16:rowId xmlns:a16="http://schemas.microsoft.com/office/drawing/2014/main" val="3657861572"/>
                  </a:ext>
                </a:extLst>
              </a:tr>
              <a:tr h="614738">
                <a:tc>
                  <a:txBody>
                    <a:bodyPr/>
                    <a:lstStyle/>
                    <a:p>
                      <a:pPr algn="ctr"/>
                      <a:r>
                        <a:rPr lang="es-ES" sz="1400" dirty="0"/>
                        <a:t>11:25 a 11:45</a:t>
                      </a:r>
                    </a:p>
                  </a:txBody>
                  <a:tcPr/>
                </a:tc>
                <a:tc>
                  <a:txBody>
                    <a:bodyPr/>
                    <a:lstStyle/>
                    <a:p>
                      <a:pPr algn="ctr"/>
                      <a:r>
                        <a:rPr lang="es-ES" sz="1400" dirty="0"/>
                        <a:t>Recortando la barba de santa.</a:t>
                      </a:r>
                    </a:p>
                  </a:txBody>
                  <a:tcPr/>
                </a:tc>
                <a:tc>
                  <a:txBody>
                    <a:bodyPr/>
                    <a:lstStyle/>
                    <a:p>
                      <a:pPr algn="ctr"/>
                      <a:r>
                        <a:rPr lang="es-ES" sz="1400" dirty="0"/>
                        <a:t>Polo norte y el mono de nieve</a:t>
                      </a:r>
                    </a:p>
                  </a:txBody>
                  <a:tcPr/>
                </a:tc>
                <a:tc>
                  <a:txBody>
                    <a:bodyPr/>
                    <a:lstStyle/>
                    <a:p>
                      <a:pPr algn="ctr"/>
                      <a:r>
                        <a:rPr lang="es-ES" sz="1400" dirty="0"/>
                        <a:t>Galleta de jengibre. </a:t>
                      </a:r>
                    </a:p>
                  </a:txBody>
                  <a:tcPr/>
                </a:tc>
                <a:tc vMerge="1">
                  <a:txBody>
                    <a:bodyPr/>
                    <a:lstStyle/>
                    <a:p>
                      <a:pPr algn="ctr"/>
                      <a:r>
                        <a:rPr lang="es-ES" sz="1600" dirty="0"/>
                        <a:t> </a:t>
                      </a:r>
                    </a:p>
                  </a:txBody>
                  <a:tcPr/>
                </a:tc>
                <a:tc>
                  <a:txBody>
                    <a:bodyPr/>
                    <a:lstStyle/>
                    <a:p>
                      <a:pPr algn="ctr"/>
                      <a:endParaRPr lang="es-ES" sz="1400" dirty="0"/>
                    </a:p>
                  </a:txBody>
                  <a:tcPr/>
                </a:tc>
                <a:extLst>
                  <a:ext uri="{0D108BD9-81ED-4DB2-BD59-A6C34878D82A}">
                    <a16:rowId xmlns:a16="http://schemas.microsoft.com/office/drawing/2014/main" val="73478601"/>
                  </a:ext>
                </a:extLst>
              </a:tr>
              <a:tr h="1077347">
                <a:tc>
                  <a:txBody>
                    <a:bodyPr/>
                    <a:lstStyle/>
                    <a:p>
                      <a:pPr algn="ctr"/>
                      <a:r>
                        <a:rPr lang="es-ES" sz="1400" dirty="0"/>
                        <a:t>11:45 a 12:00</a:t>
                      </a:r>
                    </a:p>
                  </a:txBody>
                  <a:tcPr/>
                </a:tc>
                <a:tc>
                  <a:txBody>
                    <a:bodyPr/>
                    <a:lstStyle/>
                    <a:p>
                      <a:pPr algn="ctr"/>
                      <a:r>
                        <a:rPr lang="es-ES" sz="1400" dirty="0"/>
                        <a:t>Recoger materiales y limpiar espacio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dirty="0"/>
                        <a:t>Recoger materiales y limpiar espacio</a:t>
                      </a:r>
                    </a:p>
                    <a:p>
                      <a:pPr algn="ctr"/>
                      <a:endParaRPr lang="es-E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dirty="0"/>
                        <a:t>Recoger materiales y limpiar espacio</a:t>
                      </a:r>
                    </a:p>
                    <a:p>
                      <a:pPr algn="ctr"/>
                      <a:endParaRPr lang="es-E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dirty="0"/>
                        <a:t>Recoger materiales y limpiar espacio</a:t>
                      </a:r>
                    </a:p>
                    <a:p>
                      <a:pPr algn="ctr"/>
                      <a:endParaRPr lang="es-ES" sz="1400" dirty="0"/>
                    </a:p>
                  </a:txBody>
                  <a:tcPr/>
                </a:tc>
                <a:tc>
                  <a:txBody>
                    <a:bodyPr/>
                    <a:lstStyle/>
                    <a:p>
                      <a:pPr algn="ctr"/>
                      <a:endParaRPr lang="es-ES" sz="1400" dirty="0"/>
                    </a:p>
                  </a:txBody>
                  <a:tcPr/>
                </a:tc>
                <a:extLst>
                  <a:ext uri="{0D108BD9-81ED-4DB2-BD59-A6C34878D82A}">
                    <a16:rowId xmlns:a16="http://schemas.microsoft.com/office/drawing/2014/main" val="1396095980"/>
                  </a:ext>
                </a:extLst>
              </a:tr>
            </a:tbl>
          </a:graphicData>
        </a:graphic>
      </p:graphicFrame>
      <p:sp>
        <p:nvSpPr>
          <p:cNvPr id="2" name="CuadroTexto 1">
            <a:extLst>
              <a:ext uri="{FF2B5EF4-FFF2-40B4-BE49-F238E27FC236}">
                <a16:creationId xmlns:a16="http://schemas.microsoft.com/office/drawing/2014/main" id="{676D6E69-9A85-4C77-A58F-783E881FA458}"/>
              </a:ext>
            </a:extLst>
          </p:cNvPr>
          <p:cNvSpPr txBox="1"/>
          <p:nvPr/>
        </p:nvSpPr>
        <p:spPr>
          <a:xfrm>
            <a:off x="4412974" y="0"/>
            <a:ext cx="4717774" cy="369332"/>
          </a:xfrm>
          <a:prstGeom prst="rect">
            <a:avLst/>
          </a:prstGeom>
          <a:noFill/>
        </p:spPr>
        <p:txBody>
          <a:bodyPr wrap="square" rtlCol="0">
            <a:spAutoFit/>
          </a:bodyPr>
          <a:lstStyle/>
          <a:p>
            <a:r>
              <a:rPr lang="es-ES" dirty="0">
                <a:latin typeface="Modern Love" panose="04090805081005020601" pitchFamily="82" charset="0"/>
              </a:rPr>
              <a:t>Cronograma de actividades.</a:t>
            </a:r>
          </a:p>
        </p:txBody>
      </p:sp>
    </p:spTree>
    <p:extLst>
      <p:ext uri="{BB962C8B-B14F-4D97-AF65-F5344CB8AC3E}">
        <p14:creationId xmlns:p14="http://schemas.microsoft.com/office/powerpoint/2010/main" val="3819420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30CE28A-F932-414C-8A07-AD0CB1922D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095500" y="389850"/>
            <a:ext cx="985361" cy="982504"/>
          </a:xfrm>
          <a:prstGeom prst="rect">
            <a:avLst/>
          </a:prstGeom>
        </p:spPr>
      </p:pic>
      <p:sp>
        <p:nvSpPr>
          <p:cNvPr id="9" name="Cuadro de texto 2">
            <a:extLst>
              <a:ext uri="{FF2B5EF4-FFF2-40B4-BE49-F238E27FC236}">
                <a16:creationId xmlns:a16="http://schemas.microsoft.com/office/drawing/2014/main" id="{CC1A6970-C97E-4910-B3E1-3428DB22AF74}"/>
              </a:ext>
            </a:extLst>
          </p:cNvPr>
          <p:cNvSpPr txBox="1">
            <a:spLocks noChangeArrowheads="1"/>
          </p:cNvSpPr>
          <p:nvPr/>
        </p:nvSpPr>
        <p:spPr bwMode="auto">
          <a:xfrm>
            <a:off x="3322940" y="115323"/>
            <a:ext cx="6773560" cy="1257031"/>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JARDIN DE NIÑOS</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GRAL. TOMAS SÁNCHEZ HERNÁNDEZ</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CCT. 05DJN0054F</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GRADO: 2 “B”</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EDUCADORA TITULAR: ALMA GABRIELA CHAIRES BETANCOURT.</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PRACTICANTE: LEYDA ESTEFANIA GAYTAN BERNAL.</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600"/>
              </a:spcAft>
            </a:pPr>
            <a:endParaRPr lang="es-ES" sz="825"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1F92B99E-84EC-4CB1-9875-A379B0538709}"/>
              </a:ext>
            </a:extLst>
          </p:cNvPr>
          <p:cNvGraphicFramePr>
            <a:graphicFrameLocks noGrp="1"/>
          </p:cNvGraphicFramePr>
          <p:nvPr>
            <p:extLst>
              <p:ext uri="{D42A27DB-BD31-4B8C-83A1-F6EECF244321}">
                <p14:modId xmlns:p14="http://schemas.microsoft.com/office/powerpoint/2010/main" val="45378071"/>
              </p:ext>
            </p:extLst>
          </p:nvPr>
        </p:nvGraphicFramePr>
        <p:xfrm>
          <a:off x="119270" y="1444039"/>
          <a:ext cx="11966713" cy="5252093"/>
        </p:xfrm>
        <a:graphic>
          <a:graphicData uri="http://schemas.openxmlformats.org/drawingml/2006/table">
            <a:tbl>
              <a:tblPr firstRow="1" firstCol="1" bandRow="1">
                <a:tableStyleId>{22838BEF-8BB2-4498-84A7-C5851F593DF1}</a:tableStyleId>
              </a:tblPr>
              <a:tblGrid>
                <a:gridCol w="6347791">
                  <a:extLst>
                    <a:ext uri="{9D8B030D-6E8A-4147-A177-3AD203B41FA5}">
                      <a16:colId xmlns:a16="http://schemas.microsoft.com/office/drawing/2014/main" val="515017337"/>
                    </a:ext>
                  </a:extLst>
                </a:gridCol>
                <a:gridCol w="265043">
                  <a:extLst>
                    <a:ext uri="{9D8B030D-6E8A-4147-A177-3AD203B41FA5}">
                      <a16:colId xmlns:a16="http://schemas.microsoft.com/office/drawing/2014/main" val="3989403733"/>
                    </a:ext>
                  </a:extLst>
                </a:gridCol>
                <a:gridCol w="5353879">
                  <a:extLst>
                    <a:ext uri="{9D8B030D-6E8A-4147-A177-3AD203B41FA5}">
                      <a16:colId xmlns:a16="http://schemas.microsoft.com/office/drawing/2014/main" val="1132934915"/>
                    </a:ext>
                  </a:extLst>
                </a:gridCol>
              </a:tblGrid>
              <a:tr h="201076">
                <a:tc gridSpan="2">
                  <a:txBody>
                    <a:bodyPr/>
                    <a:lstStyle/>
                    <a:p>
                      <a:pPr marL="0" algn="ctr">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Título: El taller de santa</a:t>
                      </a:r>
                      <a:endParaRPr lang="es-ES" sz="8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a:lnSpc>
                          <a:spcPct val="107000"/>
                        </a:lnSpc>
                        <a:spcBef>
                          <a:spcPts val="0"/>
                        </a:spcBef>
                        <a:spcAft>
                          <a:spcPts val="0"/>
                        </a:spcAft>
                      </a:pP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Día: lunes 6 de diciembre del 2021. Tiempo: 20 min por actividad</a:t>
                      </a:r>
                      <a:endParaRPr lang="es-ES" sz="8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1773212"/>
                  </a:ext>
                </a:extLst>
              </a:tr>
              <a:tr h="853519">
                <a:tc gridSpan="2">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Campo/área:</a:t>
                      </a:r>
                    </a:p>
                    <a:p>
                      <a:pPr marL="171450" lvl="0" indent="-171450" algn="l">
                        <a:lnSpc>
                          <a:spcPct val="107000"/>
                        </a:lnSpc>
                        <a:spcBef>
                          <a:spcPts val="0"/>
                        </a:spcBef>
                        <a:spcAft>
                          <a:spcPts val="0"/>
                        </a:spcAft>
                        <a:buFont typeface="Wingdings" panose="05000000000000000000" pitchFamily="2" charset="2"/>
                        <a:buChar char="ü"/>
                      </a:pPr>
                      <a:r>
                        <a:rPr lang="es-MX" sz="800" b="0" dirty="0">
                          <a:effectLst/>
                          <a:latin typeface="Arial" panose="020B0604020202020204" pitchFamily="34" charset="0"/>
                          <a:cs typeface="Arial" panose="020B0604020202020204" pitchFamily="34" charset="0"/>
                        </a:rPr>
                        <a:t>Exploración y comprensión del mundo natural y social.</a:t>
                      </a:r>
                    </a:p>
                    <a:p>
                      <a:pPr marL="171450" lvl="0" indent="-171450" algn="l">
                        <a:lnSpc>
                          <a:spcPct val="107000"/>
                        </a:lnSpc>
                        <a:spcBef>
                          <a:spcPts val="0"/>
                        </a:spcBef>
                        <a:spcAft>
                          <a:spcPts val="0"/>
                        </a:spcAft>
                        <a:buFont typeface="Wingdings" panose="05000000000000000000" pitchFamily="2" charset="2"/>
                        <a:buChar char="ü"/>
                      </a:pPr>
                      <a:r>
                        <a:rPr lang="es-MX" sz="800" b="0" dirty="0">
                          <a:effectLst/>
                          <a:latin typeface="Arial" panose="020B0604020202020204" pitchFamily="34" charset="0"/>
                          <a:cs typeface="Arial" panose="020B0604020202020204" pitchFamily="34" charset="0"/>
                        </a:rPr>
                        <a:t>Artes.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171450" lvl="0" indent="-171450" algn="l">
                        <a:lnSpc>
                          <a:spcPct val="107000"/>
                        </a:lnSpc>
                        <a:spcBef>
                          <a:spcPts val="0"/>
                        </a:spcBef>
                        <a:spcAft>
                          <a:spcPts val="0"/>
                        </a:spcAft>
                        <a:buFont typeface="Wingdings" panose="05000000000000000000" pitchFamily="2" charset="2"/>
                        <a:buChar char="ü"/>
                      </a:pPr>
                      <a:endParaRPr lang="es-MX"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800" b="1" dirty="0">
                          <a:effectLst/>
                          <a:latin typeface="Arial" panose="020B0604020202020204" pitchFamily="34" charset="0"/>
                          <a:cs typeface="Arial" panose="020B0604020202020204" pitchFamily="34" charset="0"/>
                        </a:rPr>
                        <a:t>Organizador curricular 1:</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Mundo natural </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Expresión artística.</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Cultura y vida social</a:t>
                      </a:r>
                    </a:p>
                    <a:p>
                      <a:pPr marL="0" algn="l">
                        <a:lnSpc>
                          <a:spcPct val="107000"/>
                        </a:lnSpc>
                        <a:spcBef>
                          <a:spcPts val="0"/>
                        </a:spcBef>
                        <a:spcAft>
                          <a:spcPts val="0"/>
                        </a:spcAft>
                      </a:pPr>
                      <a:r>
                        <a:rPr lang="es-ES" sz="800" b="1" dirty="0">
                          <a:effectLst/>
                          <a:latin typeface="Arial" panose="020B0604020202020204" pitchFamily="34" charset="0"/>
                          <a:cs typeface="Arial" panose="020B0604020202020204" pitchFamily="34" charset="0"/>
                        </a:rPr>
                        <a:t>Organizador curricular 2:</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Exploración de la naturaleza </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Familiarización con los elementos básicos de las artes.</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Interacciones con el entorno social.</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033354"/>
                  </a:ext>
                </a:extLst>
              </a:tr>
              <a:tr h="853519">
                <a:tc gridSpan="2">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Aprendizaje esperado:</a:t>
                      </a:r>
                    </a:p>
                    <a:p>
                      <a:pPr marL="171450" indent="-171450" algn="l">
                        <a:lnSpc>
                          <a:spcPct val="107000"/>
                        </a:lnSpc>
                        <a:spcBef>
                          <a:spcPts val="0"/>
                        </a:spcBef>
                        <a:spcAft>
                          <a:spcPts val="0"/>
                        </a:spcAft>
                        <a:buFont typeface="Wingdings" panose="05000000000000000000" pitchFamily="2" charset="2"/>
                        <a:buChar char="ü"/>
                      </a:pPr>
                      <a:r>
                        <a:rPr lang="es-MX" sz="800" dirty="0">
                          <a:effectLst/>
                          <a:latin typeface="Arial" panose="020B0604020202020204" pitchFamily="34" charset="0"/>
                          <a:cs typeface="Arial" panose="020B0604020202020204" pitchFamily="34" charset="0"/>
                        </a:rPr>
                        <a:t> </a:t>
                      </a:r>
                      <a:r>
                        <a:rPr lang="es-MX" sz="800" kern="1200" dirty="0">
                          <a:solidFill>
                            <a:schemeClr val="dk1"/>
                          </a:solidFill>
                          <a:effectLst/>
                          <a:latin typeface="Arial" panose="020B0604020202020204" pitchFamily="34" charset="0"/>
                          <a:ea typeface="+mn-ea"/>
                          <a:cs typeface="Arial" panose="020B0604020202020204" pitchFamily="34" charset="0"/>
                        </a:rPr>
                        <a:t>Describe y explica las características comunes que identifica entre seres vivos y elementos que observa en la naturaleza.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800" kern="1200" dirty="0">
                          <a:solidFill>
                            <a:schemeClr val="dk1"/>
                          </a:solidFill>
                          <a:effectLst/>
                          <a:latin typeface="Arial" panose="020B0604020202020204" pitchFamily="34" charset="0"/>
                          <a:ea typeface="+mn-ea"/>
                          <a:cs typeface="Arial" panose="020B0604020202020204" pitchFamily="34" charset="0"/>
                        </a:rPr>
                        <a:t>Usa recursos de las artes visuales en creaciones propias.</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800" kern="1200" dirty="0">
                          <a:solidFill>
                            <a:schemeClr val="dk1"/>
                          </a:solidFill>
                          <a:effectLst/>
                          <a:latin typeface="+mn-lt"/>
                          <a:ea typeface="+mn-ea"/>
                          <a:cs typeface="+mn-cs"/>
                        </a:rPr>
                        <a:t>Reconoce y valora costumbres y tradiciones que se manifiestan en los grupos sociales a los que pertenece.</a:t>
                      </a:r>
                      <a:endParaRPr lang="es-ES" sz="800" kern="1200" dirty="0">
                        <a:solidFill>
                          <a:schemeClr val="dk1"/>
                        </a:solidFill>
                        <a:effectLst/>
                        <a:latin typeface="Arial" panose="020B0604020202020204" pitchFamily="34" charset="0"/>
                        <a:ea typeface="+mn-ea"/>
                        <a:cs typeface="Arial" panose="020B0604020202020204" pitchFamily="34" charset="0"/>
                      </a:endParaRPr>
                    </a:p>
                    <a:p>
                      <a:pPr marL="342900" lvl="0" indent="-342900" algn="ctr">
                        <a:lnSpc>
                          <a:spcPct val="107000"/>
                        </a:lnSpc>
                        <a:buFont typeface="Courier New" panose="02070309020205020404" pitchFamily="49" charset="0"/>
                        <a:buChar char="o"/>
                      </a:pPr>
                      <a:endParaRPr lang="es-ES" sz="8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342900" lvl="0" indent="-342900" algn="ctr">
                        <a:lnSpc>
                          <a:spcPct val="107000"/>
                        </a:lnSpc>
                        <a:buFont typeface="Courier New" panose="02070309020205020404" pitchFamily="49" charset="0"/>
                        <a:buChar char="o"/>
                      </a:pPr>
                      <a:endParaRPr lang="es-ES" sz="8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800" b="1" dirty="0">
                          <a:effectLst/>
                          <a:latin typeface="Arial" panose="020B0604020202020204" pitchFamily="34" charset="0"/>
                          <a:cs typeface="Arial" panose="020B0604020202020204" pitchFamily="34" charset="0"/>
                        </a:rPr>
                        <a:t>Rasgos de evaluación que se observarán durante las actividades:</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Describe características de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Explica características que observa en los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800" b="0" dirty="0">
                          <a:effectLst/>
                          <a:latin typeface="Arial" panose="020B0604020202020204" pitchFamily="34" charset="0"/>
                          <a:cs typeface="Arial" panose="020B0604020202020204" pitchFamily="34" charset="0"/>
                        </a:rPr>
                        <a:t>Usa recurso de las artes visuales en creaciones propias.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ES" sz="800" b="0" dirty="0">
                          <a:effectLst/>
                          <a:latin typeface="Arial" panose="020B0604020202020204" pitchFamily="34" charset="0"/>
                          <a:cs typeface="Arial" panose="020B0604020202020204" pitchFamily="34" charset="0"/>
                        </a:rPr>
                        <a:t>Reconoce y valora costumbres en los grupos sociales a los que pertenece.</a:t>
                      </a:r>
                    </a:p>
                    <a:p>
                      <a:pPr marL="171450" indent="-171450" algn="l">
                        <a:lnSpc>
                          <a:spcPct val="107000"/>
                        </a:lnSpc>
                        <a:spcBef>
                          <a:spcPts val="0"/>
                        </a:spcBef>
                        <a:spcAft>
                          <a:spcPts val="0"/>
                        </a:spcAft>
                        <a:buFont typeface="Wingdings" panose="05000000000000000000" pitchFamily="2" charset="2"/>
                        <a:buChar char="ü"/>
                      </a:pPr>
                      <a:endParaRPr lang="es-ES" sz="8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885937"/>
                  </a:ext>
                </a:extLst>
              </a:tr>
              <a:tr h="1861504">
                <a:tc gridSpan="3">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Actividades:</a:t>
                      </a:r>
                    </a:p>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Inicia la clase con el pase de lista, asistencia y fecha.</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Escucha que durante esta semana se estará trabajando el tema del “Taller de santa”.</a:t>
                      </a:r>
                    </a:p>
                    <a:p>
                      <a:pPr marL="0" marR="0" lvl="0" indent="0" algn="l" defTabSz="914400" rtl="0" eaLnBrk="1" fontAlgn="auto" latinLnBrk="0" hangingPunct="1">
                        <a:lnSpc>
                          <a:spcPct val="107000"/>
                        </a:lnSpc>
                        <a:spcBef>
                          <a:spcPts val="0"/>
                        </a:spcBef>
                        <a:spcAft>
                          <a:spcPts val="0"/>
                        </a:spcAft>
                        <a:buClrTx/>
                        <a:buSzTx/>
                        <a:buFontTx/>
                        <a:buNone/>
                        <a:tabLst/>
                        <a:defRPr/>
                      </a:pPr>
                      <a:r>
                        <a:rPr lang="es-MX" sz="800" b="0" dirty="0">
                          <a:solidFill>
                            <a:schemeClr val="tx1"/>
                          </a:solidFill>
                          <a:latin typeface="Arial" panose="020B0604020202020204" pitchFamily="34" charset="0"/>
                          <a:ea typeface="AGCanYouNotBold" panose="02000803000000000000" pitchFamily="2" charset="0"/>
                          <a:cs typeface="Arial" panose="020B0604020202020204" pitchFamily="34" charset="0"/>
                        </a:rPr>
                        <a:t>Responde cuestionamientos como, ¿Sabes que es la Navidad¿ ¿Cómo celebras en casa esta fecha?, ¿Qué es lo que mas te gusta de la navidad?, ¿Sabes que es polo norte?, ¿Qué animales habitan ahí? ¿Te gustaría conocer mas sobre la Navidad?</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Observa el video: </a:t>
                      </a:r>
                      <a:r>
                        <a:rPr lang="es-ES" sz="800" b="0" dirty="0">
                          <a:effectLst/>
                          <a:latin typeface="Arial" panose="020B0604020202020204" pitchFamily="34" charset="0"/>
                          <a:cs typeface="Arial" panose="020B0604020202020204" pitchFamily="34" charset="0"/>
                          <a:hlinkClick r:id="rId3"/>
                        </a:rPr>
                        <a:t>https://www.youtube.com/watch?v=68auOEUE7EA</a:t>
                      </a:r>
                      <a:r>
                        <a:rPr lang="es-ES" sz="800" b="0" dirty="0">
                          <a:effectLst/>
                          <a:latin typeface="Arial" panose="020B0604020202020204" pitchFamily="34" charset="0"/>
                          <a:cs typeface="Arial" panose="020B0604020202020204" pitchFamily="34" charset="0"/>
                        </a:rPr>
                        <a:t>  y comenta acerca de este.</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Con ayuda de pintura, círculos de colores y una estrella, realizarán un pino de navidad de manera grupal, apoyando por turnos sus manitas en el cartelón que está en el pizarrón y decorándolo con esferas de colores. </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Colorea la esfera que se le entregó para ponerla de igual manera en el pino.</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Posteriormente comenta que es el polo norte y que animales viven en este y observa las imágenes</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Realiza un reno con ayuda de rollos de papel de baño, ojos de plástico, orejas de fomi, nariz de circulo, boca y una bufanda.  Comenta que características tiene el reno.</a:t>
                      </a:r>
                    </a:p>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Pausa activa.</a:t>
                      </a:r>
                    </a:p>
                    <a:p>
                      <a:pPr marL="0" algn="l">
                        <a:lnSpc>
                          <a:spcPct val="107000"/>
                        </a:lnSpc>
                        <a:spcBef>
                          <a:spcPts val="0"/>
                        </a:spcBef>
                        <a:spcAft>
                          <a:spcPts val="0"/>
                        </a:spcAft>
                      </a:pPr>
                      <a:r>
                        <a:rPr lang="es-ES" sz="800" b="0" dirty="0">
                          <a:effectLst/>
                          <a:latin typeface="Arial" panose="020B0604020202020204" pitchFamily="34" charset="0"/>
                          <a:cs typeface="Arial" panose="020B0604020202020204" pitchFamily="34" charset="0"/>
                        </a:rPr>
                        <a:t>Realiza práctica de cortar, con ayuda de la barba de santa, siguiendo las líneas.</a:t>
                      </a:r>
                    </a:p>
                    <a:p>
                      <a:pPr marL="0" marR="0" lvl="0" indent="0" algn="l" defTabSz="914400" rtl="0" eaLnBrk="1" fontAlgn="auto" latinLnBrk="0" hangingPunct="1">
                        <a:lnSpc>
                          <a:spcPct val="107000"/>
                        </a:lnSpc>
                        <a:spcBef>
                          <a:spcPts val="0"/>
                        </a:spcBef>
                        <a:spcAft>
                          <a:spcPts val="0"/>
                        </a:spcAft>
                        <a:buClrTx/>
                        <a:buSzTx/>
                        <a:buFontTx/>
                        <a:buNone/>
                        <a:tabLst/>
                        <a:defRPr/>
                      </a:pPr>
                      <a:r>
                        <a:rPr lang="es-ES" sz="800" b="0" dirty="0">
                          <a:effectLst/>
                          <a:latin typeface="Arial" panose="020B0604020202020204" pitchFamily="34" charset="0"/>
                          <a:cs typeface="Arial" panose="020B0604020202020204" pitchFamily="34" charset="0"/>
                        </a:rPr>
                        <a:t>Asamblea.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1776873"/>
                  </a:ext>
                </a:extLst>
              </a:tr>
              <a:tr h="375643">
                <a:tc rowSpan="2">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Recursos materiales:</a:t>
                      </a:r>
                    </a:p>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 </a:t>
                      </a:r>
                      <a:r>
                        <a:rPr lang="es-ES" sz="800" b="0" dirty="0">
                          <a:effectLst/>
                          <a:latin typeface="Arial" panose="020B0604020202020204" pitchFamily="34" charset="0"/>
                          <a:cs typeface="Arial" panose="020B0604020202020204" pitchFamily="34" charset="0"/>
                        </a:rPr>
                        <a:t>Pintura, círculos de colores, estrella, cartelón, rollos de papel, pintura café, ojos de plástico, orejas de fomi, nariz de circulo, pedazo de tela para bufanda, material impreso de la barba de santa. </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 </a:t>
                      </a:r>
                      <a:endParaRPr lang="es-ES" sz="8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 </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496838"/>
                  </a:ext>
                </a:extLst>
              </a:tr>
              <a:tr h="525031">
                <a:tc vMerge="1">
                  <a:txBody>
                    <a:bodyPr/>
                    <a:lstStyle/>
                    <a:p>
                      <a:endParaRPr lang="es-ES"/>
                    </a:p>
                  </a:txBody>
                  <a:tcPr/>
                </a:tc>
                <a:tc gridSpan="2">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 </a:t>
                      </a:r>
                      <a:r>
                        <a:rPr lang="es-ES" sz="8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8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8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800" dirty="0">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l">
                        <a:lnSpc>
                          <a:spcPct val="107000"/>
                        </a:lnSpc>
                        <a:spcBef>
                          <a:spcPts val="0"/>
                        </a:spcBef>
                        <a:spcAft>
                          <a:spcPts val="0"/>
                        </a:spcAft>
                      </a:pPr>
                      <a:r>
                        <a:rPr lang="es-ES" sz="1100" dirty="0">
                          <a:effectLst/>
                          <a:latin typeface="Arial" panose="020B0604020202020204" pitchFamily="34" charset="0"/>
                          <a:cs typeface="Arial" panose="020B0604020202020204" pitchFamily="34" charset="0"/>
                        </a:rPr>
                        <a:t> Adecuaciones curriculares: </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11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6568602"/>
                  </a:ext>
                </a:extLst>
              </a:tr>
              <a:tr h="401349">
                <a:tc gridSpan="3">
                  <a:txBody>
                    <a:bodyPr/>
                    <a:lstStyle/>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800" dirty="0">
                          <a:effectLst/>
                          <a:latin typeface="Arial" panose="020B0604020202020204" pitchFamily="34" charset="0"/>
                          <a:cs typeface="Arial" panose="020B0604020202020204" pitchFamily="34" charset="0"/>
                        </a:rPr>
                        <a:t>Evaluación continua</a:t>
                      </a:r>
                      <a:endParaRPr lang="es-ES" sz="8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pPr algn="l">
                        <a:lnSpc>
                          <a:spcPct val="107000"/>
                        </a:lnSpc>
                        <a:spcAft>
                          <a:spcPts val="800"/>
                        </a:spcAft>
                      </a:pP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6605686"/>
                  </a:ext>
                </a:extLst>
              </a:tr>
            </a:tbl>
          </a:graphicData>
        </a:graphic>
      </p:graphicFrame>
    </p:spTree>
    <p:extLst>
      <p:ext uri="{BB962C8B-B14F-4D97-AF65-F5344CB8AC3E}">
        <p14:creationId xmlns:p14="http://schemas.microsoft.com/office/powerpoint/2010/main" val="2591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D653B36-965C-4263-9E2F-AFDA38588C77}"/>
              </a:ext>
            </a:extLst>
          </p:cNvPr>
          <p:cNvGraphicFramePr>
            <a:graphicFrameLocks noGrp="1"/>
          </p:cNvGraphicFramePr>
          <p:nvPr>
            <p:extLst>
              <p:ext uri="{D42A27DB-BD31-4B8C-83A1-F6EECF244321}">
                <p14:modId xmlns:p14="http://schemas.microsoft.com/office/powerpoint/2010/main" val="1417469877"/>
              </p:ext>
            </p:extLst>
          </p:nvPr>
        </p:nvGraphicFramePr>
        <p:xfrm>
          <a:off x="495300" y="588892"/>
          <a:ext cx="11201400" cy="1481978"/>
        </p:xfrm>
        <a:graphic>
          <a:graphicData uri="http://schemas.openxmlformats.org/drawingml/2006/table">
            <a:tbl>
              <a:tblPr firstRow="1" firstCol="1" bandRow="1">
                <a:tableStyleId>{22838BEF-8BB2-4498-84A7-C5851F593DF1}</a:tableStyleId>
              </a:tblPr>
              <a:tblGrid>
                <a:gridCol w="11201400">
                  <a:extLst>
                    <a:ext uri="{9D8B030D-6E8A-4147-A177-3AD203B41FA5}">
                      <a16:colId xmlns:a16="http://schemas.microsoft.com/office/drawing/2014/main" val="1986630490"/>
                    </a:ext>
                  </a:extLst>
                </a:gridCol>
              </a:tblGrid>
              <a:tr h="935108">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Actividades virtuales:</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Comenta en familia sobre si conocen que es la navidad y como se celebra.</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Realiza un pino de navidad con ayuda de pintura y las manos del niño, tal y como se muestra en la imagen y lo decora a su gusto. </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Investiga que animales existen en el polo norte y elije su favorito, posteriormente realiza un dibujo del animal del polo norte de su preferencia decorado de la manera que más le guste, para posteriormente mencionar sus características..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81984312"/>
                  </a:ext>
                </a:extLst>
              </a:tr>
              <a:tr h="517603">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Evaluación continua</a:t>
                      </a: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5598212"/>
                  </a:ext>
                </a:extLst>
              </a:tr>
            </a:tbl>
          </a:graphicData>
        </a:graphic>
      </p:graphicFrame>
    </p:spTree>
    <p:extLst>
      <p:ext uri="{BB962C8B-B14F-4D97-AF65-F5344CB8AC3E}">
        <p14:creationId xmlns:p14="http://schemas.microsoft.com/office/powerpoint/2010/main" val="142259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C30CE28A-F932-414C-8A07-AD0CB1922D3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095500" y="389850"/>
            <a:ext cx="985361" cy="982504"/>
          </a:xfrm>
          <a:prstGeom prst="rect">
            <a:avLst/>
          </a:prstGeom>
        </p:spPr>
      </p:pic>
      <p:sp>
        <p:nvSpPr>
          <p:cNvPr id="9" name="Cuadro de texto 2">
            <a:extLst>
              <a:ext uri="{FF2B5EF4-FFF2-40B4-BE49-F238E27FC236}">
                <a16:creationId xmlns:a16="http://schemas.microsoft.com/office/drawing/2014/main" id="{CC1A6970-C97E-4910-B3E1-3428DB22AF74}"/>
              </a:ext>
            </a:extLst>
          </p:cNvPr>
          <p:cNvSpPr txBox="1">
            <a:spLocks noChangeArrowheads="1"/>
          </p:cNvSpPr>
          <p:nvPr/>
        </p:nvSpPr>
        <p:spPr bwMode="auto">
          <a:xfrm>
            <a:off x="3322940" y="115323"/>
            <a:ext cx="6773560" cy="1257031"/>
          </a:xfrm>
          <a:prstGeom prst="rect">
            <a:avLst/>
          </a:prstGeom>
          <a:solidFill>
            <a:srgbClr val="FFFFFF"/>
          </a:solidFill>
          <a:ln w="9525">
            <a:solidFill>
              <a:srgbClr val="000000"/>
            </a:solidFill>
            <a:miter lim="800000"/>
            <a:headEnd/>
            <a:tailEnd/>
          </a:ln>
        </p:spPr>
        <p:txBody>
          <a:bodyPr rot="0" vert="horz" wrap="square" lIns="68580" tIns="34290" rIns="68580" bIns="34290" anchor="t" anchorCtr="0">
            <a:noAutofit/>
          </a:bodyPr>
          <a:lstStyle/>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JARDIN DE NIÑOS</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GRAL. TOMAS SÁNCHEZ HERNÁNDEZ</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CCT. 05DJN0054F</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GRADO: 2 “B”</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EDUCADORA TITULAR: ALMA GABRIELA CHAIRES BETANCOURT.</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r>
              <a:rPr lang="es-MX" sz="825" b="1" dirty="0">
                <a:solidFill>
                  <a:srgbClr val="000000"/>
                </a:solidFill>
                <a:latin typeface="Arial" panose="020B0604020202020204" pitchFamily="34" charset="0"/>
                <a:ea typeface="Calibri" panose="020F0502020204030204" pitchFamily="34" charset="0"/>
                <a:cs typeface="Times New Roman" panose="02020603050405020304" pitchFamily="18" charset="0"/>
              </a:rPr>
              <a:t>PRACTICANTE: LEYDA ESTEFANIA GAYTAN BERNAL.</a:t>
            </a:r>
            <a:endParaRPr lang="es-ES" sz="825"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600"/>
              </a:spcAft>
            </a:pPr>
            <a:endParaRPr lang="es-ES" sz="825"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a 6">
            <a:extLst>
              <a:ext uri="{FF2B5EF4-FFF2-40B4-BE49-F238E27FC236}">
                <a16:creationId xmlns:a16="http://schemas.microsoft.com/office/drawing/2014/main" id="{1F92B99E-84EC-4CB1-9875-A379B0538709}"/>
              </a:ext>
            </a:extLst>
          </p:cNvPr>
          <p:cNvGraphicFramePr>
            <a:graphicFrameLocks noGrp="1"/>
          </p:cNvGraphicFramePr>
          <p:nvPr>
            <p:extLst>
              <p:ext uri="{D42A27DB-BD31-4B8C-83A1-F6EECF244321}">
                <p14:modId xmlns:p14="http://schemas.microsoft.com/office/powerpoint/2010/main" val="757978253"/>
              </p:ext>
            </p:extLst>
          </p:nvPr>
        </p:nvGraphicFramePr>
        <p:xfrm>
          <a:off x="238539" y="1372354"/>
          <a:ext cx="11714922" cy="5258343"/>
        </p:xfrm>
        <a:graphic>
          <a:graphicData uri="http://schemas.openxmlformats.org/drawingml/2006/table">
            <a:tbl>
              <a:tblPr firstRow="1" firstCol="1" bandRow="1">
                <a:tableStyleId>{22838BEF-8BB2-4498-84A7-C5851F593DF1}</a:tableStyleId>
              </a:tblPr>
              <a:tblGrid>
                <a:gridCol w="6851374">
                  <a:extLst>
                    <a:ext uri="{9D8B030D-6E8A-4147-A177-3AD203B41FA5}">
                      <a16:colId xmlns:a16="http://schemas.microsoft.com/office/drawing/2014/main" val="515017337"/>
                    </a:ext>
                  </a:extLst>
                </a:gridCol>
                <a:gridCol w="4863548">
                  <a:extLst>
                    <a:ext uri="{9D8B030D-6E8A-4147-A177-3AD203B41FA5}">
                      <a16:colId xmlns:a16="http://schemas.microsoft.com/office/drawing/2014/main" val="657928637"/>
                    </a:ext>
                  </a:extLst>
                </a:gridCol>
              </a:tblGrid>
              <a:tr h="204917">
                <a:tc>
                  <a:txBody>
                    <a:bodyPr/>
                    <a:lstStyle/>
                    <a:p>
                      <a:pPr marL="0" algn="ctr">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Título: El taller de santa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a:lnSpc>
                          <a:spcPct val="107000"/>
                        </a:lnSpc>
                        <a:spcBef>
                          <a:spcPts val="0"/>
                        </a:spcBef>
                        <a:spcAft>
                          <a:spcPts val="0"/>
                        </a:spcAft>
                      </a:pPr>
                      <a:r>
                        <a:rPr lang="es-ES" sz="900">
                          <a:effectLst/>
                          <a:latin typeface="Arial" panose="020B0604020202020204" pitchFamily="34" charset="0"/>
                          <a:cs typeface="Arial" panose="020B0604020202020204" pitchFamily="34" charset="0"/>
                        </a:rPr>
                        <a:t>Día: Martes 7 de diciembre del 2021. Tiempo: 20 min por actividad</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1773212"/>
                  </a:ext>
                </a:extLst>
              </a:tr>
              <a:tr h="578511">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Campo/área:</a:t>
                      </a:r>
                    </a:p>
                    <a:p>
                      <a:pPr marL="171450" lvl="0" indent="-171450" algn="l">
                        <a:lnSpc>
                          <a:spcPct val="107000"/>
                        </a:lnSpc>
                        <a:spcBef>
                          <a:spcPts val="0"/>
                        </a:spcBef>
                        <a:spcAft>
                          <a:spcPts val="0"/>
                        </a:spcAft>
                        <a:buFont typeface="Wingdings" panose="05000000000000000000" pitchFamily="2" charset="2"/>
                        <a:buChar char="ü"/>
                      </a:pPr>
                      <a:r>
                        <a:rPr lang="es-MX" sz="900" b="0" dirty="0">
                          <a:effectLst/>
                          <a:latin typeface="Arial" panose="020B0604020202020204" pitchFamily="34" charset="0"/>
                          <a:cs typeface="Arial" panose="020B0604020202020204" pitchFamily="34" charset="0"/>
                        </a:rPr>
                        <a:t>Exploración y comprensión del mundo natural y social.</a:t>
                      </a:r>
                    </a:p>
                    <a:p>
                      <a:pPr marL="171450" lvl="0" indent="-171450" algn="l">
                        <a:lnSpc>
                          <a:spcPct val="107000"/>
                        </a:lnSpc>
                        <a:spcBef>
                          <a:spcPts val="0"/>
                        </a:spcBef>
                        <a:spcAft>
                          <a:spcPts val="0"/>
                        </a:spcAft>
                        <a:buFont typeface="Wingdings" panose="05000000000000000000" pitchFamily="2" charset="2"/>
                        <a:buChar char="ü"/>
                      </a:pPr>
                      <a:r>
                        <a:rPr lang="es-MX" sz="900" b="0" dirty="0">
                          <a:effectLst/>
                          <a:latin typeface="Arial" panose="020B0604020202020204" pitchFamily="34" charset="0"/>
                          <a:cs typeface="Arial" panose="020B0604020202020204" pitchFamily="34" charset="0"/>
                        </a:rPr>
                        <a:t>Artes.</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1:</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Mundo natural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Expresión artística.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Cultura y vida social</a:t>
                      </a:r>
                    </a:p>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Organizador curricular 2:</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Exploración de la naturaleza </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Familiarización con los elementos básicos de las artes.</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Interacciones con el entorno social</a:t>
                      </a:r>
                      <a:endParaRPr lang="es-MX" sz="900" b="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0033354"/>
                  </a:ext>
                </a:extLst>
              </a:tr>
              <a:tr h="383309">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Aprendizaje esperado:</a:t>
                      </a:r>
                    </a:p>
                    <a:p>
                      <a:pPr marL="171450" indent="-171450" algn="l">
                        <a:lnSpc>
                          <a:spcPct val="107000"/>
                        </a:lnSpc>
                        <a:spcBef>
                          <a:spcPts val="0"/>
                        </a:spcBef>
                        <a:spcAft>
                          <a:spcPts val="0"/>
                        </a:spcAft>
                        <a:buFont typeface="Wingdings" panose="05000000000000000000" pitchFamily="2" charset="2"/>
                        <a:buChar char="ü"/>
                      </a:pPr>
                      <a:r>
                        <a:rPr lang="es-MX" sz="900" dirty="0">
                          <a:effectLst/>
                          <a:latin typeface="Arial" panose="020B0604020202020204" pitchFamily="34" charset="0"/>
                          <a:cs typeface="Arial" panose="020B0604020202020204" pitchFamily="34" charset="0"/>
                        </a:rPr>
                        <a:t> </a:t>
                      </a:r>
                      <a:r>
                        <a:rPr lang="es-MX" sz="900" kern="1200" dirty="0">
                          <a:solidFill>
                            <a:schemeClr val="dk1"/>
                          </a:solidFill>
                          <a:effectLst/>
                          <a:latin typeface="Arial" panose="020B0604020202020204" pitchFamily="34" charset="0"/>
                          <a:ea typeface="+mn-ea"/>
                          <a:cs typeface="Arial" panose="020B0604020202020204" pitchFamily="34" charset="0"/>
                        </a:rPr>
                        <a:t>Describe y explica las características comunes que identifica entre seres vivos y elementos que observa en la naturaleza.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Arial" panose="020B0604020202020204" pitchFamily="34" charset="0"/>
                          <a:ea typeface="+mn-ea"/>
                          <a:cs typeface="Arial" panose="020B0604020202020204" pitchFamily="34" charset="0"/>
                        </a:rPr>
                        <a:t>Usa recursos de las artes visuales en creaciones propias.</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MX" sz="900" kern="1200" dirty="0">
                          <a:solidFill>
                            <a:schemeClr val="dk1"/>
                          </a:solidFill>
                          <a:effectLst/>
                          <a:latin typeface="+mn-lt"/>
                          <a:ea typeface="+mn-ea"/>
                          <a:cs typeface="+mn-cs"/>
                        </a:rPr>
                        <a:t>Reconoce y valora costumbres y tradiciones que se manifiestan en los grupos sociales a los que pertenece.</a:t>
                      </a:r>
                      <a:endParaRPr lang="es-ES" sz="900" kern="1200" dirty="0">
                        <a:solidFill>
                          <a:schemeClr val="dk1"/>
                        </a:solidFill>
                        <a:effectLst/>
                        <a:latin typeface="Arial" panose="020B0604020202020204" pitchFamily="34" charset="0"/>
                        <a:ea typeface="+mn-ea"/>
                        <a:cs typeface="Arial" panose="020B0604020202020204" pitchFamily="34" charset="0"/>
                      </a:endParaRPr>
                    </a:p>
                    <a:p>
                      <a:pPr marL="342900" lvl="0" indent="-342900" algn="ctr">
                        <a:lnSpc>
                          <a:spcPct val="107000"/>
                        </a:lnSpc>
                        <a:buFont typeface="Courier New" panose="02070309020205020404" pitchFamily="49" charset="0"/>
                        <a:buChar char="o"/>
                      </a:pPr>
                      <a:endParaRPr lang="es-ES" sz="900" dirty="0">
                        <a:effectLst/>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b="1" dirty="0">
                          <a:effectLst/>
                          <a:latin typeface="Arial" panose="020B0604020202020204" pitchFamily="34" charset="0"/>
                          <a:cs typeface="Arial" panose="020B0604020202020204" pitchFamily="34" charset="0"/>
                        </a:rPr>
                        <a:t>Rasgos de evaluación que se observarán durante las actividades:</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Describe características de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Explica características que observa en los seres vivos y elementos de la naturaleza.</a:t>
                      </a:r>
                    </a:p>
                    <a:p>
                      <a:pPr marL="171450" indent="-171450" algn="l">
                        <a:lnSpc>
                          <a:spcPct val="107000"/>
                        </a:lnSpc>
                        <a:spcBef>
                          <a:spcPts val="0"/>
                        </a:spcBef>
                        <a:spcAft>
                          <a:spcPts val="0"/>
                        </a:spcAft>
                        <a:buFont typeface="Wingdings" panose="05000000000000000000" pitchFamily="2" charset="2"/>
                        <a:buChar char="ü"/>
                      </a:pPr>
                      <a:r>
                        <a:rPr lang="es-ES" sz="900" b="0" dirty="0">
                          <a:effectLst/>
                          <a:latin typeface="Arial" panose="020B0604020202020204" pitchFamily="34" charset="0"/>
                          <a:cs typeface="Arial" panose="020B0604020202020204" pitchFamily="34" charset="0"/>
                        </a:rPr>
                        <a:t>Usa recurso de las artes visuales en creaciones propias. </a:t>
                      </a:r>
                    </a:p>
                    <a:p>
                      <a:pPr marL="171450" marR="0" lvl="0" indent="-171450" algn="l" defTabSz="914400" rtl="0" eaLnBrk="1" fontAlgn="auto" latinLnBrk="0" hangingPunct="1">
                        <a:lnSpc>
                          <a:spcPct val="107000"/>
                        </a:lnSpc>
                        <a:spcBef>
                          <a:spcPts val="0"/>
                        </a:spcBef>
                        <a:spcAft>
                          <a:spcPts val="0"/>
                        </a:spcAft>
                        <a:buClrTx/>
                        <a:buSzTx/>
                        <a:buFont typeface="Wingdings" panose="05000000000000000000" pitchFamily="2" charset="2"/>
                        <a:buChar char="ü"/>
                        <a:tabLst/>
                        <a:defRPr/>
                      </a:pPr>
                      <a:r>
                        <a:rPr lang="es-ES" sz="900" b="0" dirty="0">
                          <a:effectLst/>
                          <a:latin typeface="Arial" panose="020B0604020202020204" pitchFamily="34" charset="0"/>
                          <a:cs typeface="Arial" panose="020B0604020202020204" pitchFamily="34" charset="0"/>
                        </a:rPr>
                        <a:t>Reconoce y valora costumbres en los grupos sociales a los que pertenece.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885937"/>
                  </a:ext>
                </a:extLst>
              </a:tr>
              <a:tr h="1652122">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Actividades:</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Inicia la clase con el pase de lista, asistencia y fecha.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Comentan sobre el tema que se iba a abordar a lo largo de la semana.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Escucha el cuento “El día que Santa Claus uso careta y cubrebocas” y comenta lo que aprendió</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Realiza con el material dado un cubrebocas navideño y menciona la importancia de portar el cubrebocas siempre y más en estas fechas navideñas.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Comenta cuales son los personajes de la navidad (Santa, reno, pingüino) y selecciona uno, el que más le guste, para poder armarlo por pasos.</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Menciona si se le hizo fácil, difícil y cuales fueron los pasos que siguieron para poder hacerlo. </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Pausa activa</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Comenta que animales viven en el polo norte, que características tienen y en la actividad impresa identifica y encierra a los animales que pertenecen al polo norte.</a:t>
                      </a:r>
                    </a:p>
                    <a:p>
                      <a:pPr marL="0" algn="l">
                        <a:lnSpc>
                          <a:spcPct val="107000"/>
                        </a:lnSpc>
                        <a:spcBef>
                          <a:spcPts val="0"/>
                        </a:spcBef>
                        <a:spcAft>
                          <a:spcPts val="0"/>
                        </a:spcAft>
                      </a:pPr>
                      <a:r>
                        <a:rPr lang="es-ES" sz="900" b="0" dirty="0">
                          <a:effectLst/>
                          <a:latin typeface="Arial" panose="020B0604020202020204" pitchFamily="34" charset="0"/>
                          <a:cs typeface="Arial" panose="020B0604020202020204" pitchFamily="34" charset="0"/>
                        </a:rPr>
                        <a:t>Realiza un mono de nieve, colore el dibujo y lo coloca en un listó, de manera que quede flotando. </a:t>
                      </a:r>
                    </a:p>
                    <a:p>
                      <a:pPr marL="0" marR="0" lvl="0" indent="0" algn="l" defTabSz="914400" rtl="0" eaLnBrk="1" fontAlgn="auto" latinLnBrk="0" hangingPunct="1">
                        <a:lnSpc>
                          <a:spcPct val="107000"/>
                        </a:lnSpc>
                        <a:spcBef>
                          <a:spcPts val="0"/>
                        </a:spcBef>
                        <a:spcAft>
                          <a:spcPts val="0"/>
                        </a:spcAft>
                        <a:buClrTx/>
                        <a:buSzTx/>
                        <a:buFontTx/>
                        <a:buNone/>
                        <a:tabLst/>
                        <a:defRPr/>
                      </a:pPr>
                      <a:r>
                        <a:rPr lang="es-ES" sz="900" b="0" dirty="0">
                          <a:effectLst/>
                          <a:latin typeface="Arial" panose="020B0604020202020204" pitchFamily="34" charset="0"/>
                          <a:cs typeface="Arial" panose="020B0604020202020204" pitchFamily="34" charset="0"/>
                        </a:rPr>
                        <a:t>Asamblea.</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extLst>
                  <a:ext uri="{0D108BD9-81ED-4DB2-BD59-A6C34878D82A}">
                    <a16:rowId xmlns:a16="http://schemas.microsoft.com/office/drawing/2014/main" val="2911776873"/>
                  </a:ext>
                </a:extLst>
              </a:tr>
              <a:tr h="382819">
                <a:tc row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Recursos materiales:</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Cubrebocas desechable liso traído de su casa.</a:t>
                      </a:r>
                    </a:p>
                    <a:p>
                      <a:pPr marL="0" algn="l">
                        <a:lnSpc>
                          <a:spcPct val="107000"/>
                        </a:lnSpc>
                        <a:spcBef>
                          <a:spcPts val="0"/>
                        </a:spcBef>
                        <a:spcAft>
                          <a:spcPts val="0"/>
                        </a:spcAft>
                      </a:pPr>
                      <a:r>
                        <a:rPr lang="es-ES" sz="900" b="0" dirty="0">
                          <a:effectLst/>
                          <a:latin typeface="Arial" panose="020B0604020202020204" pitchFamily="34" charset="0"/>
                          <a:ea typeface="Calibri" panose="020F0502020204030204" pitchFamily="34" charset="0"/>
                          <a:cs typeface="Arial" panose="020B0604020202020204" pitchFamily="34" charset="0"/>
                        </a:rPr>
                        <a:t>Nariz de fomi roja, boca y limpiapipas.</a:t>
                      </a:r>
                    </a:p>
                    <a:p>
                      <a:pPr marL="0" algn="l">
                        <a:lnSpc>
                          <a:spcPct val="107000"/>
                        </a:lnSpc>
                        <a:spcBef>
                          <a:spcPts val="0"/>
                        </a:spcBef>
                        <a:spcAft>
                          <a:spcPts val="0"/>
                        </a:spcAft>
                      </a:pPr>
                      <a:r>
                        <a:rPr lang="es-ES" sz="900" b="0" dirty="0">
                          <a:effectLst/>
                          <a:latin typeface="Arial" panose="020B0604020202020204" pitchFamily="34" charset="0"/>
                          <a:ea typeface="Calibri" panose="020F0502020204030204" pitchFamily="34" charset="0"/>
                          <a:cs typeface="Arial" panose="020B0604020202020204" pitchFamily="34" charset="0"/>
                        </a:rPr>
                        <a:t>Actividad para armar un personaje del circo.</a:t>
                      </a:r>
                    </a:p>
                    <a:p>
                      <a:pPr marL="0" algn="l">
                        <a:lnSpc>
                          <a:spcPct val="107000"/>
                        </a:lnSpc>
                        <a:spcBef>
                          <a:spcPts val="0"/>
                        </a:spcBef>
                        <a:spcAft>
                          <a:spcPts val="0"/>
                        </a:spcAft>
                      </a:pPr>
                      <a:r>
                        <a:rPr lang="es-ES" sz="900" b="0" dirty="0">
                          <a:effectLst/>
                          <a:latin typeface="Arial" panose="020B0604020202020204" pitchFamily="34" charset="0"/>
                          <a:ea typeface="Calibri" panose="020F0502020204030204" pitchFamily="34" charset="0"/>
                          <a:cs typeface="Arial" panose="020B0604020202020204" pitchFamily="34" charset="0"/>
                        </a:rPr>
                        <a:t>Listón y piezas para el mono de nieve.</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a:lnSpc>
                          <a:spcPct val="107000"/>
                        </a:lnSpc>
                        <a:spcBef>
                          <a:spcPts val="0"/>
                        </a:spcBef>
                        <a:spcAft>
                          <a:spcPts val="0"/>
                        </a:spcAft>
                      </a:pPr>
                      <a:r>
                        <a:rPr lang="es-ES" sz="900">
                          <a:effectLst/>
                          <a:latin typeface="Arial" panose="020B0604020202020204" pitchFamily="34" charset="0"/>
                          <a:cs typeface="Arial" panose="020B0604020202020204" pitchFamily="34" charset="0"/>
                        </a:rPr>
                        <a:t>Observaciones:</a:t>
                      </a:r>
                    </a:p>
                    <a:p>
                      <a:pPr marL="0" algn="l">
                        <a:lnSpc>
                          <a:spcPct val="107000"/>
                        </a:lnSpc>
                        <a:spcBef>
                          <a:spcPts val="0"/>
                        </a:spcBef>
                        <a:spcAft>
                          <a:spcPts val="0"/>
                        </a:spcAft>
                      </a:pPr>
                      <a:r>
                        <a:rPr lang="es-ES" sz="900">
                          <a:effectLst/>
                          <a:latin typeface="Arial" panose="020B0604020202020204" pitchFamily="34" charset="0"/>
                          <a:cs typeface="Arial" panose="020B0604020202020204" pitchFamily="34" charset="0"/>
                        </a:rPr>
                        <a:t> </a:t>
                      </a:r>
                      <a:endParaRPr lang="es-ES" sz="900" b="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7496838"/>
                  </a:ext>
                </a:extLst>
              </a:tr>
              <a:tr h="195691">
                <a:tc vMerge="1">
                  <a:txBody>
                    <a:bodyPr/>
                    <a:lstStyle/>
                    <a:p>
                      <a:endParaRPr lang="es-ES"/>
                    </a:p>
                  </a:txBody>
                  <a:tcPr/>
                </a:tc>
                <a:tc>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 </a:t>
                      </a:r>
                      <a:r>
                        <a:rPr lang="es-ES" sz="900" b="1" dirty="0">
                          <a:effectLst/>
                          <a:latin typeface="Arial" panose="020B0604020202020204" pitchFamily="34" charset="0"/>
                          <a:cs typeface="Arial" panose="020B0604020202020204" pitchFamily="34" charset="0"/>
                        </a:rPr>
                        <a:t>Adecuaciones curriculares: </a:t>
                      </a:r>
                    </a:p>
                    <a:p>
                      <a:pPr marL="0" algn="l">
                        <a:lnSpc>
                          <a:spcPct val="107000"/>
                        </a:lnSpc>
                        <a:spcBef>
                          <a:spcPts val="0"/>
                        </a:spcBef>
                        <a:spcAft>
                          <a:spcPts val="0"/>
                        </a:spcAft>
                      </a:pPr>
                      <a:r>
                        <a:rPr lang="es-ES" sz="900" dirty="0">
                          <a:effectLst/>
                          <a:latin typeface="Arial" panose="020B0604020202020204" pitchFamily="34" charset="0"/>
                          <a:ea typeface="Calibri" panose="020F0502020204030204" pitchFamily="34" charset="0"/>
                          <a:cs typeface="Arial" panose="020B0604020202020204" pitchFamily="34" charset="0"/>
                        </a:rPr>
                        <a:t>Mostrar por escrito y con imágenes las consignas para su mayor comprensión.</a:t>
                      </a:r>
                    </a:p>
                    <a:p>
                      <a:pPr marL="0" algn="l">
                        <a:lnSpc>
                          <a:spcPct val="107000"/>
                        </a:lnSpc>
                        <a:spcBef>
                          <a:spcPts val="0"/>
                        </a:spcBef>
                        <a:spcAft>
                          <a:spcPts val="0"/>
                        </a:spcAft>
                      </a:pPr>
                      <a:r>
                        <a:rPr lang="es-ES" sz="900" dirty="0">
                          <a:effectLst/>
                          <a:latin typeface="Arial" panose="020B0604020202020204" pitchFamily="34" charset="0"/>
                          <a:ea typeface="Calibri" panose="020F0502020204030204" pitchFamily="34" charset="0"/>
                          <a:cs typeface="Arial" panose="020B0604020202020204" pitchFamily="34" charset="0"/>
                        </a:rPr>
                        <a:t>Actividades en donde los niños puedan manipular los objetos y crear por sí mismos por su estilo de aprendizaje kinestésico..</a:t>
                      </a:r>
                      <a:endParaRPr lang="es-ES" sz="900" dirty="0">
                        <a:latin typeface="Arial" panose="020B060402020202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6568602"/>
                  </a:ext>
                </a:extLst>
              </a:tr>
              <a:tr h="409016">
                <a:tc gridSpan="2">
                  <a:txBody>
                    <a:bodyPr/>
                    <a:lstStyle/>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900" dirty="0">
                          <a:effectLst/>
                          <a:latin typeface="Arial" panose="020B0604020202020204" pitchFamily="34" charset="0"/>
                          <a:cs typeface="Arial" panose="020B0604020202020204" pitchFamily="34" charset="0"/>
                        </a:rPr>
                        <a:t>Evaluación continua</a:t>
                      </a:r>
                      <a:endParaRPr lang="es-E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extLst>
                  <a:ext uri="{0D108BD9-81ED-4DB2-BD59-A6C34878D82A}">
                    <a16:rowId xmlns:a16="http://schemas.microsoft.com/office/drawing/2014/main" val="2206605686"/>
                  </a:ext>
                </a:extLst>
              </a:tr>
            </a:tbl>
          </a:graphicData>
        </a:graphic>
      </p:graphicFrame>
    </p:spTree>
    <p:extLst>
      <p:ext uri="{BB962C8B-B14F-4D97-AF65-F5344CB8AC3E}">
        <p14:creationId xmlns:p14="http://schemas.microsoft.com/office/powerpoint/2010/main" val="522846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D653B36-965C-4263-9E2F-AFDA38588C77}"/>
              </a:ext>
            </a:extLst>
          </p:cNvPr>
          <p:cNvGraphicFramePr>
            <a:graphicFrameLocks noGrp="1"/>
          </p:cNvGraphicFramePr>
          <p:nvPr>
            <p:extLst>
              <p:ext uri="{D42A27DB-BD31-4B8C-83A1-F6EECF244321}">
                <p14:modId xmlns:p14="http://schemas.microsoft.com/office/powerpoint/2010/main" val="769450268"/>
              </p:ext>
            </p:extLst>
          </p:nvPr>
        </p:nvGraphicFramePr>
        <p:xfrm>
          <a:off x="495300" y="588892"/>
          <a:ext cx="11201400" cy="1481978"/>
        </p:xfrm>
        <a:graphic>
          <a:graphicData uri="http://schemas.openxmlformats.org/drawingml/2006/table">
            <a:tbl>
              <a:tblPr firstRow="1" firstCol="1" bandRow="1">
                <a:tableStyleId>{22838BEF-8BB2-4498-84A7-C5851F593DF1}</a:tableStyleId>
              </a:tblPr>
              <a:tblGrid>
                <a:gridCol w="11201400">
                  <a:extLst>
                    <a:ext uri="{9D8B030D-6E8A-4147-A177-3AD203B41FA5}">
                      <a16:colId xmlns:a16="http://schemas.microsoft.com/office/drawing/2014/main" val="1986630490"/>
                    </a:ext>
                  </a:extLst>
                </a:gridCol>
              </a:tblGrid>
              <a:tr h="935108">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Actividades virtuales:</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Realiza un cubrebocas navideños del personaje o temática que le guste, que se creativo y comentan la importancia de usar cubrebocas sobre todo en estas fechas.  </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Identifica en la actividad impresa los animales del polo norte.</a:t>
                      </a:r>
                    </a:p>
                    <a:p>
                      <a:pPr marL="0" algn="l">
                        <a:lnSpc>
                          <a:spcPct val="107000"/>
                        </a:lnSpc>
                        <a:spcBef>
                          <a:spcPts val="0"/>
                        </a:spcBef>
                        <a:spcAft>
                          <a:spcPts val="0"/>
                        </a:spcAft>
                      </a:pPr>
                      <a:r>
                        <a:rPr lang="es-ES" sz="1200" b="0" dirty="0">
                          <a:effectLst/>
                          <a:latin typeface="Arial" panose="020B0604020202020204" pitchFamily="34" charset="0"/>
                          <a:cs typeface="Arial" panose="020B0604020202020204" pitchFamily="34" charset="0"/>
                        </a:rPr>
                        <a:t>Realiza en una hoja de máquina, un pino de navidad, tal y como se muestra en la imagen, puede utilizar hoja de color, pintura verde o color verde para rellenar la manita del niño y lo adorna a su gusto con el material de su preferencia. </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81984312"/>
                  </a:ext>
                </a:extLst>
              </a:tr>
              <a:tr h="517603">
                <a:tc>
                  <a:txBody>
                    <a:bodyPr/>
                    <a:lstStyle/>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Evidencia o instrumento a recuperar:</a:t>
                      </a:r>
                    </a:p>
                    <a:p>
                      <a:pPr marL="0" algn="l">
                        <a:lnSpc>
                          <a:spcPct val="107000"/>
                        </a:lnSpc>
                        <a:spcBef>
                          <a:spcPts val="0"/>
                        </a:spcBef>
                        <a:spcAft>
                          <a:spcPts val="0"/>
                        </a:spcAft>
                      </a:pPr>
                      <a:r>
                        <a:rPr lang="es-ES" sz="1200" dirty="0">
                          <a:effectLst/>
                          <a:latin typeface="Arial" panose="020B0604020202020204" pitchFamily="34" charset="0"/>
                          <a:cs typeface="Arial" panose="020B0604020202020204" pitchFamily="34" charset="0"/>
                        </a:rPr>
                        <a:t>Evaluación continua</a:t>
                      </a:r>
                      <a:endParaRPr lang="es-ES"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5598212"/>
                  </a:ext>
                </a:extLst>
              </a:tr>
            </a:tbl>
          </a:graphicData>
        </a:graphic>
      </p:graphicFrame>
    </p:spTree>
    <p:extLst>
      <p:ext uri="{BB962C8B-B14F-4D97-AF65-F5344CB8AC3E}">
        <p14:creationId xmlns:p14="http://schemas.microsoft.com/office/powerpoint/2010/main" val="39368849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4469</Words>
  <Application>Microsoft Office PowerPoint</Application>
  <PresentationFormat>Panorámica</PresentationFormat>
  <Paragraphs>466</Paragraphs>
  <Slides>20</Slides>
  <Notes>3</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20</vt:i4>
      </vt:variant>
    </vt:vector>
  </HeadingPairs>
  <TitlesOfParts>
    <vt:vector size="32" baseType="lpstr">
      <vt:lpstr>Arial</vt:lpstr>
      <vt:lpstr>Calibri</vt:lpstr>
      <vt:lpstr>Calibri Light</vt:lpstr>
      <vt:lpstr>Courier New</vt:lpstr>
      <vt:lpstr>Modern Love</vt:lpstr>
      <vt:lpstr>Nanum Pen Script</vt:lpstr>
      <vt:lpstr>Nunito Light</vt:lpstr>
      <vt:lpstr>Raleway SemiBold</vt:lpstr>
      <vt:lpstr>Roboto Light</vt:lpstr>
      <vt:lpstr>Verdana</vt:lpstr>
      <vt:lpstr>Wingdings</vt:lpstr>
      <vt:lpstr>Tema de Office</vt:lpstr>
      <vt:lpstr>Presentación de PowerPoint</vt:lpstr>
      <vt:lpstr>Presentación de PowerPoint</vt:lpstr>
      <vt:lpstr>Ambientes de aprendizaje: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Estaciones de rally: El polo norte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leyda gaytan bernal</dc:creator>
  <cp:lastModifiedBy>leyda gaytan bernal</cp:lastModifiedBy>
  <cp:revision>16</cp:revision>
  <dcterms:created xsi:type="dcterms:W3CDTF">2021-12-02T21:10:40Z</dcterms:created>
  <dcterms:modified xsi:type="dcterms:W3CDTF">2021-12-04T05:10:50Z</dcterms:modified>
</cp:coreProperties>
</file>