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4" r:id="rId5"/>
    <p:sldId id="260" r:id="rId6"/>
    <p:sldId id="271" r:id="rId7"/>
    <p:sldId id="266" r:id="rId8"/>
    <p:sldId id="261" r:id="rId9"/>
    <p:sldId id="267" r:id="rId10"/>
    <p:sldId id="268" r:id="rId11"/>
    <p:sldId id="269" r:id="rId12"/>
    <p:sldId id="270" r:id="rId13"/>
    <p:sldId id="273"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9954CC"/>
    <a:srgbClr val="C7A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07/12/2021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3441938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07/12/2021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768484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07/12/2021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559523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07/12/2021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592900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224A6D4-931A-40E7-A1AE-338BC11262D6}" type="datetimeFigureOut">
              <a:rPr lang="es-MX" smtClean="0"/>
              <a:t>07/12/2021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361569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224A6D4-931A-40E7-A1AE-338BC11262D6}" type="datetimeFigureOut">
              <a:rPr lang="es-MX" smtClean="0"/>
              <a:t>07/12/2021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929109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224A6D4-931A-40E7-A1AE-338BC11262D6}" type="datetimeFigureOut">
              <a:rPr lang="es-MX" smtClean="0"/>
              <a:t>07/12/2021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287337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224A6D4-931A-40E7-A1AE-338BC11262D6}" type="datetimeFigureOut">
              <a:rPr lang="es-MX" smtClean="0"/>
              <a:t>07/12/2021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24715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224A6D4-931A-40E7-A1AE-338BC11262D6}" type="datetimeFigureOut">
              <a:rPr lang="es-MX" smtClean="0"/>
              <a:t>07/12/2021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705253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224A6D4-931A-40E7-A1AE-338BC11262D6}" type="datetimeFigureOut">
              <a:rPr lang="es-MX" smtClean="0"/>
              <a:t>07/12/2021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2519838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224A6D4-931A-40E7-A1AE-338BC11262D6}" type="datetimeFigureOut">
              <a:rPr lang="es-MX" smtClean="0"/>
              <a:t>07/12/2021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2231234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4A6D4-931A-40E7-A1AE-338BC11262D6}" type="datetimeFigureOut">
              <a:rPr lang="es-MX" smtClean="0"/>
              <a:t>07/12/2021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FC253-1AC1-45B3-8B36-E83AD5049586}" type="slidenum">
              <a:rPr lang="es-MX" smtClean="0"/>
              <a:t>‹Nº›</a:t>
            </a:fld>
            <a:endParaRPr lang="es-MX"/>
          </a:p>
        </p:txBody>
      </p:sp>
    </p:spTree>
    <p:extLst>
      <p:ext uri="{BB962C8B-B14F-4D97-AF65-F5344CB8AC3E}">
        <p14:creationId xmlns:p14="http://schemas.microsoft.com/office/powerpoint/2010/main" val="1961214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2.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975" y="424161"/>
            <a:ext cx="3868306" cy="3344474"/>
          </a:xfrm>
          <a:prstGeom prst="rect">
            <a:avLst/>
          </a:prstGeom>
        </p:spPr>
      </p:pic>
      <p:sp>
        <p:nvSpPr>
          <p:cNvPr id="6" name="CuadroTexto 5"/>
          <p:cNvSpPr txBox="1"/>
          <p:nvPr/>
        </p:nvSpPr>
        <p:spPr>
          <a:xfrm>
            <a:off x="5350684" y="424161"/>
            <a:ext cx="5935625" cy="1323439"/>
          </a:xfrm>
          <a:prstGeom prst="rect">
            <a:avLst/>
          </a:prstGeom>
          <a:noFill/>
        </p:spPr>
        <p:txBody>
          <a:bodyPr wrap="square" rtlCol="0">
            <a:spAutoFit/>
          </a:bodyPr>
          <a:lstStyle/>
          <a:p>
            <a:pPr algn="ctr"/>
            <a:r>
              <a:rPr lang="es-MX" sz="4000" dirty="0">
                <a:latin typeface="Cooper Black" panose="0208090404030B020404" pitchFamily="18" charset="0"/>
              </a:rPr>
              <a:t>Escuela Normal de </a:t>
            </a:r>
          </a:p>
          <a:p>
            <a:pPr algn="ctr"/>
            <a:r>
              <a:rPr lang="es-MX" sz="4000" dirty="0">
                <a:latin typeface="Cooper Black" panose="0208090404030B020404" pitchFamily="18" charset="0"/>
              </a:rPr>
              <a:t>Educación Preescolar </a:t>
            </a:r>
          </a:p>
        </p:txBody>
      </p:sp>
      <p:sp>
        <p:nvSpPr>
          <p:cNvPr id="7" name="CuadroTexto 6"/>
          <p:cNvSpPr txBox="1"/>
          <p:nvPr/>
        </p:nvSpPr>
        <p:spPr>
          <a:xfrm>
            <a:off x="5816959" y="1772773"/>
            <a:ext cx="5469350" cy="430887"/>
          </a:xfrm>
          <a:prstGeom prst="rect">
            <a:avLst/>
          </a:prstGeom>
          <a:noFill/>
        </p:spPr>
        <p:txBody>
          <a:bodyPr wrap="square" rtlCol="0">
            <a:spAutoFit/>
          </a:bodyPr>
          <a:lstStyle/>
          <a:p>
            <a:pPr algn="ctr"/>
            <a:r>
              <a:rPr lang="es-MX" sz="2200" dirty="0">
                <a:solidFill>
                  <a:srgbClr val="C00000"/>
                </a:solidFill>
                <a:latin typeface="Cooper Black" panose="0208090404030B020404" pitchFamily="18" charset="0"/>
              </a:rPr>
              <a:t>Licenciatura en educación preescolar </a:t>
            </a:r>
          </a:p>
        </p:txBody>
      </p:sp>
      <p:sp>
        <p:nvSpPr>
          <p:cNvPr id="8" name="CuadroTexto 7"/>
          <p:cNvSpPr txBox="1"/>
          <p:nvPr/>
        </p:nvSpPr>
        <p:spPr>
          <a:xfrm>
            <a:off x="5331087" y="2417100"/>
            <a:ext cx="6027065" cy="830997"/>
          </a:xfrm>
          <a:prstGeom prst="rect">
            <a:avLst/>
          </a:prstGeom>
          <a:noFill/>
        </p:spPr>
        <p:txBody>
          <a:bodyPr wrap="square" rtlCol="0">
            <a:spAutoFit/>
          </a:bodyPr>
          <a:lstStyle/>
          <a:p>
            <a:pPr algn="ctr"/>
            <a:r>
              <a:rPr lang="es-MX" sz="2400" dirty="0">
                <a:latin typeface="Cooper Black" panose="0208090404030B020404" pitchFamily="18" charset="0"/>
              </a:rPr>
              <a:t>Primer semestre </a:t>
            </a:r>
          </a:p>
          <a:p>
            <a:pPr algn="ctr"/>
            <a:r>
              <a:rPr lang="es-MX" sz="2400" dirty="0">
                <a:latin typeface="Cooper Black" panose="0208090404030B020404" pitchFamily="18" charset="0"/>
              </a:rPr>
              <a:t>Ciclo escolar 2020-2021</a:t>
            </a:r>
          </a:p>
        </p:txBody>
      </p:sp>
      <p:sp>
        <p:nvSpPr>
          <p:cNvPr id="9" name="CuadroTexto 8"/>
          <p:cNvSpPr txBox="1"/>
          <p:nvPr/>
        </p:nvSpPr>
        <p:spPr>
          <a:xfrm>
            <a:off x="5837273" y="3549267"/>
            <a:ext cx="5014695" cy="523220"/>
          </a:xfrm>
          <a:prstGeom prst="rect">
            <a:avLst/>
          </a:prstGeom>
          <a:noFill/>
        </p:spPr>
        <p:txBody>
          <a:bodyPr wrap="square" rtlCol="0">
            <a:spAutoFit/>
          </a:bodyPr>
          <a:lstStyle/>
          <a:p>
            <a:pPr algn="ctr"/>
            <a:r>
              <a:rPr lang="es-MX" sz="2800" dirty="0">
                <a:solidFill>
                  <a:schemeClr val="accent4">
                    <a:lumMod val="75000"/>
                  </a:schemeClr>
                </a:solidFill>
                <a:latin typeface="Cooper Black" panose="0208090404030B020404" pitchFamily="18" charset="0"/>
              </a:rPr>
              <a:t>Pensamiento cuantitativo </a:t>
            </a:r>
          </a:p>
        </p:txBody>
      </p:sp>
      <p:sp>
        <p:nvSpPr>
          <p:cNvPr id="10" name="CuadroTexto 9"/>
          <p:cNvSpPr txBox="1"/>
          <p:nvPr/>
        </p:nvSpPr>
        <p:spPr>
          <a:xfrm>
            <a:off x="5837273" y="4179188"/>
            <a:ext cx="4950823" cy="461665"/>
          </a:xfrm>
          <a:prstGeom prst="rect">
            <a:avLst/>
          </a:prstGeom>
          <a:noFill/>
        </p:spPr>
        <p:txBody>
          <a:bodyPr wrap="square" rtlCol="0">
            <a:spAutoFit/>
          </a:bodyPr>
          <a:lstStyle/>
          <a:p>
            <a:pPr algn="ctr"/>
            <a:r>
              <a:rPr lang="es-MX" sz="2400" dirty="0">
                <a:latin typeface="Cooper Black" panose="0208090404030B020404" pitchFamily="18" charset="0"/>
              </a:rPr>
              <a:t>Rocio Blanco Gómez </a:t>
            </a:r>
          </a:p>
        </p:txBody>
      </p:sp>
      <p:sp>
        <p:nvSpPr>
          <p:cNvPr id="11" name="CuadroTexto 10"/>
          <p:cNvSpPr txBox="1"/>
          <p:nvPr/>
        </p:nvSpPr>
        <p:spPr>
          <a:xfrm>
            <a:off x="745293" y="3829636"/>
            <a:ext cx="5071665" cy="2446824"/>
          </a:xfrm>
          <a:prstGeom prst="rect">
            <a:avLst/>
          </a:prstGeom>
          <a:noFill/>
        </p:spPr>
        <p:txBody>
          <a:bodyPr wrap="square" rtlCol="0">
            <a:spAutoFit/>
          </a:bodyPr>
          <a:lstStyle/>
          <a:p>
            <a:r>
              <a:rPr lang="es-MX" dirty="0">
                <a:solidFill>
                  <a:srgbClr val="C00000"/>
                </a:solidFill>
                <a:latin typeface="Cooper Black" panose="0208090404030B020404" pitchFamily="18" charset="0"/>
              </a:rPr>
              <a:t>Alumnas: </a:t>
            </a:r>
          </a:p>
          <a:p>
            <a:pPr>
              <a:lnSpc>
                <a:spcPct val="150000"/>
              </a:lnSpc>
            </a:pPr>
            <a:r>
              <a:rPr lang="es-MX" dirty="0">
                <a:latin typeface="Cooper Black" panose="0208090404030B020404" pitchFamily="18" charset="0"/>
              </a:rPr>
              <a:t>Paulina Paredes Recio    #15</a:t>
            </a:r>
          </a:p>
          <a:p>
            <a:pPr>
              <a:lnSpc>
                <a:spcPct val="150000"/>
              </a:lnSpc>
            </a:pPr>
            <a:r>
              <a:rPr lang="es-MX" dirty="0">
                <a:latin typeface="Cooper Black" panose="0208090404030B020404" pitchFamily="18" charset="0"/>
              </a:rPr>
              <a:t>Lluvia Hefziba Pérez Arreola     #16</a:t>
            </a:r>
          </a:p>
          <a:p>
            <a:pPr>
              <a:lnSpc>
                <a:spcPct val="150000"/>
              </a:lnSpc>
            </a:pPr>
            <a:r>
              <a:rPr lang="es-MX" dirty="0">
                <a:latin typeface="Cooper Black" panose="0208090404030B020404" pitchFamily="18" charset="0"/>
              </a:rPr>
              <a:t>Frida Alejandra Picazo Montecillos   #17 </a:t>
            </a:r>
          </a:p>
          <a:p>
            <a:pPr>
              <a:lnSpc>
                <a:spcPct val="150000"/>
              </a:lnSpc>
            </a:pPr>
            <a:r>
              <a:rPr lang="es-MX" dirty="0">
                <a:latin typeface="Cooper Black" panose="0208090404030B020404" pitchFamily="18" charset="0"/>
              </a:rPr>
              <a:t>Joana Esmeralda Rincón Guerrero   #18</a:t>
            </a:r>
          </a:p>
          <a:p>
            <a:pPr>
              <a:lnSpc>
                <a:spcPct val="150000"/>
              </a:lnSpc>
            </a:pPr>
            <a:r>
              <a:rPr lang="es-MX" dirty="0">
                <a:latin typeface="Cooper Black" panose="0208090404030B020404" pitchFamily="18" charset="0"/>
              </a:rPr>
              <a:t>Sofía Abigail Rodríguez Carrizales     #19</a:t>
            </a:r>
          </a:p>
        </p:txBody>
      </p:sp>
      <p:sp>
        <p:nvSpPr>
          <p:cNvPr id="12" name="CuadroTexto 11"/>
          <p:cNvSpPr txBox="1"/>
          <p:nvPr/>
        </p:nvSpPr>
        <p:spPr>
          <a:xfrm>
            <a:off x="6150406" y="5053048"/>
            <a:ext cx="4634048" cy="1077218"/>
          </a:xfrm>
          <a:prstGeom prst="rect">
            <a:avLst/>
          </a:prstGeom>
          <a:noFill/>
        </p:spPr>
        <p:txBody>
          <a:bodyPr wrap="square" rtlCol="0">
            <a:spAutoFit/>
          </a:bodyPr>
          <a:lstStyle/>
          <a:p>
            <a:pPr algn="ctr"/>
            <a:r>
              <a:rPr lang="es-MX" sz="3200" i="1" dirty="0">
                <a:latin typeface="Cooper Black" panose="0208090404030B020404" pitchFamily="18" charset="0"/>
              </a:rPr>
              <a:t>Evidencia de la</a:t>
            </a:r>
          </a:p>
          <a:p>
            <a:pPr algn="ctr"/>
            <a:r>
              <a:rPr lang="es-MX" sz="3200" i="1" dirty="0">
                <a:latin typeface="Cooper Black" panose="0208090404030B020404" pitchFamily="18" charset="0"/>
              </a:rPr>
              <a:t> unidad 3</a:t>
            </a:r>
          </a:p>
        </p:txBody>
      </p:sp>
    </p:spTree>
    <p:extLst>
      <p:ext uri="{BB962C8B-B14F-4D97-AF65-F5344CB8AC3E}">
        <p14:creationId xmlns:p14="http://schemas.microsoft.com/office/powerpoint/2010/main" val="4166902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286107799"/>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Tal contexto puede ofrecer soporte en llevar adelante un cálculo y desarrollar un procedimiento. La moneda es un ejemplo de uso de contexto para el cálculo en columnas. El cálculo formal adquiere significado para los niños si pueden descomponer una cantidad de monedas en monedas de $ 100, $10 y $1.</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enseñanza de la matemática escolar tiene entre sus propósitos más usuales que los alumnos adquieran conceptos y luego los re-conceptúen en ámbitos explicativos más generales. por ejemplo, los alumnos adquieren la noción de número y sus operaciones en ámbitos cada vez más extensos, con números naturales, decimales fraccionarios y enteros. Este proceso de extensión está ligado a la profundización de los objetos de aprendizaje y la provisión de nuevas representaciones de los mismos.</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Para enseñar la multiplicación con números naturales, el primer paso es favorecer la comprensión del producto como cantidad de elementos o medida resultante de grupos de igual número de elementos o medidas que se repiten, lo que se refiere a un caso particular de la proporcionalidad. Importa la ex- tensión del concepto “la unidad” y ello se hace a partir de la idea de grupo. Luego se estudia las tablas de multiplicar, esto es, la proceduralización del concepto con números de una cifra. primero, las tablas del 2 al 5, luego del 6 al 9 y la multiplicación por 1. Luego vendrá la multiplicación por 0 y por 10.desde el estudio de la tabla del 6 en adelante se constata la propiedad a(x+1) = </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ax</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 a , con a=6, 7, 8, y 9, para x variando de 1 a 9, propiedad distributiva. Luego el alumno es inducido a descubrir la conmutatividad en la tabla, facilitando con ello la memorización de las tablas y proveyéndole un método de verificación. Finalmente, el alumno comprueba la asociatividad en la tabla.</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021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662288429"/>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Extensión que implica operar con números decimales va más allá de la representación, incluye un cambio en el objeto sobre el cual se actúa, se opera sobre parte del todo, se redefine la unidad de medida o unidad de conteo, se trata de una extensión conceptual. </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representación decimal de los números agrupando en unidades, decenas y centenas da origen al sistema de representación decimal de los números. noción que es ampliada luego con los números decimales y finalmente a la noción de número real como elemento de un continuo que representa a una medida. La comparación se centra en cuatro aspectos de la enseñanza de la multiplicación con números naturales, estos son:</a:t>
                      </a:r>
                    </a:p>
                    <a:p>
                      <a:pPr marL="171450" indent="-171450" algn="l">
                        <a:lnSpc>
                          <a:spcPct val="107000"/>
                        </a:lnSpc>
                        <a:spcAft>
                          <a:spcPts val="0"/>
                        </a:spcAft>
                        <a:buFontTx/>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multiplicación y la extensión del ámbito numérico. </a:t>
                      </a:r>
                    </a:p>
                    <a:p>
                      <a:pPr marL="171450" indent="-171450" algn="l">
                        <a:lnSpc>
                          <a:spcPct val="107000"/>
                        </a:lnSpc>
                        <a:spcAft>
                          <a:spcPts val="0"/>
                        </a:spcAft>
                        <a:buFontTx/>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introducción al concepto de multiplicación.</a:t>
                      </a:r>
                    </a:p>
                    <a:p>
                      <a:pPr marL="171450" indent="-171450" algn="l">
                        <a:lnSpc>
                          <a:spcPct val="107000"/>
                        </a:lnSpc>
                        <a:spcAft>
                          <a:spcPts val="0"/>
                        </a:spcAft>
                        <a:buFontTx/>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El descubrimiento y memorización de las tablas.</a:t>
                      </a:r>
                    </a:p>
                    <a:p>
                      <a:pPr marL="171450" indent="-171450" algn="l">
                        <a:lnSpc>
                          <a:spcPct val="107000"/>
                        </a:lnSpc>
                        <a:spcAft>
                          <a:spcPts val="0"/>
                        </a:spcAft>
                        <a:buFontTx/>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El aprendizaje de la multiplicación multidígito. </a:t>
                      </a:r>
                    </a:p>
                    <a:p>
                      <a:pPr marL="0" indent="0" algn="l">
                        <a:lnSpc>
                          <a:spcPct val="107000"/>
                        </a:lnSpc>
                        <a:spcAft>
                          <a:spcPts val="0"/>
                        </a:spcAft>
                        <a:buFontTx/>
                        <a:buNone/>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Los textos escolares, consistentes con los programas de estudio y las evidencias de la práctica del Estudio de clases, dejan ver algunas regularidades en la secuenciación de la enseñanza de la multiplicación. Las regularidades llevan a la identificación de elementos comunes en las unidades, secuencias o lecciones de los textos.</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Las secuencias observadas en distintos textos permiten identificar dos grandes etapas en la enseñanza de la multiplicación de números naturales, a saber:1 El concepto de multiplicación y las tablas con sus propiedades.2 Las estrategias para multiplicar números de más de una cifra y el algo- ritmo de la multiplicación.</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36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1065467732"/>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Multiplicación en Segundo grado</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primera lección: concepto, símbolo y operación de la multiplicación. segunda lección: La construcción y memorización de las tablas del 2, 5, 3 y 4. tercera lección: construcción y memorización de las tablas del 6, 7, 8 y 9. cuarta lección: La multiplicación con 1 y con 0.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Quinta lección: La tabla de la multiplicación, la conmutatividad en la tabla y la regularidad del incremento en la tabla según el multiplicando. </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Multiplicación en Tercero grado</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primera lección: Multiplicación de múltiplos de 10 y 100 por unidades. segunda lección: Multiplicación de números de dos cifras por números de una cifra. tercera lección: Multiplicación de números de tres cifras por números de una cifra.</a:t>
                      </a:r>
                    </a:p>
                    <a:p>
                      <a:pPr algn="l">
                        <a:lnSpc>
                          <a:spcPct val="107000"/>
                        </a:lnSpc>
                        <a:spcAft>
                          <a:spcPts val="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Multiplicación en Cuarto grado</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primera lección: Multiplicación de números de 4 ó 5 cifras por números de una cifra.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Segunda lección: Multiplicación de decenas por centenas.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Tercera lección: Multiplicación de números de dos cifras entre sí.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Cuarta lección: Multiplicación de números de tres cifras entre sí. </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multiplicación se define primero encontrando el tamaño de una unidad y luego encontrando el valor de las cantidades de un cierto número de unidades. Los resultados de la multiplicación pueden ser encontrados por sumas iteradas. En este nivel es importante dominar la tabla de multiplicar y la multiplicación de números de una cifra.</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302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Título 1">
            <a:extLst>
              <a:ext uri="{FF2B5EF4-FFF2-40B4-BE49-F238E27FC236}">
                <a16:creationId xmlns:a16="http://schemas.microsoft.com/office/drawing/2014/main" id="{0F66F593-65CC-4441-A844-DDD20607D745}"/>
              </a:ext>
            </a:extLst>
          </p:cNvPr>
          <p:cNvSpPr txBox="1">
            <a:spLocks/>
          </p:cNvSpPr>
          <p:nvPr/>
        </p:nvSpPr>
        <p:spPr>
          <a:xfrm>
            <a:off x="838200" y="1232452"/>
            <a:ext cx="10515600" cy="3504854"/>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dirty="0">
                <a:latin typeface="Arial Black" panose="020B0A04020102020204" pitchFamily="34" charset="0"/>
              </a:rPr>
              <a:t>CONCLUSIÓN.</a:t>
            </a:r>
          </a:p>
          <a:p>
            <a:br>
              <a:rPr lang="es-MX" dirty="0">
                <a:latin typeface="Arial Black" panose="020B0A04020102020204" pitchFamily="34" charset="0"/>
              </a:rPr>
            </a:br>
            <a:r>
              <a:rPr lang="es-MX" sz="2800" dirty="0">
                <a:latin typeface="+mn-lt"/>
              </a:rPr>
              <a:t>Como conclusión podemos decir que a pesar de que son diferentes autores, las ideas que se presentan de suma, resta, multiplicación y división están orientadas hacia el mismo enfoque, y todos estos procedimientos concuerdan en muchas cosas ya que al final llegan al mismo resultado.</a:t>
            </a:r>
            <a:endParaRPr lang="es-MX" dirty="0">
              <a:latin typeface="Arial Black" panose="020B0A04020102020204" pitchFamily="34" charset="0"/>
            </a:endParaRPr>
          </a:p>
        </p:txBody>
      </p:sp>
    </p:spTree>
    <p:extLst>
      <p:ext uri="{BB962C8B-B14F-4D97-AF65-F5344CB8AC3E}">
        <p14:creationId xmlns:p14="http://schemas.microsoft.com/office/powerpoint/2010/main" val="1666396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592329587"/>
              </p:ext>
            </p:extLst>
          </p:nvPr>
        </p:nvGraphicFramePr>
        <p:xfrm>
          <a:off x="497476" y="564691"/>
          <a:ext cx="11142619" cy="5433357"/>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1006010">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3954888">
                <a:tc>
                  <a:txBody>
                    <a:bodyPr/>
                    <a:lstStyle/>
                    <a:p>
                      <a:pPr algn="ctr">
                        <a:lnSpc>
                          <a:spcPct val="107000"/>
                        </a:lnSpc>
                        <a:spcAft>
                          <a:spcPts val="0"/>
                        </a:spcAft>
                      </a:pPr>
                      <a:r>
                        <a:rPr lang="es-MX" sz="2000" dirty="0">
                          <a:solidFill>
                            <a:schemeClr val="tx1"/>
                          </a:solidFill>
                          <a:effectLst/>
                          <a:latin typeface="Times New Roman" panose="02020603050405020304" pitchFamily="18" charset="0"/>
                          <a:cs typeface="Times New Roman" panose="02020603050405020304" pitchFamily="18" charset="0"/>
                        </a:rPr>
                        <a:t>Baroody</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200" dirty="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Baroody</a:t>
                      </a:r>
                      <a:r>
                        <a:rPr lang="es-MX" sz="1400" baseline="0" dirty="0">
                          <a:effectLst/>
                          <a:latin typeface="Times New Roman" panose="02020603050405020304" pitchFamily="18" charset="0"/>
                          <a:ea typeface="Calibri" panose="020F0502020204030204" pitchFamily="34" charset="0"/>
                          <a:cs typeface="Times New Roman" panose="02020603050405020304" pitchFamily="18" charset="0"/>
                        </a:rPr>
                        <a:t> nos dice que los niños inicialmente utilizan objetos concretos para realizar las sumas. También pueden utiliza los dedos de sus manos pero solo para sumas de hasta 10. </a:t>
                      </a:r>
                    </a:p>
                    <a:p>
                      <a:pPr algn="l">
                        <a:lnSpc>
                          <a:spcPct val="107000"/>
                        </a:lnSpc>
                        <a:spcAft>
                          <a:spcPts val="0"/>
                        </a:spcAft>
                      </a:pPr>
                      <a:endParaRPr lang="es-MX" sz="14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baseline="0" dirty="0">
                          <a:effectLst/>
                          <a:latin typeface="Times New Roman" panose="02020603050405020304" pitchFamily="18" charset="0"/>
                          <a:ea typeface="Calibri" panose="020F0502020204030204" pitchFamily="34" charset="0"/>
                          <a:cs typeface="Times New Roman" panose="02020603050405020304" pitchFamily="18" charset="0"/>
                        </a:rPr>
                        <a:t>Con el tiempo los niños dejan los procesos concretos y empiezan a utilizar procedimientos mentales, los cuales pueden ser inventados.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Los niños empiezan empelando procedimientos concretos,</a:t>
                      </a:r>
                      <a:r>
                        <a:rPr lang="es-MX" sz="1400" baseline="0" dirty="0">
                          <a:effectLst/>
                          <a:latin typeface="Times New Roman" panose="02020603050405020304" pitchFamily="18" charset="0"/>
                          <a:ea typeface="Calibri" panose="020F0502020204030204" pitchFamily="34" charset="0"/>
                          <a:cs typeface="Times New Roman" panose="02020603050405020304" pitchFamily="18" charset="0"/>
                        </a:rPr>
                        <a:t> en los cueles suelen utilizar objetos o sus dedos y al momento de realizar la operación lo hacen como el “quitar algo”.</a:t>
                      </a:r>
                    </a:p>
                    <a:p>
                      <a:pPr algn="l">
                        <a:lnSpc>
                          <a:spcPct val="107000"/>
                        </a:lnSpc>
                        <a:spcAft>
                          <a:spcPts val="0"/>
                        </a:spcAft>
                      </a:pPr>
                      <a:endParaRPr lang="es-MX" sz="14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baseline="0" dirty="0">
                          <a:effectLst/>
                          <a:latin typeface="Times New Roman" panose="02020603050405020304" pitchFamily="18" charset="0"/>
                          <a:ea typeface="Calibri" panose="020F0502020204030204" pitchFamily="34" charset="0"/>
                          <a:cs typeface="Times New Roman" panose="02020603050405020304" pitchFamily="18" charset="0"/>
                        </a:rPr>
                        <a:t>Al abandonar los procedimientos concretos, los niños empiezan a utilizar los mentales. Un procedimiento muy usual es el de contar regresivamente o recontar.</a:t>
                      </a: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200" dirty="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Cuando a los niños se</a:t>
                      </a:r>
                      <a:r>
                        <a:rPr lang="es-MX" sz="1400" baseline="0" dirty="0">
                          <a:effectLst/>
                          <a:latin typeface="Times New Roman" panose="02020603050405020304" pitchFamily="18" charset="0"/>
                          <a:ea typeface="Calibri" panose="020F0502020204030204" pitchFamily="34" charset="0"/>
                          <a:cs typeface="Times New Roman" panose="02020603050405020304" pitchFamily="18" charset="0"/>
                        </a:rPr>
                        <a:t> les presenta es te procedimiento por primera vez ellos ya cuentan con un aprendizaje previo para poder comprender y resolver de mejor manera estas. </a:t>
                      </a:r>
                    </a:p>
                    <a:p>
                      <a:pPr algn="l">
                        <a:lnSpc>
                          <a:spcPct val="107000"/>
                        </a:lnSpc>
                        <a:spcAft>
                          <a:spcPts val="0"/>
                        </a:spcAft>
                      </a:pPr>
                      <a:r>
                        <a:rPr lang="es-MX" sz="1400" baseline="0" dirty="0">
                          <a:effectLst/>
                          <a:latin typeface="Times New Roman" panose="02020603050405020304" pitchFamily="18" charset="0"/>
                          <a:ea typeface="Calibri" panose="020F0502020204030204" pitchFamily="34" charset="0"/>
                          <a:cs typeface="Times New Roman" panose="02020603050405020304" pitchFamily="18" charset="0"/>
                        </a:rPr>
                        <a:t>Los niños ven la multiplicación como la suma repetida de términos iguales.</a:t>
                      </a:r>
                    </a:p>
                    <a:p>
                      <a:pPr algn="l">
                        <a:lnSpc>
                          <a:spcPct val="107000"/>
                        </a:lnSpc>
                        <a:spcAft>
                          <a:spcPts val="0"/>
                        </a:spcAft>
                      </a:pPr>
                      <a:endParaRPr lang="es-MX" sz="14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baseline="0" dirty="0">
                          <a:effectLst/>
                          <a:latin typeface="Times New Roman" panose="02020603050405020304" pitchFamily="18" charset="0"/>
                          <a:ea typeface="Calibri" panose="020F0502020204030204" pitchFamily="34" charset="0"/>
                          <a:cs typeface="Times New Roman" panose="02020603050405020304" pitchFamily="18" charset="0"/>
                        </a:rPr>
                        <a:t>Cuando los niños realizan este procedimiento mentalmente, se basan en procedimientos informales de contar para calcular los productos.</a:t>
                      </a:r>
                      <a:r>
                        <a:rPr lang="es-MX" sz="1100" baseline="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endParaRPr lang="es-MX" sz="12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9816737" y="2732916"/>
            <a:ext cx="1260000" cy="139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215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945810237"/>
              </p:ext>
            </p:extLst>
          </p:nvPr>
        </p:nvGraphicFramePr>
        <p:xfrm>
          <a:off x="497476" y="564691"/>
          <a:ext cx="11142619" cy="5823046"/>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937676">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4885370">
                <a:tc>
                  <a:txBody>
                    <a:bodyPr/>
                    <a:lstStyle/>
                    <a:p>
                      <a:pPr algn="ctr">
                        <a:lnSpc>
                          <a:spcPct val="107000"/>
                        </a:lnSpc>
                        <a:spcAft>
                          <a:spcPts val="0"/>
                        </a:spcAft>
                      </a:pPr>
                      <a:r>
                        <a:rPr lang="es-MX" sz="2000" dirty="0">
                          <a:solidFill>
                            <a:schemeClr val="tx1"/>
                          </a:solidFill>
                          <a:effectLst/>
                          <a:latin typeface="Times New Roman" panose="02020603050405020304" pitchFamily="18" charset="0"/>
                          <a:cs typeface="Times New Roman" panose="02020603050405020304" pitchFamily="18" charset="0"/>
                        </a:rPr>
                        <a:t>Broitman</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2">
                  <a:txBody>
                    <a:bodyPr/>
                    <a:lstStyle/>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Aprender a sumar y a restar ha sido identificado con el aprendizaje de los algoritmos. Pero la investigación didáctica y las prácticas educativas contemporáneas van en otra dirección: los niños deben aprender en la escuela conocimientos provistos de sentido, es decir, conocimientos funcionales, que puedan ser utilizados para resolver situaciones problemáticas. </a:t>
                      </a: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La suma y la resta incluyen tanto el dominio de diversas estrategias (entre las cuales están los algoritmos) como el reconocimiento del campo de problemas que se resuelven con dichas operaciones.</a:t>
                      </a:r>
                    </a:p>
                    <a:p>
                      <a:pPr algn="l">
                        <a:lnSpc>
                          <a:spcPct val="107000"/>
                        </a:lnSpc>
                        <a:spcAft>
                          <a:spcPts val="0"/>
                        </a:spcAft>
                      </a:pP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Hoy se sabe, que la construcción de estos nuevos conocimientos lleva varios años a los niños. Si se considera que la suma y la resta son un contenido a ser abordado durante todo el primer ciclo, ¿Cómo se pueden ir ampliando progresivamente los conocimientos de los niños sobre estas operaciones? ¿Qué problemas de suma y resta podrán resolver los niños en cada año? ¿Cuáles les presentan dificultades, aún cundo ya dominen los cálculos?</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endParaRPr lang="es-MX" sz="1100" dirty="0">
                        <a:effectLst/>
                      </a:endParaRPr>
                    </a:p>
                    <a:p>
                      <a:pPr algn="l">
                        <a:lnSpc>
                          <a:spcPct val="107000"/>
                        </a:lnSpc>
                        <a:spcAft>
                          <a:spcPts val="0"/>
                        </a:spcAft>
                      </a:pPr>
                      <a:r>
                        <a:rPr lang="es-MX" sz="1100" dirty="0">
                          <a:effectLst/>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Tradicionalmente ha figurado en los programas como contenido de segundo año, y en general esto no ha cambiado mucho en los últimos tiempos. Lo que, si ha variado, con el tiempo, es la respuesta a la cuestión de por donde se inicia la enseñanza de la multiplicación.</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En algunos textos escolares se presenta esta operación a partir del algoritmo, en otros de las tablas, en otros a partir del signo ¨x¨ cómo escritura abreviada de la suma reiterada, en otros por un problema resuelto a modo de modelo, etc.</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multiplicación no es un contenido de un año en particular, sino un aprendizaje a largo plazo y los niños podrán ir ampliando sus conocimientos de esta operación</a:t>
                      </a:r>
                    </a:p>
                  </a:txBody>
                  <a:tcPr marL="68580" marR="68580" marT="0" marB="0"/>
                </a:tc>
                <a:tc>
                  <a:txBody>
                    <a:bodyPr/>
                    <a:lstStyle/>
                    <a:p>
                      <a:pPr algn="l">
                        <a:lnSpc>
                          <a:spcPct val="107000"/>
                        </a:lnSpc>
                        <a:spcAft>
                          <a:spcPts val="0"/>
                        </a:spcAft>
                      </a:pPr>
                      <a:r>
                        <a:rPr lang="es-MX" sz="1100" dirty="0">
                          <a:effectLst/>
                        </a:rPr>
                        <a:t> </a:t>
                      </a:r>
                      <a:r>
                        <a:rPr lang="es-MX" sz="1300" dirty="0">
                          <a:effectLst/>
                          <a:latin typeface="Times New Roman" panose="02020603050405020304" pitchFamily="18" charset="0"/>
                          <a:ea typeface="Calibri" panose="020F0502020204030204" pitchFamily="34" charset="0"/>
                          <a:cs typeface="Times New Roman" panose="02020603050405020304" pitchFamily="18" charset="0"/>
                        </a:rPr>
                        <a:t>En primer año es posible ¨dividir¨ sin saber ¨dividir¨.¨Tengo 25 caramelos para repartir en partes iguales entre 5 niños, ¿Cuántos caramelos le toca a cada uno? Los chicos de primer año no han aprendido aun a reconocer que este problema puede resolverse con una operación como 25 entre 5. Sin embargo, pueden resolverlo.</a:t>
                      </a:r>
                    </a:p>
                    <a:p>
                      <a:pPr algn="l">
                        <a:lnSpc>
                          <a:spcPct val="107000"/>
                        </a:lnSpc>
                        <a:spcAft>
                          <a:spcPts val="0"/>
                        </a:spcAft>
                      </a:pPr>
                      <a:endParaRPr lang="es-MX" sz="13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300" dirty="0">
                          <a:effectLst/>
                          <a:latin typeface="Times New Roman" panose="02020603050405020304" pitchFamily="18" charset="0"/>
                          <a:ea typeface="Calibri" panose="020F0502020204030204" pitchFamily="34" charset="0"/>
                          <a:cs typeface="Times New Roman" panose="02020603050405020304" pitchFamily="18" charset="0"/>
                        </a:rPr>
                        <a:t>No todos los problemas de división son de reparto. Por ejemplo, los problemas de proporcionalidad en los que hay dos series involucradas y hay que averiguar el valor de la unidad, o dado el valor de la unidad hay que averiguar cuantas unidades hay. </a:t>
                      </a:r>
                    </a:p>
                  </a:txBody>
                  <a:tcPr marL="68580" marR="68580" marT="0" marB="0"/>
                </a:tc>
                <a:extLst>
                  <a:ext uri="{0D108BD9-81ED-4DB2-BD59-A6C34878D82A}">
                    <a16:rowId xmlns:a16="http://schemas.microsoft.com/office/drawing/2014/main" val="4200831366"/>
                  </a:ext>
                </a:extLst>
              </a:tr>
            </a:tbl>
          </a:graphicData>
        </a:graphic>
      </p:graphicFrame>
    </p:spTree>
    <p:extLst>
      <p:ext uri="{BB962C8B-B14F-4D97-AF65-F5344CB8AC3E}">
        <p14:creationId xmlns:p14="http://schemas.microsoft.com/office/powerpoint/2010/main" val="3850097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3841243922"/>
              </p:ext>
            </p:extLst>
          </p:nvPr>
        </p:nvGraphicFramePr>
        <p:xfrm>
          <a:off x="497476" y="179536"/>
          <a:ext cx="11142619" cy="6498928"/>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981531">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17397">
                <a:tc>
                  <a:txBody>
                    <a:bodyPr/>
                    <a:lstStyle/>
                    <a:p>
                      <a:pPr algn="ctr">
                        <a:lnSpc>
                          <a:spcPct val="107000"/>
                        </a:lnSpc>
                        <a:spcAft>
                          <a:spcPts val="0"/>
                        </a:spcAft>
                      </a:pPr>
                      <a:r>
                        <a:rPr lang="es-MX" sz="2000" dirty="0">
                          <a:solidFill>
                            <a:schemeClr val="tx1"/>
                          </a:solidFill>
                          <a:effectLst/>
                          <a:latin typeface="Times New Roman" panose="02020603050405020304" pitchFamily="18" charset="0"/>
                          <a:cs typeface="Times New Roman" panose="02020603050405020304" pitchFamily="18" charset="0"/>
                        </a:rPr>
                        <a:t>Broitman</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2">
                  <a:txBody>
                    <a:bodyPr/>
                    <a:lstStyle/>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Un ejemplo que los niños pueden resolver fácil en el primer ciclo es de números pequeños como el siguiente: ¨Andrés tenía 7 figuritas antes de jugar. Después de jugar tenía figuritas. ¿Cuántas ganó? En este caso los niños pueden resolver este problema contando a partir de 7. Posiblemente pueden decir que 8,9,10 y 11. Ganó 4.Se ha señalado que muchos niños están en condiciones de resolver algunos de los problemas más complejos si el tamaño de los números les permite utilizar diferentes estrategias de resolución</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.¿Qué significa ¨ir aprendiendo¨ cada vez más sobre la multiplicación? Significa poder reconocer y resolver nuevos tipos de problemas, de mayor complejidad, ampliar los recursos de cálculo que se utilizan, sistematizar nuevos conocimientos sobre las propiedades de esta operación.</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En los primeros años, se trata de iniciar a los niños en el estudio de esta operación, tanto en lo referente a los problemas que puedan resolver como a las estrategias de cálculo.</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Muchos niños saben hacer cuentas, pero no reconocen cual es el conjunto de problemas que resuelven dicha operación.</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memorización de tablas también ha sido un ¨lugar¨ de enfrentamiento o de oposiciones tajantes. </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NO hay que enseñar las tablas de memoria porque es un aprendizaje mecánico sin sentido.</a:t>
                      </a:r>
                    </a:p>
                  </a:txBody>
                  <a:tcPr marL="68580" marR="6858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Presentar variedad de problemas, pues la división es un recurso que sirve para resolver diferentes tipos de situaciones. </a:t>
                      </a:r>
                    </a:p>
                    <a:p>
                      <a:pPr marL="0" marR="0" indent="0" algn="l" defTabSz="914400" rtl="0" eaLnBrk="1" fontAlgn="auto" latinLnBrk="0" hangingPunct="1">
                        <a:lnSpc>
                          <a:spcPct val="107000"/>
                        </a:lnSpc>
                        <a:spcBef>
                          <a:spcPts val="0"/>
                        </a:spcBef>
                        <a:spcAft>
                          <a:spcPts val="0"/>
                        </a:spcAft>
                        <a:buClrTx/>
                        <a:buSzTx/>
                        <a:buFontTx/>
                        <a:buNone/>
                        <a:tabLst/>
                        <a:defRPr/>
                      </a:pP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0"/>
                        </a:spcAft>
                        <a:buClrTx/>
                        <a:buSzTx/>
                        <a:buFontTx/>
                        <a:buNone/>
                        <a:tabLst/>
                        <a:defRPr/>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Abordar la enseñanza de la división a lo largo de varios años.</a:t>
                      </a:r>
                    </a:p>
                    <a:p>
                      <a:pPr marL="0" marR="0" indent="0" algn="l" defTabSz="914400" rtl="0" eaLnBrk="1" fontAlgn="auto" latinLnBrk="0" hangingPunct="1">
                        <a:lnSpc>
                          <a:spcPct val="107000"/>
                        </a:lnSpc>
                        <a:spcBef>
                          <a:spcPts val="0"/>
                        </a:spcBef>
                        <a:spcAft>
                          <a:spcPts val="0"/>
                        </a:spcAft>
                        <a:buClrTx/>
                        <a:buSzTx/>
                        <a:buFontTx/>
                        <a:buNone/>
                        <a:tabLst/>
                        <a:defRPr/>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Enseñar diferentes recursos de cálculo algorítmico y mental.</a:t>
                      </a:r>
                    </a:p>
                    <a:p>
                      <a:pPr algn="l">
                        <a:lnSpc>
                          <a:spcPct val="107000"/>
                        </a:lnSpc>
                        <a:spcAft>
                          <a:spcPts val="0"/>
                        </a:spcAft>
                      </a:pP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Presentar variedad de problemas, pues la división es un recurso que sirve para resolver diferentes tipos de situaciones.</a:t>
                      </a: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Abordar la enseñanza de la división a lo largo de varios años.</a:t>
                      </a:r>
                    </a:p>
                    <a:p>
                      <a:pPr algn="l">
                        <a:lnSpc>
                          <a:spcPct val="107000"/>
                        </a:lnSpc>
                        <a:spcAft>
                          <a:spcPts val="0"/>
                        </a:spcAft>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Enseñar diferentes recursos de cálculo algorítmico y mental.</a:t>
                      </a:r>
                    </a:p>
                  </a:txBody>
                  <a:tcPr marL="68580" marR="68580" marT="0" marB="0"/>
                </a:tc>
                <a:extLst>
                  <a:ext uri="{0D108BD9-81ED-4DB2-BD59-A6C34878D82A}">
                    <a16:rowId xmlns:a16="http://schemas.microsoft.com/office/drawing/2014/main" val="4200831366"/>
                  </a:ext>
                </a:extLst>
              </a:tr>
            </a:tbl>
          </a:graphicData>
        </a:graphic>
      </p:graphicFrame>
    </p:spTree>
    <p:extLst>
      <p:ext uri="{BB962C8B-B14F-4D97-AF65-F5344CB8AC3E}">
        <p14:creationId xmlns:p14="http://schemas.microsoft.com/office/powerpoint/2010/main" val="1735287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695119402"/>
              </p:ext>
            </p:extLst>
          </p:nvPr>
        </p:nvGraphicFramePr>
        <p:xfrm>
          <a:off x="301534" y="113104"/>
          <a:ext cx="11534503" cy="6631792"/>
        </p:xfrm>
        <a:graphic>
          <a:graphicData uri="http://schemas.openxmlformats.org/drawingml/2006/table">
            <a:tbl>
              <a:tblPr firstRow="1" firstCol="1" bandRow="1">
                <a:tableStyleId>{5C22544A-7EE6-4342-B048-85BDC9FD1C3A}</a:tableStyleId>
              </a:tblPr>
              <a:tblGrid>
                <a:gridCol w="1919037">
                  <a:extLst>
                    <a:ext uri="{9D8B030D-6E8A-4147-A177-3AD203B41FA5}">
                      <a16:colId xmlns:a16="http://schemas.microsoft.com/office/drawing/2014/main" val="1722254137"/>
                    </a:ext>
                  </a:extLst>
                </a:gridCol>
                <a:gridCol w="2518675">
                  <a:extLst>
                    <a:ext uri="{9D8B030D-6E8A-4147-A177-3AD203B41FA5}">
                      <a16:colId xmlns:a16="http://schemas.microsoft.com/office/drawing/2014/main" val="304483252"/>
                    </a:ext>
                  </a:extLst>
                </a:gridCol>
                <a:gridCol w="2365597">
                  <a:extLst>
                    <a:ext uri="{9D8B030D-6E8A-4147-A177-3AD203B41FA5}">
                      <a16:colId xmlns:a16="http://schemas.microsoft.com/office/drawing/2014/main" val="683558122"/>
                    </a:ext>
                  </a:extLst>
                </a:gridCol>
                <a:gridCol w="2365597">
                  <a:extLst>
                    <a:ext uri="{9D8B030D-6E8A-4147-A177-3AD203B41FA5}">
                      <a16:colId xmlns:a16="http://schemas.microsoft.com/office/drawing/2014/main" val="3885387350"/>
                    </a:ext>
                  </a:extLst>
                </a:gridCol>
                <a:gridCol w="2365597">
                  <a:extLst>
                    <a:ext uri="{9D8B030D-6E8A-4147-A177-3AD203B41FA5}">
                      <a16:colId xmlns:a16="http://schemas.microsoft.com/office/drawing/2014/main" val="3890771347"/>
                    </a:ext>
                  </a:extLst>
                </a:gridCol>
              </a:tblGrid>
              <a:tr h="577003">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780162">
                <a:tc>
                  <a:txBody>
                    <a:bodyPr/>
                    <a:lstStyle/>
                    <a:p>
                      <a:pPr algn="ctr">
                        <a:lnSpc>
                          <a:spcPct val="107000"/>
                        </a:lnSpc>
                        <a:spcAft>
                          <a:spcPts val="0"/>
                        </a:spcAft>
                      </a:pPr>
                      <a:r>
                        <a:rPr lang="es-MX" sz="2000" dirty="0">
                          <a:solidFill>
                            <a:schemeClr val="tx1"/>
                          </a:solidFill>
                          <a:effectLst/>
                          <a:latin typeface="Times New Roman" panose="02020603050405020304" pitchFamily="18" charset="0"/>
                          <a:ea typeface="+mn-ea"/>
                          <a:cs typeface="Times New Roman" panose="02020603050405020304" pitchFamily="18" charset="0"/>
                        </a:rPr>
                        <a:t>Castro</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4">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s-MX" sz="1100" dirty="0">
                          <a:effectLst/>
                          <a:latin typeface="Times New Roman" panose="02020603050405020304" pitchFamily="18" charset="0"/>
                          <a:cs typeface="Times New Roman" panose="02020603050405020304" pitchFamily="18" charset="0"/>
                        </a:rPr>
                        <a:t> </a:t>
                      </a: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ESTRUCTURAS ARITMÉTICAS ELEMENTALES Y SU MODELIZACIÓN</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El trabajo se sitúa en estudiar trabajos aritméticos aditivos que se clasifican en cuatro categorías. Los estudios  sobre  problemas aditivos han estado</a:t>
                      </a:r>
                      <a:r>
                        <a:rPr lang="es-MX" sz="12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centrados  sobre</a:t>
                      </a:r>
                      <a:r>
                        <a:rPr lang="es-MX" sz="12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problemas  en cuya solución  interviene  una  sola  operación;  a éstos  problemas  se  les  denomina  problemas  de una etapa   y constituyen la categoría más sencilla de problemas aditivos. </a:t>
                      </a:r>
                    </a:p>
                    <a:p>
                      <a:pPr marL="171450" indent="-171450" algn="l">
                        <a:lnSpc>
                          <a:spcPct val="107000"/>
                        </a:lnSpc>
                        <a:spcAft>
                          <a:spcPts val="0"/>
                        </a:spcAft>
                        <a:buFont typeface="Arial" panose="020B0604020202020204" pitchFamily="34" charset="0"/>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El interés por el estudio de los problemas aritméticos  de dos etapas,    que son aquéllos  en  cuya solución intervienen dos operaciones aritméticas consecutivas, ha aparecido recientemente(</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Shallin</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1985; </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Nesher</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1991).Las categorías semánticas empleadas  son las denominadas: Cambio, se refiere a los problemas en los que  se produce algún  evento  que  cambia  el  valor de una cantidad inicial;  la codificamos Ca. Combinación, problemas basados en una relación estática existente entre    un conjunto total y una partición del mismo en dos subconjuntos; la codificamos Co. Comparación, son   problemas   que      implican una   relación   comparativa   entre   dos cantidades; abreviadamente Cp. Igualación, son  aquellos  problemas  en  los  que  se  plantea una  acción  para  lograr  que  una cantidad sea igual a otra; abreviadamente </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Ig</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a:t>
                      </a:r>
                      <a:r>
                        <a:rPr lang="es-MX" sz="1200" dirty="0">
                          <a:effectLst/>
                          <a:latin typeface="Times New Roman" panose="02020603050405020304" pitchFamily="18" charset="0"/>
                          <a:cs typeface="Times New Roman" panose="02020603050405020304" pitchFamily="18" charset="0"/>
                        </a:rPr>
                        <a:t> </a:t>
                      </a:r>
                    </a:p>
                    <a:p>
                      <a:pPr marL="171450" indent="-171450" algn="l">
                        <a:lnSpc>
                          <a:spcPct val="107000"/>
                        </a:lnSpc>
                        <a:spcAft>
                          <a:spcPts val="0"/>
                        </a:spcAft>
                        <a:buFont typeface="Arial" panose="020B0604020202020204" pitchFamily="34" charset="0"/>
                        <a:buChar char="•"/>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En el caso A el resultado de una operación es  un  dato  para  la  otra  operación;  en  el  caso B  las  dos operaciones  comparten  resultado;  en  el  caso  C  las  dos operaciones  comparten  un dato. Pero se limito en el estudio a problemas del tipo A y se limito a tres  características  clave  para  el  estudio  de  problemas  aritméticos  de dos etapas: operaciones, con cuatro posibilidades; estructura semántica, con dieciséis posibilidades; estructura  ordenada  de  las  operaciones,  limitada  a  una  opción. </a:t>
                      </a:r>
                    </a:p>
                    <a:p>
                      <a:pPr marL="0" indent="0" algn="l">
                        <a:lnSpc>
                          <a:spcPct val="107000"/>
                        </a:lnSpc>
                        <a:spcAft>
                          <a:spcPts val="0"/>
                        </a:spcAft>
                        <a:buFont typeface="Arial" panose="020B0604020202020204" pitchFamily="34" charset="0"/>
                        <a:buNone/>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Se construyo un  universo  de  problemas  aritméticos  de  dos  etapas,  en  base  a  las características anteriores;  mantenemos controladas en los enunciados estas otras características:- el tipo de números naturales; - el tamaño de los números, inferiores a 60; - el tamaño del resultado, inferior a 60; - el tipo de magnitud: discreta; - la naturaleza de los agentes: personas;</a:t>
                      </a:r>
                      <a:r>
                        <a:rPr lang="es-MX" sz="12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el contexto del enunciado: familiar al niño; - la longitud de los enunciados; - la situación de la pregunta en el enunciado:- el formato del enunciado: tres frases al final;  separadas por signos de puntuación.</a:t>
                      </a:r>
                    </a:p>
                    <a:p>
                      <a:pPr marL="0" indent="0" algn="l">
                        <a:lnSpc>
                          <a:spcPct val="107000"/>
                        </a:lnSpc>
                        <a:spcAft>
                          <a:spcPts val="0"/>
                        </a:spcAft>
                        <a:buFont typeface="Arial" panose="020B0604020202020204" pitchFamily="34" charset="0"/>
                        <a:buNone/>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Y en el campo de investigación de acuerdo con las variables consideradas surge un universo de 64  tipos  de  problemas  aditivos de dos etapas, de los que hemos enunciado un ejemplo por cada tipo de problema. </a:t>
                      </a:r>
                    </a:p>
                    <a:p>
                      <a:pPr marL="0" indent="0" algn="l">
                        <a:lnSpc>
                          <a:spcPct val="107000"/>
                        </a:lnSpc>
                        <a:spcAft>
                          <a:spcPts val="0"/>
                        </a:spcAft>
                        <a:buFont typeface="Arial" panose="020B0604020202020204" pitchFamily="34" charset="0"/>
                        <a:buNone/>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Las características de estas  pruebas son las que siguen. </a:t>
                      </a:r>
                    </a:p>
                    <a:p>
                      <a:pPr marL="0" indent="0" algn="l">
                        <a:lnSpc>
                          <a:spcPct val="107000"/>
                        </a:lnSpc>
                        <a:spcAft>
                          <a:spcPts val="0"/>
                        </a:spcAft>
                        <a:buFont typeface="Arial" panose="020B0604020202020204" pitchFamily="34" charset="0"/>
                        <a:buNone/>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s-MX" sz="1400" b="1" dirty="0">
                          <a:effectLst/>
                          <a:latin typeface="Times New Roman" panose="02020603050405020304" pitchFamily="18" charset="0"/>
                          <a:ea typeface="Calibri" panose="020F0502020204030204" pitchFamily="34" charset="0"/>
                          <a:cs typeface="Times New Roman" panose="02020603050405020304" pitchFamily="18" charset="0"/>
                        </a:rPr>
                        <a:t>Prueba A</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l">
                        <a:lnSpc>
                          <a:spcPct val="107000"/>
                        </a:lnSpc>
                        <a:spcAft>
                          <a:spcPts val="0"/>
                        </a:spcAft>
                        <a:buFont typeface="Arial" panose="020B0604020202020204" pitchFamily="34" charset="0"/>
                        <a:buNone/>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Incluimos en esta prueba aquellos enunciados en los que la estructura semántica  delas dos operaciones es la misma, es decir, los  pares: (Ca, Ca); (Co, Co); (</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Cp</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Cp</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Ig</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err="1">
                          <a:effectLst/>
                          <a:latin typeface="Times New Roman" panose="02020603050405020304" pitchFamily="18" charset="0"/>
                          <a:ea typeface="Calibri" panose="020F0502020204030204" pitchFamily="34" charset="0"/>
                          <a:cs typeface="Times New Roman" panose="02020603050405020304" pitchFamily="18" charset="0"/>
                        </a:rPr>
                        <a:t>Ig</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y las dos operaciones  también  son idénticas: (+,  +)  y  (-,  -).    Se  presentan  así  8  problemas   que denominamos de  estructura  duplicada. </a:t>
                      </a:r>
                    </a:p>
                    <a:p>
                      <a:pPr algn="l">
                        <a:lnSpc>
                          <a:spcPct val="107000"/>
                        </a:lnSpc>
                        <a:spcAft>
                          <a:spcPts val="0"/>
                        </a:spcAft>
                      </a:pPr>
                      <a:r>
                        <a:rPr lang="es-MX" sz="1100" dirty="0">
                          <a:effectLst/>
                          <a:latin typeface="Times New Roman" panose="02020603050405020304" pitchFamily="18" charset="0"/>
                          <a:cs typeface="Times New Roman" panose="02020603050405020304" pitchFamily="18" charset="0"/>
                        </a:rPr>
                        <a:t> </a:t>
                      </a:r>
                      <a:endParaRPr lang="es-MX"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spTree>
    <p:extLst>
      <p:ext uri="{BB962C8B-B14F-4D97-AF65-F5344CB8AC3E}">
        <p14:creationId xmlns:p14="http://schemas.microsoft.com/office/powerpoint/2010/main" val="6145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3114226008"/>
              </p:ext>
            </p:extLst>
          </p:nvPr>
        </p:nvGraphicFramePr>
        <p:xfrm>
          <a:off x="497476" y="158139"/>
          <a:ext cx="11142619" cy="6608421"/>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718413">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890008">
                <a:tc>
                  <a:txBody>
                    <a:bodyPr/>
                    <a:lstStyle/>
                    <a:p>
                      <a:pPr algn="ctr">
                        <a:lnSpc>
                          <a:spcPct val="107000"/>
                        </a:lnSpc>
                        <a:spcAft>
                          <a:spcPts val="0"/>
                        </a:spcAft>
                      </a:pPr>
                      <a:r>
                        <a:rPr lang="es-MX" sz="2000" dirty="0">
                          <a:solidFill>
                            <a:schemeClr val="tx1"/>
                          </a:solidFill>
                          <a:effectLst/>
                          <a:latin typeface="Times New Roman" panose="02020603050405020304" pitchFamily="18" charset="0"/>
                          <a:ea typeface="+mn-ea"/>
                          <a:cs typeface="Times New Roman" panose="02020603050405020304" pitchFamily="18" charset="0"/>
                        </a:rPr>
                        <a:t>Castro</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4">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s-MX" sz="1100" dirty="0">
                          <a:effectLst/>
                          <a:latin typeface="Times New Roman" panose="02020603050405020304" pitchFamily="18" charset="0"/>
                          <a:cs typeface="Times New Roman" panose="02020603050405020304" pitchFamily="18" charset="0"/>
                        </a:rPr>
                        <a:t> </a:t>
                      </a:r>
                      <a:r>
                        <a:rPr lang="es-MX" sz="1400" b="1" dirty="0">
                          <a:effectLst/>
                          <a:latin typeface="Times New Roman" panose="02020603050405020304" pitchFamily="18" charset="0"/>
                          <a:cs typeface="Times New Roman" panose="02020603050405020304" pitchFamily="18" charset="0"/>
                        </a:rPr>
                        <a:t>Prueba B</a:t>
                      </a:r>
                      <a:r>
                        <a:rPr lang="es-MX" sz="1200" dirty="0">
                          <a:effectLst/>
                          <a:latin typeface="Times New Roman" panose="02020603050405020304" pitchFamily="18" charset="0"/>
                          <a:cs typeface="Times New Roman" panose="02020603050405020304" pitchFamily="18" charset="0"/>
                        </a:rPr>
                        <a:t>.</a:t>
                      </a:r>
                    </a:p>
                    <a:p>
                      <a:pPr algn="l">
                        <a:lnSpc>
                          <a:spcPct val="107000"/>
                        </a:lnSpc>
                        <a:spcAft>
                          <a:spcPts val="0"/>
                        </a:spcAft>
                      </a:pPr>
                      <a:r>
                        <a:rPr lang="es-MX" sz="1200" dirty="0">
                          <a:effectLst/>
                          <a:latin typeface="Times New Roman" panose="02020603050405020304" pitchFamily="18" charset="0"/>
                          <a:cs typeface="Times New Roman" panose="02020603050405020304" pitchFamily="18" charset="0"/>
                        </a:rPr>
                        <a:t> Los problemas de esta prueba tienen también  la  misma  estructura  semántica  en  las dos operaciones, como en el caso anterior, pero la  segunda  operación  es  distinta  de  la primera:(+, -) y (-, +).  También surgen así 8 enunciados de problemas, simétricos por parejas  respecto de las operaciones. </a:t>
                      </a:r>
                    </a:p>
                    <a:p>
                      <a:pPr algn="l">
                        <a:lnSpc>
                          <a:spcPct val="107000"/>
                        </a:lnSpc>
                        <a:spcAft>
                          <a:spcPts val="0"/>
                        </a:spcAft>
                      </a:pPr>
                      <a:endParaRPr lang="es-MX" sz="1200" dirty="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a:effectLst/>
                          <a:latin typeface="Times New Roman" panose="02020603050405020304" pitchFamily="18" charset="0"/>
                          <a:cs typeface="Times New Roman" panose="02020603050405020304" pitchFamily="18" charset="0"/>
                        </a:rPr>
                        <a:t>Prueba C </a:t>
                      </a:r>
                    </a:p>
                    <a:p>
                      <a:pPr algn="l">
                        <a:lnSpc>
                          <a:spcPct val="107000"/>
                        </a:lnSpc>
                        <a:spcAft>
                          <a:spcPts val="0"/>
                        </a:spcAft>
                      </a:pPr>
                      <a:r>
                        <a:rPr lang="es-MX" sz="1200" dirty="0">
                          <a:effectLst/>
                          <a:latin typeface="Times New Roman" panose="02020603050405020304" pitchFamily="18" charset="0"/>
                          <a:cs typeface="Times New Roman" panose="02020603050405020304" pitchFamily="18" charset="0"/>
                        </a:rPr>
                        <a:t>Hemos emparejado en esta prueba las  estructuras  de Cambio  y  Comparación  (en  el mismo  enunciado),  por  una  parte,  y  las  estructuras  de  Combinación  e  Igualación,  por  la  otra. Según que vaya primero una estructura u otra  en cada  pareja  se  presentan  cuatro  posibilidades:(Ca, </a:t>
                      </a:r>
                      <a:r>
                        <a:rPr lang="es-MX" sz="1200" dirty="0" err="1">
                          <a:effectLst/>
                          <a:latin typeface="Times New Roman" panose="02020603050405020304" pitchFamily="18" charset="0"/>
                          <a:cs typeface="Times New Roman" panose="02020603050405020304" pitchFamily="18" charset="0"/>
                        </a:rPr>
                        <a:t>Cp</a:t>
                      </a:r>
                      <a:r>
                        <a:rPr lang="es-MX" sz="1200" dirty="0">
                          <a:effectLst/>
                          <a:latin typeface="Times New Roman" panose="02020603050405020304" pitchFamily="18" charset="0"/>
                          <a:cs typeface="Times New Roman" panose="02020603050405020304" pitchFamily="18" charset="0"/>
                        </a:rPr>
                        <a:t>); (</a:t>
                      </a:r>
                      <a:r>
                        <a:rPr lang="es-MX" sz="1200" dirty="0" err="1">
                          <a:effectLst/>
                          <a:latin typeface="Times New Roman" panose="02020603050405020304" pitchFamily="18" charset="0"/>
                          <a:cs typeface="Times New Roman" panose="02020603050405020304" pitchFamily="18" charset="0"/>
                        </a:rPr>
                        <a:t>Cp</a:t>
                      </a:r>
                      <a:r>
                        <a:rPr lang="es-MX" sz="1200" dirty="0">
                          <a:effectLst/>
                          <a:latin typeface="Times New Roman" panose="02020603050405020304" pitchFamily="18" charset="0"/>
                          <a:cs typeface="Times New Roman" panose="02020603050405020304" pitchFamily="18" charset="0"/>
                        </a:rPr>
                        <a:t>, Ca); (Co, </a:t>
                      </a:r>
                      <a:r>
                        <a:rPr lang="es-MX" sz="1200" dirty="0" err="1">
                          <a:effectLst/>
                          <a:latin typeface="Times New Roman" panose="02020603050405020304" pitchFamily="18" charset="0"/>
                          <a:cs typeface="Times New Roman" panose="02020603050405020304" pitchFamily="18" charset="0"/>
                        </a:rPr>
                        <a:t>Ig</a:t>
                      </a:r>
                      <a:r>
                        <a:rPr lang="es-MX" sz="1200" dirty="0">
                          <a:effectLst/>
                          <a:latin typeface="Times New Roman" panose="02020603050405020304" pitchFamily="18" charset="0"/>
                          <a:cs typeface="Times New Roman" panose="02020603050405020304" pitchFamily="18" charset="0"/>
                        </a:rPr>
                        <a:t>); (</a:t>
                      </a:r>
                      <a:r>
                        <a:rPr lang="es-MX" sz="1200" dirty="0" err="1">
                          <a:effectLst/>
                          <a:latin typeface="Times New Roman" panose="02020603050405020304" pitchFamily="18" charset="0"/>
                          <a:cs typeface="Times New Roman" panose="02020603050405020304" pitchFamily="18" charset="0"/>
                        </a:rPr>
                        <a:t>Ig</a:t>
                      </a:r>
                      <a:r>
                        <a:rPr lang="es-MX" sz="1200" dirty="0">
                          <a:effectLst/>
                          <a:latin typeface="Times New Roman" panose="02020603050405020304" pitchFamily="18" charset="0"/>
                          <a:cs typeface="Times New Roman" panose="02020603050405020304" pitchFamily="18" charset="0"/>
                        </a:rPr>
                        <a:t>, Co). Si  mantenemos el tipo  de operación  en  cada  problema ,es decir, sólo consideramos los pares (+, +) y (-, -), tenemos  otros  8  problemas.  En este  caso cada dos problemas son simétricos  respecto  de  la  estructura  semántica,  por  un  lado,  o  bien respecto de la operación global. </a:t>
                      </a:r>
                    </a:p>
                    <a:p>
                      <a:pPr algn="l">
                        <a:lnSpc>
                          <a:spcPct val="107000"/>
                        </a:lnSpc>
                        <a:spcAft>
                          <a:spcPts val="0"/>
                        </a:spcAft>
                      </a:pPr>
                      <a:endParaRPr lang="es-MX" sz="1200" dirty="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a:effectLst/>
                          <a:latin typeface="Times New Roman" panose="02020603050405020304" pitchFamily="18" charset="0"/>
                          <a:cs typeface="Times New Roman" panose="02020603050405020304" pitchFamily="18" charset="0"/>
                        </a:rPr>
                        <a:t>Prueba  D.</a:t>
                      </a:r>
                      <a:r>
                        <a:rPr lang="es-MX" sz="1200" dirty="0">
                          <a:effectLst/>
                          <a:latin typeface="Times New Roman" panose="02020603050405020304" pitchFamily="18" charset="0"/>
                          <a:cs typeface="Times New Roman" panose="02020603050405020304" pitchFamily="18" charset="0"/>
                        </a:rPr>
                        <a:t>  </a:t>
                      </a:r>
                    </a:p>
                    <a:p>
                      <a:pPr algn="l">
                        <a:lnSpc>
                          <a:spcPct val="107000"/>
                        </a:lnSpc>
                        <a:spcAft>
                          <a:spcPts val="0"/>
                        </a:spcAft>
                      </a:pPr>
                      <a:r>
                        <a:rPr lang="es-MX" sz="1200" dirty="0">
                          <a:effectLst/>
                          <a:latin typeface="Times New Roman" panose="02020603050405020304" pitchFamily="18" charset="0"/>
                          <a:cs typeface="Times New Roman" panose="02020603050405020304" pitchFamily="18" charset="0"/>
                        </a:rPr>
                        <a:t>Elaborada  con  los  mismos  criterios  que  la  prueba  C,   pero   en   este   caso   se emparejan  las  estructuras    Cambio  -  Igualación  ,  por  un  lado,  y  Comparación-  Combinación, por otro. Se mantiene la operación en los dos pasos del mismo  problema. </a:t>
                      </a:r>
                    </a:p>
                    <a:p>
                      <a:pPr algn="l">
                        <a:lnSpc>
                          <a:spcPct val="107000"/>
                        </a:lnSpc>
                        <a:spcAft>
                          <a:spcPts val="0"/>
                        </a:spcAft>
                      </a:pPr>
                      <a:endParaRPr lang="es-MX" sz="1200" dirty="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a:effectLst/>
                          <a:latin typeface="Times New Roman" panose="02020603050405020304" pitchFamily="18" charset="0"/>
                          <a:cs typeface="Times New Roman" panose="02020603050405020304" pitchFamily="18" charset="0"/>
                        </a:rPr>
                        <a:t>Prueba  E.</a:t>
                      </a:r>
                      <a:r>
                        <a:rPr lang="es-MX" sz="1200" dirty="0">
                          <a:effectLst/>
                          <a:latin typeface="Times New Roman" panose="02020603050405020304" pitchFamily="18" charset="0"/>
                          <a:cs typeface="Times New Roman" panose="02020603050405020304" pitchFamily="18" charset="0"/>
                        </a:rPr>
                        <a:t> </a:t>
                      </a:r>
                    </a:p>
                    <a:p>
                      <a:pPr algn="l">
                        <a:lnSpc>
                          <a:spcPct val="107000"/>
                        </a:lnSpc>
                        <a:spcAft>
                          <a:spcPts val="0"/>
                        </a:spcAft>
                      </a:pPr>
                      <a:r>
                        <a:rPr lang="es-MX" sz="1200" dirty="0">
                          <a:effectLst/>
                          <a:latin typeface="Times New Roman" panose="02020603050405020304" pitchFamily="18" charset="0"/>
                          <a:cs typeface="Times New Roman" panose="02020603050405020304" pitchFamily="18" charset="0"/>
                        </a:rPr>
                        <a:t> Elaborada  con  los  mismos  criterios  que  las  dos  anteriores,  pero  emparejando  las estructuras  Comparación-Igualación y  Cambio-Combinación.</a:t>
                      </a:r>
                    </a:p>
                    <a:p>
                      <a:pPr algn="l">
                        <a:lnSpc>
                          <a:spcPct val="107000"/>
                        </a:lnSpc>
                        <a:spcAft>
                          <a:spcPts val="0"/>
                        </a:spcAft>
                      </a:pPr>
                      <a:endParaRPr lang="es-MX" sz="1400" b="1" dirty="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a:effectLst/>
                          <a:latin typeface="Times New Roman" panose="02020603050405020304" pitchFamily="18" charset="0"/>
                          <a:cs typeface="Times New Roman" panose="02020603050405020304" pitchFamily="18" charset="0"/>
                        </a:rPr>
                        <a:t>Prueba  F.  </a:t>
                      </a:r>
                    </a:p>
                    <a:p>
                      <a:pPr algn="l">
                        <a:lnSpc>
                          <a:spcPct val="107000"/>
                        </a:lnSpc>
                        <a:spcAft>
                          <a:spcPts val="0"/>
                        </a:spcAft>
                      </a:pPr>
                      <a:r>
                        <a:rPr lang="es-MX" sz="1200" dirty="0">
                          <a:effectLst/>
                          <a:latin typeface="Times New Roman" panose="02020603050405020304" pitchFamily="18" charset="0"/>
                          <a:cs typeface="Times New Roman" panose="02020603050405020304" pitchFamily="18" charset="0"/>
                        </a:rPr>
                        <a:t>En  este  caso  se  vuelven  a  emparejar  las  estructuras  Cambio-Comparación   y Combinación-Igualación,  como  en  la  prueba  C,  pero    los  pares  de  operaciones  que  se contemplan  por  cada  una  de  las  cuatro  combinaciones  de  estructura, son los pares (+, -) y(-,+).  Estos  problemas  son doblemente  simétricos:  en  relación  con  el  orden  de  las  estructuras semánticas y en relación con el orden de operaciones. Prueba  G .  Se  vuelven  a  emparejar  Cambio-Igualación    y  Comparación-Combinación, como en la prueba  D; los  pares  de  operaciones  son también (+,  -)  y  (-,  +).  Los  pares  de  problemas tienen las dos simetrías posibles: estructura y orden de operación. Prueba H. El emparejamiento de  estructuras vuelve    a  ser    el  de  la  prueba  E:    Comparación-Igualación y Cambio- Combinación;  los pares de operaciones son (+, -) y (-, +).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spTree>
    <p:extLst>
      <p:ext uri="{BB962C8B-B14F-4D97-AF65-F5344CB8AC3E}">
        <p14:creationId xmlns:p14="http://schemas.microsoft.com/office/powerpoint/2010/main" val="3664518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3272584840"/>
              </p:ext>
            </p:extLst>
          </p:nvPr>
        </p:nvGraphicFramePr>
        <p:xfrm>
          <a:off x="497476" y="352953"/>
          <a:ext cx="11142619" cy="6155205"/>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782389">
                  <a:extLst>
                    <a:ext uri="{9D8B030D-6E8A-4147-A177-3AD203B41FA5}">
                      <a16:colId xmlns:a16="http://schemas.microsoft.com/office/drawing/2014/main" val="304483252"/>
                    </a:ext>
                  </a:extLst>
                </a:gridCol>
                <a:gridCol w="1935940">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6886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2520000">
                <a:tc>
                  <a:txBody>
                    <a:bodyPr/>
                    <a:lstStyle/>
                    <a:p>
                      <a:pPr algn="ctr">
                        <a:lnSpc>
                          <a:spcPct val="107000"/>
                        </a:lnSpc>
                        <a:spcAft>
                          <a:spcPts val="0"/>
                        </a:spcAft>
                      </a:pPr>
                      <a:r>
                        <a:rPr lang="es-MX" sz="2000" dirty="0">
                          <a:solidFill>
                            <a:schemeClr val="tx1"/>
                          </a:solidFill>
                          <a:effectLst/>
                          <a:latin typeface="Times New Roman" panose="02020603050405020304" pitchFamily="18" charset="0"/>
                          <a:cs typeface="Times New Roman" panose="02020603050405020304" pitchFamily="18" charset="0"/>
                        </a:rPr>
                        <a:t>Fuenlabrada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operación de suma no está planteada para la educación preescolar, porque para comprender dicha</a:t>
                      </a:r>
                      <a:r>
                        <a:rPr lang="es-MX" sz="12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operación se requiere del conocimiento del sistema de numeración decimal (con el que habitualmente escribimos los números) y este contenido temático se aborda al inicio del primer año de primaria y se formaliza hacia el final del mismo.</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Cabe aclarar que proponer a los niños resolver problemas </a:t>
                      </a:r>
                      <a:r>
                        <a:rPr lang="es-MX" sz="12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con cantidades pequeñas los lleva, como veremos con más precisión, a encontrarse con los números en diversos contextos y a utilizarlos con sentido; es decir, irán reconociendo para qué sirve contar y en qué tipo de problemas es conveniente hacerlo.</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Los datos numéricos de los problemas que se espera los niños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de preescolar puedan resolver, deben referir a cantidades pequeñas</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(preferentemente menores a 10), y los resultados estarán alrededor del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20, a fin de que la estrategia de conteo tenga sentido y resulte útil para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los niños.</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5499211" y="2917313"/>
            <a:ext cx="1139148" cy="10233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032276" y="2841689"/>
            <a:ext cx="994660" cy="109899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Vector De Imagen De Suma, Resta, Multiplicación Y División Símbolos  Ilustraciones Vectoriales, Clip Art Vectorizado Libre De Derechos. Image  2648924."/>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ackgroundRemoval t="55329" b="100000" l="308" r="36615"/>
                    </a14:imgEffect>
                  </a14:imgLayer>
                </a14:imgProps>
              </a:ext>
              <a:ext uri="{28A0092B-C50C-407E-A947-70E740481C1C}">
                <a14:useLocalDpi xmlns:a14="http://schemas.microsoft.com/office/drawing/2010/main" val="0"/>
              </a:ext>
            </a:extLst>
          </a:blip>
          <a:srcRect l="-58" t="50495" r="59314" b="416"/>
          <a:stretch/>
        </p:blipFill>
        <p:spPr bwMode="auto">
          <a:xfrm>
            <a:off x="7563394" y="2786254"/>
            <a:ext cx="1154433" cy="1154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957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707014113"/>
              </p:ext>
            </p:extLst>
          </p:nvPr>
        </p:nvGraphicFramePr>
        <p:xfrm>
          <a:off x="406036" y="85012"/>
          <a:ext cx="11142619" cy="6687975"/>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829973">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833015">
                <a:tc>
                  <a:txBody>
                    <a:bodyPr/>
                    <a:lstStyle/>
                    <a:p>
                      <a:pPr algn="ctr">
                        <a:lnSpc>
                          <a:spcPct val="107000"/>
                        </a:lnSpc>
                        <a:spcAft>
                          <a:spcPts val="0"/>
                        </a:spcAft>
                      </a:pPr>
                      <a:r>
                        <a:rPr lang="es-MX" sz="2000" dirty="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endParaRPr lang="es-MX" sz="1200" dirty="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cs typeface="Times New Roman" panose="02020603050405020304" pitchFamily="18" charset="0"/>
                        </a:rPr>
                        <a:t> </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En las últimas décadas, los países han redefinido las metas para las Escuelas primarias en todas las áreas, dando prioridad a destrezas complejas como la resolución de problemas y la comunicación por sobre los conocimientos aislados.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Con respecto a las matemáticas se han identificado metas como “hacer conexiones entre la aritmética y la experiencia cotidiana, adquirir destrezas básicas, comprender el lenguaje matemático y aplicarlo en situaciones prácticas, reflexionar sobre las actividades matemáticas y chequear los resultados, establecer relaciones, reglas, patrones y estructuras, y describir y utilizar estrategias de investigación y de razonamiento” (trefferset al., 2001).</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Contexto.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El contexto es un evento, asunto o situación derivada de la realidad, el cual es significativo para los niños o el cual ellos pueden imaginar.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Los niños usan métodos matemáticos a raíz de su propia experiencia. El contexto provee significado concreto y da la base para las relaciones matemáticas re- levantes u operaciones que realiza el niño. Las situaciones podrían ser esquematizadas desde experiencias cotidianas tales como viajar en bus, comprar y manejar dinero. El contexto también puede ser encontrado en el mundo de las matemáticas en sí mismo, como en el caso de las propiedades de los números primos, dando origen a contextos aritméticos o matemáticos.</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Contextualización.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contextualización significa dar significado a los números y operaciones relacionándolas a las situaciones significativas de cada día, el mundo real o el mundo significativo de los niños. Por ejemplo, al resolver 63-47 un estudiante podría pensar en una diferencia entre edades de personas, porque dos personas tendrán la misma diferencia de edad en tres años, el problema podría ser reemplazado por 66-50, el cual es más fácil de resol- ver. En esta forma un problema formal es contextualizado en una situación de edades. Destrezas básicas. </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296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310121536"/>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En el dominio de las destrezas básicas se considera: el conteo hacia delante y atrás con distintas unidades, el conocimiento de las tablas hasta 10 en suma y multiplicación, la realización de tareas aritméticas simples usando eficientemente el conocimiento acerca de las operaciones, el hacer estimaciones en operaciones aritméticas para determinar un resultado aproximado, alcanzar comprensión de la estructura de los números natura- les y entender las posiciones del sistema de numeración decimal, hacer uso inteligente de la calculadora, y modelar problemas simples en términos matemáticos.</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Hacer aritmética concreta. Hacer operaciones aritméticas o razonamiento concreto significa hacer la operación mientras es fácil de imaginar. Esto a menudo da un incremento de la comprensión en tales operaciones y razonamientos de un contexto práctico o situación. por ejemplo, cuando se tiene en mente un arreglo rectangular para mostrar que 12 x 25 es igual a 6 x 50.</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Memorización.</a:t>
                      </a: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La memorización es la asimilación del conocimiento: aprendizaje de los números y resultados aritméticos tales como los productos de las tablas de multiplicación por intuición y luego ser capaces de recordarlas cuando ellas se requieran. La memorización es a menudo el acto final en un proceso de aprendizaje en el cual las operaciones son graduales y en creciente eficiencia llevadas a niveles cada vez más altos. Por ejemplo, se dice que un estudiante ha memorizado 7x 8 si conoce directamente que es 56, sin tener que trabajarlo conscientemente.</a:t>
                      </a:r>
                    </a:p>
                    <a:p>
                      <a:pPr algn="l">
                        <a:lnSpc>
                          <a:spcPct val="107000"/>
                        </a:lnSpc>
                        <a:spcAft>
                          <a:spcPts val="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Modelo de contextos. </a:t>
                      </a:r>
                    </a:p>
                    <a:p>
                      <a:pPr algn="l">
                        <a:lnSpc>
                          <a:spcPct val="107000"/>
                        </a:lnSpc>
                        <a:spcAft>
                          <a:spcPts val="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un modelo de contexto es una situación que puede mantenerse para un rango completo de situaciones aritméticas relacionadas. En ellas las operaciones de adición, sustracción, multiplicación y división están reflejadas significativamente. </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0953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3679</Words>
  <Application>Microsoft Office PowerPoint</Application>
  <PresentationFormat>Panorámica</PresentationFormat>
  <Paragraphs>233</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Arial Black</vt:lpstr>
      <vt:lpstr>Calibri</vt:lpstr>
      <vt:lpstr>Calibri Light</vt:lpstr>
      <vt:lpstr>Cooper Black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Paulina Paredes</dc:creator>
  <cp:lastModifiedBy>528441755727</cp:lastModifiedBy>
  <cp:revision>24</cp:revision>
  <dcterms:created xsi:type="dcterms:W3CDTF">2021-12-05T18:28:21Z</dcterms:created>
  <dcterms:modified xsi:type="dcterms:W3CDTF">2021-12-07T15:38:25Z</dcterms:modified>
</cp:coreProperties>
</file>