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60" r:id="rId4"/>
    <p:sldId id="261" r:id="rId5"/>
    <p:sldId id="262" r:id="rId6"/>
    <p:sldId id="265" r:id="rId7"/>
  </p:sldIdLst>
  <p:sldSz cx="6858000" cy="12192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1830"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593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663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874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8142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146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17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156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79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4385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9522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1199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3C33870-4E80-4E5D-B901-2EE8A46FE391}" type="datetimeFigureOut">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10/12/2021</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188E539-ACAA-4FE8-9A1B-0EEA0141E47D}" type="slidenum">
              <a:rPr kumimoji="0" lang="es-MX"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MX"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26823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uiainfantil.com/articulos/educacion/juegos/beneficios-de-jugar-al-tangram-para-ninos/" TargetMode="External"/><Relationship Id="rId2" Type="http://schemas.openxmlformats.org/officeDocument/2006/relationships/hyperlink" Target="https://www.ugr.es/~jgodino/edumat-maestros/manual/4_Geometria.pdf" TargetMode="External"/><Relationship Id="rId1" Type="http://schemas.openxmlformats.org/officeDocument/2006/relationships/slideLayout" Target="../slideLayouts/slideLayout2.xml"/><Relationship Id="rId5" Type="http://schemas.openxmlformats.org/officeDocument/2006/relationships/hyperlink" Target="https://www.educacioninicial.com/c/001/195-para-que-sirve-dactilopintura/" TargetMode="External"/><Relationship Id="rId4" Type="http://schemas.openxmlformats.org/officeDocument/2006/relationships/hyperlink" Target="https://www.inecol.mx/inecol/index.php/es/2013-06-05-10-34-10/17-ciencia-hoy/856-la-flor-de-nochebuen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ubtítulo 2"/>
          <p:cNvSpPr>
            <a:spLocks noGrp="1"/>
          </p:cNvSpPr>
          <p:nvPr>
            <p:ph type="subTitle" idx="1"/>
          </p:nvPr>
        </p:nvSpPr>
        <p:spPr>
          <a:xfrm>
            <a:off x="505325" y="577516"/>
            <a:ext cx="5751095" cy="11141241"/>
          </a:xfrm>
        </p:spPr>
        <p:txBody>
          <a:bodyPr>
            <a:normAutofit lnSpcReduction="10000"/>
          </a:bodyPr>
          <a:lstStyle/>
          <a:p>
            <a:r>
              <a:rPr lang="es-MX" dirty="0">
                <a:latin typeface="Arial" panose="020B0604020202020204" pitchFamily="34" charset="0"/>
                <a:cs typeface="Arial" panose="020B0604020202020204" pitchFamily="34" charset="0"/>
              </a:rPr>
              <a:t>Escuela Normal De Educación Preescolar</a:t>
            </a:r>
          </a:p>
          <a:p>
            <a:r>
              <a:rPr lang="es-MX" dirty="0">
                <a:latin typeface="Arial" panose="020B0604020202020204" pitchFamily="34" charset="0"/>
                <a:cs typeface="Arial" panose="020B0604020202020204" pitchFamily="34" charset="0"/>
              </a:rPr>
              <a:t>Licenciatura En Educación </a:t>
            </a:r>
            <a:r>
              <a:rPr lang="es-MX" dirty="0" smtClean="0">
                <a:latin typeface="Arial" panose="020B0604020202020204" pitchFamily="34" charset="0"/>
                <a:cs typeface="Arial" panose="020B0604020202020204" pitchFamily="34" charset="0"/>
              </a:rPr>
              <a:t>Preescolar</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Ciclo escolar 2021-2022</a:t>
            </a:r>
          </a:p>
          <a:p>
            <a:r>
              <a:rPr lang="es-MX" dirty="0">
                <a:latin typeface="Arial" panose="020B0604020202020204" pitchFamily="34" charset="0"/>
                <a:cs typeface="Arial" panose="020B0604020202020204" pitchFamily="34" charset="0"/>
              </a:rPr>
              <a:t>Aprendizaje en el servicio</a:t>
            </a:r>
          </a:p>
          <a:p>
            <a:r>
              <a:rPr lang="es-MX" dirty="0">
                <a:latin typeface="Arial" panose="020B0604020202020204" pitchFamily="34" charset="0"/>
                <a:cs typeface="Arial" panose="020B0604020202020204" pitchFamily="34" charset="0"/>
              </a:rPr>
              <a:t>Sonia </a:t>
            </a:r>
            <a:r>
              <a:rPr lang="es-MX" dirty="0" err="1">
                <a:latin typeface="Arial" panose="020B0604020202020204" pitchFamily="34" charset="0"/>
                <a:cs typeface="Arial" panose="020B0604020202020204" pitchFamily="34" charset="0"/>
              </a:rPr>
              <a:t>Yvonne</a:t>
            </a:r>
            <a:r>
              <a:rPr lang="es-MX" dirty="0">
                <a:latin typeface="Arial" panose="020B0604020202020204" pitchFamily="34" charset="0"/>
                <a:cs typeface="Arial" panose="020B0604020202020204" pitchFamily="34" charset="0"/>
              </a:rPr>
              <a:t> Garza Flores </a:t>
            </a:r>
          </a:p>
          <a:p>
            <a:r>
              <a:rPr lang="es-MX" dirty="0">
                <a:latin typeface="Arial" panose="020B0604020202020204" pitchFamily="34" charset="0"/>
                <a:cs typeface="Arial" panose="020B0604020202020204" pitchFamily="34" charset="0"/>
              </a:rPr>
              <a:t>Notas científicas </a:t>
            </a:r>
            <a:r>
              <a:rPr lang="es-MX" dirty="0" smtClean="0">
                <a:latin typeface="Arial" panose="020B0604020202020204" pitchFamily="34" charset="0"/>
                <a:cs typeface="Arial" panose="020B0604020202020204" pitchFamily="34" charset="0"/>
              </a:rPr>
              <a:t>semana 6-10 de diciembre</a:t>
            </a:r>
            <a:endParaRPr lang="es-MX"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Unidad 1. Formación, práctica, aprendizajes y desarrollo profesional.</a:t>
            </a:r>
          </a:p>
          <a:p>
            <a:r>
              <a:rPr lang="es-MX" dirty="0">
                <a:latin typeface="Arial" panose="020B0604020202020204" pitchFamily="34" charset="0"/>
                <a:cs typeface="Arial" panose="020B0604020202020204" pitchFamily="34" charset="0"/>
              </a:rPr>
              <a:t>Competencias.</a:t>
            </a:r>
          </a:p>
          <a:p>
            <a:r>
              <a:rPr lang="es-MX" dirty="0">
                <a:latin typeface="Arial" panose="020B0604020202020204" pitchFamily="34" charset="0"/>
                <a:cs typeface="Arial" panose="020B0604020202020204" pitchFamily="34" charset="0"/>
              </a:rPr>
              <a:t>•	Detecta los procesos de aprendizaje de sus alumnos para favorecer su desarrollo cognitivo y socioemocional.</a:t>
            </a:r>
          </a:p>
          <a:p>
            <a:r>
              <a:rPr lang="es-MX"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	</a:t>
            </a:r>
          </a:p>
          <a:p>
            <a:r>
              <a:rPr lang="es-MX"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r>
              <a:rPr lang="es-MX"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r>
              <a:rPr lang="es-MX"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	</a:t>
            </a:r>
          </a:p>
          <a:p>
            <a:r>
              <a:rPr lang="es-MX" dirty="0">
                <a:latin typeface="Arial" panose="020B0604020202020204" pitchFamily="34" charset="0"/>
                <a:cs typeface="Arial" panose="020B0604020202020204" pitchFamily="34" charset="0"/>
              </a:rPr>
              <a:t>•	Actúa de manera ética ante la diversidad de situaciones que se presentan en la práctica profesional.</a:t>
            </a:r>
          </a:p>
          <a:p>
            <a:r>
              <a:rPr lang="es-MX" dirty="0">
                <a:latin typeface="Arial" panose="020B0604020202020204" pitchFamily="34" charset="0"/>
                <a:cs typeface="Arial" panose="020B0604020202020204" pitchFamily="34" charset="0"/>
              </a:rPr>
              <a:t>•	Colabora con la comunidad escolar, padres de familia, autoridades y docentes, en la toma de decisiones y en el desarrollo de alternativas de solución a problemáticas socioeducativas.</a:t>
            </a:r>
          </a:p>
          <a:p>
            <a:r>
              <a:rPr lang="es-MX" dirty="0">
                <a:latin typeface="Arial" panose="020B0604020202020204" pitchFamily="34" charset="0"/>
                <a:cs typeface="Arial" panose="020B0604020202020204" pitchFamily="34" charset="0"/>
              </a:rPr>
              <a:t>Maria Jose Palacios López #13</a:t>
            </a:r>
          </a:p>
          <a:p>
            <a:r>
              <a:rPr lang="es-MX" dirty="0">
                <a:latin typeface="Arial" panose="020B0604020202020204" pitchFamily="34" charset="0"/>
                <a:cs typeface="Arial" panose="020B0604020202020204" pitchFamily="34" charset="0"/>
              </a:rPr>
              <a:t>Séptimo semestre 4° “B</a:t>
            </a:r>
            <a:r>
              <a:rPr lang="es-MX" dirty="0" smtClean="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a:p>
            <a:pPr algn="l"/>
            <a:r>
              <a:rPr lang="es-MX" dirty="0">
                <a:latin typeface="Arial" panose="020B0604020202020204" pitchFamily="34" charset="0"/>
                <a:cs typeface="Arial" panose="020B0604020202020204" pitchFamily="34" charset="0"/>
              </a:rPr>
              <a:t>Saltillo Coahuila </a:t>
            </a:r>
          </a:p>
          <a:p>
            <a:pPr algn="l"/>
            <a:r>
              <a:rPr lang="es-MX" dirty="0" smtClean="0">
                <a:latin typeface="Arial" panose="020B0604020202020204" pitchFamily="34" charset="0"/>
                <a:cs typeface="Arial" panose="020B0604020202020204" pitchFamily="34" charset="0"/>
              </a:rPr>
              <a:t>Diciembre 2021</a:t>
            </a:r>
            <a:endParaRPr lang="es-MX"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590" y="819790"/>
            <a:ext cx="1760732" cy="1309262"/>
          </a:xfrm>
          <a:prstGeom prst="rect">
            <a:avLst/>
          </a:prstGeom>
        </p:spPr>
      </p:pic>
    </p:spTree>
    <p:extLst>
      <p:ext uri="{BB962C8B-B14F-4D97-AF65-F5344CB8AC3E}">
        <p14:creationId xmlns:p14="http://schemas.microsoft.com/office/powerpoint/2010/main" val="349209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000" dirty="0" smtClean="0">
                <a:latin typeface="Berlin Sans FB Demi" panose="020E0802020502020306" pitchFamily="34" charset="0"/>
              </a:rPr>
              <a:t>Figuras geométricas </a:t>
            </a:r>
            <a:endParaRPr lang="es-MX" sz="4000" dirty="0">
              <a:latin typeface="Berlin Sans FB Demi" panose="020E0802020502020306" pitchFamily="34" charset="0"/>
            </a:endParaRPr>
          </a:p>
        </p:txBody>
      </p:sp>
      <p:sp>
        <p:nvSpPr>
          <p:cNvPr id="3" name="Marcador de contenido 2"/>
          <p:cNvSpPr>
            <a:spLocks noGrp="1"/>
          </p:cNvSpPr>
          <p:nvPr>
            <p:ph idx="1"/>
          </p:nvPr>
        </p:nvSpPr>
        <p:spPr>
          <a:xfrm>
            <a:off x="806115" y="2571788"/>
            <a:ext cx="5245769" cy="7735712"/>
          </a:xfrm>
        </p:spPr>
        <p:txBody>
          <a:bodyPr>
            <a:normAutofit/>
          </a:bodyPr>
          <a:lstStyle/>
          <a:p>
            <a:pPr marL="0" indent="0">
              <a:buNone/>
            </a:pPr>
            <a:r>
              <a:rPr lang="es-MX" sz="1800" dirty="0">
                <a:latin typeface="Open Sans" panose="020B0606030504020204" pitchFamily="34" charset="0"/>
                <a:ea typeface="Open Sans" panose="020B0606030504020204" pitchFamily="34" charset="0"/>
                <a:cs typeface="Open Sans" panose="020B0606030504020204" pitchFamily="34" charset="0"/>
              </a:rPr>
              <a:t>La geometría se ocupa de una clase especial de objetos que designamos con palabras como, punto, recta, plano, triángulo, polígono, poliedro, etc. Tales términos y expresiones designan “figuras geométricas”, las cuales son consideradas como abstracciones, conceptos, entidades ideales o representaciones generales de una categoría de objetos. Por tanto, hay que tener en cuenta que la naturaleza de los entes geométricos es esencialmente distinta de los objetos perceptibles, como este ordenador, una mesa o un árbol. Un punto, una línea, un plano, un círculo, etc., no tienen ninguna consistencia material, ningún peso, color, densidad, etc. La Geometría estudia las formas de las figuras y los cuerpos geométricos. En la vida cotidiana encontramos modelos y ejemplificaciones físicas de esos objetos ideales de los que se ocupa la Geometría, siendo muchas y variadas las aplicaciones de esta parte de las matemáticas</a:t>
            </a:r>
            <a:r>
              <a:rPr lang="es-MX" sz="1800" dirty="0" smtClean="0">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s-MX" sz="1800" dirty="0">
              <a:latin typeface="Open Sans" panose="020B0606030504020204" pitchFamily="34" charset="0"/>
              <a:ea typeface="Open Sans" panose="020B0606030504020204" pitchFamily="34" charset="0"/>
              <a:cs typeface="Open Sans" panose="020B0606030504020204" pitchFamily="34" charset="0"/>
            </a:endParaRPr>
          </a:p>
          <a:p>
            <a:pPr marL="0" indent="0" algn="ctr">
              <a:buNone/>
            </a:pPr>
            <a:r>
              <a:rPr lang="es-MX" sz="1800" b="1" dirty="0" smtClean="0">
                <a:latin typeface="Open Sans" panose="020B0606030504020204" pitchFamily="34" charset="0"/>
                <a:ea typeface="Open Sans" panose="020B0606030504020204" pitchFamily="34" charset="0"/>
                <a:cs typeface="Open Sans" panose="020B0606030504020204" pitchFamily="34" charset="0"/>
              </a:rPr>
              <a:t>Explicación </a:t>
            </a:r>
          </a:p>
          <a:p>
            <a:pPr marL="0" indent="0">
              <a:buNone/>
            </a:pPr>
            <a:r>
              <a:rPr lang="es-MX" sz="1800" dirty="0" smtClean="0">
                <a:latin typeface="Open Sans" panose="020B0606030504020204" pitchFamily="34" charset="0"/>
                <a:ea typeface="Open Sans" panose="020B0606030504020204" pitchFamily="34" charset="0"/>
                <a:cs typeface="Open Sans" panose="020B0606030504020204" pitchFamily="34" charset="0"/>
              </a:rPr>
              <a:t>Una figura geométrica son los objetos a los que les designamos nombres como triangulo, cuadrad, circulo, estas solo son la representación del objeto.</a:t>
            </a:r>
            <a:r>
              <a:rPr lang="es-MX" sz="1800" dirty="0">
                <a:latin typeface="Open Sans" panose="020B0606030504020204" pitchFamily="34" charset="0"/>
                <a:ea typeface="Open Sans" panose="020B0606030504020204" pitchFamily="34" charset="0"/>
                <a:cs typeface="Open Sans" panose="020B0606030504020204" pitchFamily="34" charset="0"/>
              </a:rPr>
              <a:t> </a:t>
            </a:r>
            <a:r>
              <a:rPr lang="es-MX" sz="1800" dirty="0" smtClean="0">
                <a:latin typeface="Open Sans" panose="020B0606030504020204" pitchFamily="34" charset="0"/>
                <a:ea typeface="Open Sans" panose="020B0606030504020204" pitchFamily="34" charset="0"/>
                <a:cs typeface="Open Sans" panose="020B0606030504020204" pitchFamily="34" charset="0"/>
              </a:rPr>
              <a:t>No tienen consistencia, ni peso solo son las formas de llamar objetos.</a:t>
            </a:r>
          </a:p>
          <a:p>
            <a:pPr marL="0" indent="0">
              <a:buNone/>
            </a:pPr>
            <a:endParaRPr lang="es-MX" sz="1800" dirty="0" smtClean="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17647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800" dirty="0" smtClean="0">
                <a:latin typeface="Berlin Sans FB Demi" panose="020E0802020502020306" pitchFamily="34" charset="0"/>
              </a:rPr>
              <a:t>Tangram </a:t>
            </a:r>
            <a:endParaRPr lang="es-MX" sz="4800" dirty="0">
              <a:latin typeface="Berlin Sans FB Demi" panose="020E0802020502020306" pitchFamily="34" charset="0"/>
            </a:endParaRPr>
          </a:p>
        </p:txBody>
      </p:sp>
      <p:sp>
        <p:nvSpPr>
          <p:cNvPr id="3" name="Marcador de contenido 2"/>
          <p:cNvSpPr>
            <a:spLocks noGrp="1"/>
          </p:cNvSpPr>
          <p:nvPr>
            <p:ph idx="1"/>
          </p:nvPr>
        </p:nvSpPr>
        <p:spPr>
          <a:xfrm>
            <a:off x="818147" y="3293682"/>
            <a:ext cx="5221705" cy="7735712"/>
          </a:xfrm>
        </p:spPr>
        <p:txBody>
          <a:bodyPr>
            <a:normAutofit/>
          </a:bodyPr>
          <a:lstStyle/>
          <a:p>
            <a:pPr marL="0" indent="0">
              <a:buNone/>
            </a:pPr>
            <a:r>
              <a:rPr lang="es-MX" sz="1800" dirty="0">
                <a:latin typeface="Open Sans" panose="020B0606030504020204" pitchFamily="34" charset="0"/>
                <a:ea typeface="Open Sans" panose="020B0606030504020204" pitchFamily="34" charset="0"/>
                <a:cs typeface="Open Sans" panose="020B0606030504020204" pitchFamily="34" charset="0"/>
              </a:rPr>
              <a:t>El tangram es un juego ancestral chino que consiste en formar formas de animales o cosas a partir de figuras geométricas: cuadrados, paralelogramos y triángulos. En definitiva, es un rompecabezas que, según los expertos, mejora el rendimiento intelectual del que lo utiliza, ya sea adulto o niño</a:t>
            </a:r>
            <a:r>
              <a:rPr lang="es-MX" sz="1800" dirty="0" smtClean="0">
                <a:latin typeface="Open Sans" panose="020B0606030504020204" pitchFamily="34" charset="0"/>
                <a:ea typeface="Open Sans" panose="020B0606030504020204" pitchFamily="34" charset="0"/>
                <a:cs typeface="Open Sans" panose="020B0606030504020204" pitchFamily="34" charset="0"/>
              </a:rPr>
              <a:t>. </a:t>
            </a:r>
            <a:r>
              <a:rPr lang="es-MX" sz="1800" dirty="0">
                <a:latin typeface="Open Sans" panose="020B0606030504020204" pitchFamily="34" charset="0"/>
                <a:ea typeface="Open Sans" panose="020B0606030504020204" pitchFamily="34" charset="0"/>
                <a:cs typeface="Open Sans" panose="020B0606030504020204" pitchFamily="34" charset="0"/>
              </a:rPr>
              <a:t>Existen muchas y variadas formas de jugar con el tangram: formando figuras inventadas, siguiendo patrones para recrear </a:t>
            </a:r>
            <a:r>
              <a:rPr lang="es-MX" sz="1800" dirty="0" smtClean="0">
                <a:latin typeface="Open Sans" panose="020B0606030504020204" pitchFamily="34" charset="0"/>
                <a:ea typeface="Open Sans" panose="020B0606030504020204" pitchFamily="34" charset="0"/>
                <a:cs typeface="Open Sans" panose="020B0606030504020204" pitchFamily="34" charset="0"/>
              </a:rPr>
              <a:t>figuras establecidas, </a:t>
            </a:r>
            <a:r>
              <a:rPr lang="es-MX" sz="1800" dirty="0">
                <a:latin typeface="Open Sans" panose="020B0606030504020204" pitchFamily="34" charset="0"/>
                <a:ea typeface="Open Sans" panose="020B0606030504020204" pitchFamily="34" charset="0"/>
                <a:cs typeface="Open Sans" panose="020B0606030504020204" pitchFamily="34" charset="0"/>
              </a:rPr>
              <a:t>utilizar pocas piezas o más </a:t>
            </a:r>
            <a:r>
              <a:rPr lang="es-MX" sz="1800" dirty="0" smtClean="0">
                <a:latin typeface="Open Sans" panose="020B0606030504020204" pitchFamily="34" charset="0"/>
                <a:ea typeface="Open Sans" panose="020B0606030504020204" pitchFamily="34" charset="0"/>
                <a:cs typeface="Open Sans" panose="020B0606030504020204" pitchFamily="34" charset="0"/>
              </a:rPr>
              <a:t>grandes</a:t>
            </a:r>
          </a:p>
          <a:p>
            <a:pPr marL="0" indent="0">
              <a:buNone/>
            </a:pPr>
            <a:endParaRPr lang="es-MX" sz="1800" dirty="0">
              <a:latin typeface="Open Sans" panose="020B0606030504020204" pitchFamily="34" charset="0"/>
              <a:ea typeface="Open Sans" panose="020B0606030504020204" pitchFamily="34" charset="0"/>
              <a:cs typeface="Open Sans" panose="020B0606030504020204" pitchFamily="34" charset="0"/>
            </a:endParaRPr>
          </a:p>
          <a:p>
            <a:pPr marL="0" indent="0" algn="ctr">
              <a:buNone/>
            </a:pPr>
            <a:r>
              <a:rPr lang="es-MX" sz="1800" b="1" dirty="0" smtClean="0">
                <a:latin typeface="Open Sans" panose="020B0606030504020204" pitchFamily="34" charset="0"/>
                <a:ea typeface="Open Sans" panose="020B0606030504020204" pitchFamily="34" charset="0"/>
                <a:cs typeface="Open Sans" panose="020B0606030504020204" pitchFamily="34" charset="0"/>
              </a:rPr>
              <a:t>Explicación </a:t>
            </a:r>
          </a:p>
          <a:p>
            <a:pPr marL="0" indent="0">
              <a:buNone/>
            </a:pPr>
            <a:r>
              <a:rPr lang="es-MX" sz="1800" dirty="0" smtClean="0">
                <a:latin typeface="Open Sans" panose="020B0606030504020204" pitchFamily="34" charset="0"/>
                <a:ea typeface="Open Sans" panose="020B0606030504020204" pitchFamily="34" charset="0"/>
                <a:cs typeface="Open Sans" panose="020B0606030504020204" pitchFamily="34" charset="0"/>
              </a:rPr>
              <a:t>Es un juego que consiste en formar figuras, objetos, formas con figuras geométricas, es como un rompecabezas de figuras ya que con el formamos diferentes cosas y objetos </a:t>
            </a:r>
            <a:endParaRPr lang="es-MX" sz="1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531073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000" dirty="0" smtClean="0">
                <a:latin typeface="Berlin Sans FB Demi" panose="020E0802020502020306" pitchFamily="34" charset="0"/>
              </a:rPr>
              <a:t>Nochebuenas </a:t>
            </a:r>
            <a:endParaRPr lang="es-MX" sz="4000" dirty="0">
              <a:latin typeface="Berlin Sans FB Demi" panose="020E0802020502020306" pitchFamily="34" charset="0"/>
            </a:endParaRPr>
          </a:p>
        </p:txBody>
      </p:sp>
      <p:sp>
        <p:nvSpPr>
          <p:cNvPr id="3" name="Marcador de contenido 2"/>
          <p:cNvSpPr>
            <a:spLocks noGrp="1"/>
          </p:cNvSpPr>
          <p:nvPr>
            <p:ph idx="1"/>
          </p:nvPr>
        </p:nvSpPr>
        <p:spPr>
          <a:xfrm>
            <a:off x="794084" y="3245556"/>
            <a:ext cx="5245769" cy="7735712"/>
          </a:xfrm>
        </p:spPr>
        <p:txBody>
          <a:bodyPr/>
          <a:lstStyle/>
          <a:p>
            <a:pPr marL="0" indent="0">
              <a:buNone/>
            </a:pPr>
            <a:r>
              <a:rPr lang="es-MX" dirty="0">
                <a:latin typeface="Open Sans" panose="020B0606030504020204" pitchFamily="34" charset="0"/>
                <a:ea typeface="Open Sans" panose="020B0606030504020204" pitchFamily="34" charset="0"/>
                <a:cs typeface="Open Sans" panose="020B0606030504020204" pitchFamily="34" charset="0"/>
              </a:rPr>
              <a:t>La flor de nochebuena o flor de pascua es una especie nativa de México, la cual pertenece a la familia de las euforbiáceas como el ricino. La nochebuena es apreciada por sus extraordinarias flores de color rojo, las cuales se producen a finales de año, por lo que se utiliza como parte de los adornos </a:t>
            </a:r>
            <a:r>
              <a:rPr lang="es-MX" dirty="0" smtClean="0">
                <a:latin typeface="Open Sans" panose="020B0606030504020204" pitchFamily="34" charset="0"/>
                <a:ea typeface="Open Sans" panose="020B0606030504020204" pitchFamily="34" charset="0"/>
                <a:cs typeface="Open Sans" panose="020B0606030504020204" pitchFamily="34" charset="0"/>
              </a:rPr>
              <a:t>navideños.</a:t>
            </a:r>
          </a:p>
          <a:p>
            <a:pPr marL="0" indent="0">
              <a:buNone/>
            </a:pPr>
            <a:endParaRPr lang="es-MX" dirty="0">
              <a:latin typeface="Open Sans" panose="020B0606030504020204" pitchFamily="34" charset="0"/>
              <a:ea typeface="Open Sans" panose="020B0606030504020204" pitchFamily="34" charset="0"/>
              <a:cs typeface="Open Sans" panose="020B0606030504020204" pitchFamily="34" charset="0"/>
            </a:endParaRPr>
          </a:p>
          <a:p>
            <a:pPr marL="0" indent="0" algn="ctr">
              <a:buNone/>
            </a:pPr>
            <a:r>
              <a:rPr lang="es-MX" b="1" dirty="0" smtClean="0">
                <a:latin typeface="Open Sans" panose="020B0606030504020204" pitchFamily="34" charset="0"/>
                <a:ea typeface="Open Sans" panose="020B0606030504020204" pitchFamily="34" charset="0"/>
                <a:cs typeface="Open Sans" panose="020B0606030504020204" pitchFamily="34" charset="0"/>
              </a:rPr>
              <a:t>Explicación </a:t>
            </a:r>
          </a:p>
          <a:p>
            <a:pPr marL="0" indent="0">
              <a:buNone/>
            </a:pPr>
            <a:r>
              <a:rPr lang="es-MX" dirty="0" smtClean="0">
                <a:latin typeface="Open Sans" panose="020B0606030504020204" pitchFamily="34" charset="0"/>
                <a:ea typeface="Open Sans" panose="020B0606030504020204" pitchFamily="34" charset="0"/>
                <a:cs typeface="Open Sans" panose="020B0606030504020204" pitchFamily="34" charset="0"/>
              </a:rPr>
              <a:t>Las nochebuenas son una plata originaria de México son muy conocidas porque las usamos especialmente como adorno en navidad son pequeñas y pueden ser de varios colores pero la mas popular es de color rojo con hojas verdes </a:t>
            </a:r>
            <a:endParaRPr lang="es-MX" dirty="0" smtClean="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33072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4000" dirty="0" err="1" smtClean="0">
                <a:latin typeface="Berlin Sans FB Demi" panose="020E0802020502020306" pitchFamily="34" charset="0"/>
              </a:rPr>
              <a:t>Dactilopintura</a:t>
            </a:r>
            <a:r>
              <a:rPr lang="es-MX" dirty="0" smtClean="0"/>
              <a:t> </a:t>
            </a:r>
            <a:endParaRPr lang="es-MX" dirty="0"/>
          </a:p>
        </p:txBody>
      </p:sp>
      <p:sp>
        <p:nvSpPr>
          <p:cNvPr id="3" name="Marcador de contenido 2"/>
          <p:cNvSpPr>
            <a:spLocks noGrp="1"/>
          </p:cNvSpPr>
          <p:nvPr>
            <p:ph idx="1"/>
          </p:nvPr>
        </p:nvSpPr>
        <p:spPr>
          <a:xfrm>
            <a:off x="842211" y="3245556"/>
            <a:ext cx="4860757" cy="7735712"/>
          </a:xfrm>
        </p:spPr>
        <p:txBody>
          <a:bodyPr/>
          <a:lstStyle/>
          <a:p>
            <a:pPr marL="0" indent="0">
              <a:buNone/>
            </a:pPr>
            <a:r>
              <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El manipuleo directo con la pasta, la mezcla de los colores y el deseo de los niños por ensuciarse, pueden canalizarse llevando a cabo </a:t>
            </a:r>
            <a:r>
              <a:rPr lang="es-MX" sz="1800" dirty="0" err="1" smtClean="0">
                <a:solidFill>
                  <a:srgbClr val="000000"/>
                </a:solidFill>
                <a:latin typeface="Open Sans" panose="020B0606030504020204" pitchFamily="34" charset="0"/>
                <a:ea typeface="Open Sans" panose="020B0606030504020204" pitchFamily="34" charset="0"/>
                <a:cs typeface="Open Sans" panose="020B0606030504020204" pitchFamily="34" charset="0"/>
              </a:rPr>
              <a:t>dactilopintura</a:t>
            </a: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 La </a:t>
            </a:r>
            <a:r>
              <a:rPr lang="es-MX" sz="180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dactilopintura</a:t>
            </a:r>
            <a:r>
              <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es una actividad que produce una satisfacción infinita y actúa como agente de </a:t>
            </a: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liberación. La </a:t>
            </a:r>
            <a:r>
              <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pintura a dedo favorece la educación de la mano para la expresión </a:t>
            </a: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gráfica. También </a:t>
            </a:r>
            <a:r>
              <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la </a:t>
            </a:r>
            <a:r>
              <a:rPr lang="es-MX" sz="1800" dirty="0" err="1">
                <a:solidFill>
                  <a:srgbClr val="000000"/>
                </a:solidFill>
                <a:latin typeface="Open Sans" panose="020B0606030504020204" pitchFamily="34" charset="0"/>
                <a:ea typeface="Open Sans" panose="020B0606030504020204" pitchFamily="34" charset="0"/>
                <a:cs typeface="Open Sans" panose="020B0606030504020204" pitchFamily="34" charset="0"/>
              </a:rPr>
              <a:t>dactilopintura</a:t>
            </a:r>
            <a:r>
              <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 es un excelente medio para eliminar las inhibiciones, facilita la evolución y expresión de la personalidad </a:t>
            </a: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infantil. Su </a:t>
            </a:r>
            <a:r>
              <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rPr>
              <a:t>empleo envuelve una variedad de sensaciones visuales, táctiles y kinestésicas</a:t>
            </a: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0" indent="0" algn="ctr">
              <a:buNone/>
            </a:pPr>
            <a:r>
              <a:rPr lang="es-MX" sz="1800" b="1"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Explicación </a:t>
            </a:r>
          </a:p>
          <a:p>
            <a:pPr marL="0" indent="0">
              <a:buNone/>
            </a:pP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La </a:t>
            </a:r>
            <a:r>
              <a:rPr lang="es-MX" sz="1800" dirty="0" err="1" smtClean="0">
                <a:solidFill>
                  <a:srgbClr val="000000"/>
                </a:solidFill>
                <a:latin typeface="Open Sans" panose="020B0606030504020204" pitchFamily="34" charset="0"/>
                <a:ea typeface="Open Sans" panose="020B0606030504020204" pitchFamily="34" charset="0"/>
                <a:cs typeface="Open Sans" panose="020B0606030504020204" pitchFamily="34" charset="0"/>
              </a:rPr>
              <a:t>dactilopuntira</a:t>
            </a:r>
            <a:r>
              <a:rPr lang="es-MX" sz="1800" dirty="0" smtClean="0">
                <a:solidFill>
                  <a:srgbClr val="000000"/>
                </a:solidFill>
                <a:latin typeface="Open Sans" panose="020B0606030504020204" pitchFamily="34" charset="0"/>
                <a:ea typeface="Open Sans" panose="020B0606030504020204" pitchFamily="34" charset="0"/>
                <a:cs typeface="Open Sans" panose="020B0606030504020204" pitchFamily="34" charset="0"/>
              </a:rPr>
              <a:t> es manipular o usar diferentes materiales para crear arte pero como principal característica es usar parte de nuestro cuerpo como las manos, los dedos y así poder expresarnos libremente </a:t>
            </a:r>
            <a:endParaRPr lang="es-MX" sz="1800" dirty="0">
              <a:solidFill>
                <a:srgbClr val="000000"/>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s-MX" dirty="0"/>
          </a:p>
        </p:txBody>
      </p:sp>
    </p:spTree>
    <p:extLst>
      <p:ext uri="{BB962C8B-B14F-4D97-AF65-F5344CB8AC3E}">
        <p14:creationId xmlns:p14="http://schemas.microsoft.com/office/powerpoint/2010/main" val="400824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400" dirty="0" smtClean="0">
                <a:latin typeface="Berlin Sans FB Demi" panose="020E0802020502020306" pitchFamily="34" charset="0"/>
              </a:rPr>
              <a:t>Bibliografía </a:t>
            </a:r>
            <a:endParaRPr lang="es-MX" sz="4400" dirty="0">
              <a:latin typeface="Berlin Sans FB Demi" panose="020E0802020502020306" pitchFamily="34" charset="0"/>
            </a:endParaRPr>
          </a:p>
        </p:txBody>
      </p:sp>
      <p:sp>
        <p:nvSpPr>
          <p:cNvPr id="3" name="Marcador de contenido 2"/>
          <p:cNvSpPr>
            <a:spLocks noGrp="1"/>
          </p:cNvSpPr>
          <p:nvPr>
            <p:ph idx="1"/>
          </p:nvPr>
        </p:nvSpPr>
        <p:spPr>
          <a:xfrm>
            <a:off x="818147" y="3245556"/>
            <a:ext cx="5173579" cy="7735712"/>
          </a:xfrm>
        </p:spPr>
        <p:txBody>
          <a:bodyPr/>
          <a:lstStyle/>
          <a:p>
            <a:r>
              <a:rPr lang="es-MX" dirty="0">
                <a:latin typeface="Open Sans" panose="020B0606030504020204" pitchFamily="34" charset="0"/>
                <a:ea typeface="Open Sans" panose="020B0606030504020204" pitchFamily="34" charset="0"/>
                <a:cs typeface="Open Sans" panose="020B0606030504020204" pitchFamily="34" charset="0"/>
                <a:hlinkClick r:id="rId2"/>
              </a:rPr>
              <a:t>https://www.ugr.es/~</a:t>
            </a:r>
            <a:r>
              <a:rPr lang="es-MX" dirty="0" smtClean="0">
                <a:latin typeface="Open Sans" panose="020B0606030504020204" pitchFamily="34" charset="0"/>
                <a:ea typeface="Open Sans" panose="020B0606030504020204" pitchFamily="34" charset="0"/>
                <a:cs typeface="Open Sans" panose="020B0606030504020204" pitchFamily="34" charset="0"/>
                <a:hlinkClick r:id="rId2"/>
              </a:rPr>
              <a:t>jgodino/edumat-maestros/manual/4_Geometria.pdf</a:t>
            </a:r>
            <a:endParaRPr lang="es-MX" dirty="0" smtClean="0">
              <a:latin typeface="Open Sans" panose="020B0606030504020204" pitchFamily="34" charset="0"/>
              <a:ea typeface="Open Sans" panose="020B0606030504020204" pitchFamily="34" charset="0"/>
              <a:cs typeface="Open Sans" panose="020B0606030504020204" pitchFamily="34" charset="0"/>
            </a:endParaRPr>
          </a:p>
          <a:p>
            <a:endParaRPr lang="es-MX" dirty="0" smtClean="0">
              <a:latin typeface="Open Sans" panose="020B0606030504020204" pitchFamily="34" charset="0"/>
              <a:ea typeface="Open Sans" panose="020B0606030504020204" pitchFamily="34" charset="0"/>
              <a:cs typeface="Open Sans" panose="020B0606030504020204" pitchFamily="34" charset="0"/>
            </a:endParaRPr>
          </a:p>
          <a:p>
            <a:r>
              <a:rPr lang="es-MX" dirty="0">
                <a:latin typeface="Open Sans" panose="020B0606030504020204" pitchFamily="34" charset="0"/>
                <a:ea typeface="Open Sans" panose="020B0606030504020204" pitchFamily="34" charset="0"/>
                <a:cs typeface="Open Sans" panose="020B0606030504020204" pitchFamily="34" charset="0"/>
                <a:hlinkClick r:id="rId3"/>
              </a:rPr>
              <a:t>https://www.guiainfantil.com/articulos/educacion/juegos/beneficios-de-jugar-al-tangram-para-ninos</a:t>
            </a:r>
            <a:r>
              <a:rPr lang="es-MX" dirty="0" smtClean="0">
                <a:latin typeface="Open Sans" panose="020B0606030504020204" pitchFamily="34" charset="0"/>
                <a:ea typeface="Open Sans" panose="020B0606030504020204" pitchFamily="34" charset="0"/>
                <a:cs typeface="Open Sans" panose="020B0606030504020204" pitchFamily="34" charset="0"/>
                <a:hlinkClick r:id="rId3"/>
              </a:rPr>
              <a:t>/</a:t>
            </a:r>
            <a:endParaRPr lang="es-MX" dirty="0" smtClean="0">
              <a:latin typeface="Open Sans" panose="020B0606030504020204" pitchFamily="34" charset="0"/>
              <a:ea typeface="Open Sans" panose="020B0606030504020204" pitchFamily="34" charset="0"/>
              <a:cs typeface="Open Sans" panose="020B0606030504020204" pitchFamily="34" charset="0"/>
            </a:endParaRPr>
          </a:p>
          <a:p>
            <a:endParaRPr lang="es-MX" dirty="0" smtClean="0">
              <a:latin typeface="Open Sans" panose="020B0606030504020204" pitchFamily="34" charset="0"/>
              <a:ea typeface="Open Sans" panose="020B0606030504020204" pitchFamily="34" charset="0"/>
              <a:cs typeface="Open Sans" panose="020B0606030504020204" pitchFamily="34" charset="0"/>
            </a:endParaRPr>
          </a:p>
          <a:p>
            <a:r>
              <a:rPr lang="es-MX" dirty="0">
                <a:latin typeface="Open Sans" panose="020B0606030504020204" pitchFamily="34" charset="0"/>
                <a:ea typeface="Open Sans" panose="020B0606030504020204" pitchFamily="34" charset="0"/>
                <a:cs typeface="Open Sans" panose="020B0606030504020204" pitchFamily="34" charset="0"/>
                <a:hlinkClick r:id="rId4"/>
              </a:rPr>
              <a:t>https://</a:t>
            </a:r>
            <a:r>
              <a:rPr lang="es-MX" dirty="0" smtClean="0">
                <a:latin typeface="Open Sans" panose="020B0606030504020204" pitchFamily="34" charset="0"/>
                <a:ea typeface="Open Sans" panose="020B0606030504020204" pitchFamily="34" charset="0"/>
                <a:cs typeface="Open Sans" panose="020B0606030504020204" pitchFamily="34" charset="0"/>
                <a:hlinkClick r:id="rId4"/>
              </a:rPr>
              <a:t>www.inecol.mx/inecol/index.php/es/2013-06-05-10-34-10/17-ciencia-hoy/856-la-flor-de-nochebuena</a:t>
            </a:r>
            <a:endParaRPr lang="es-MX" dirty="0" smtClean="0">
              <a:latin typeface="Open Sans" panose="020B0606030504020204" pitchFamily="34" charset="0"/>
              <a:ea typeface="Open Sans" panose="020B0606030504020204" pitchFamily="34" charset="0"/>
              <a:cs typeface="Open Sans" panose="020B0606030504020204" pitchFamily="34" charset="0"/>
            </a:endParaRPr>
          </a:p>
          <a:p>
            <a:endParaRPr lang="es-MX" dirty="0">
              <a:latin typeface="Open Sans" panose="020B0606030504020204" pitchFamily="34" charset="0"/>
              <a:ea typeface="Open Sans" panose="020B0606030504020204" pitchFamily="34" charset="0"/>
              <a:cs typeface="Open Sans" panose="020B0606030504020204" pitchFamily="34" charset="0"/>
            </a:endParaRPr>
          </a:p>
          <a:p>
            <a:r>
              <a:rPr lang="es-MX" dirty="0">
                <a:latin typeface="Open Sans" panose="020B0606030504020204" pitchFamily="34" charset="0"/>
                <a:ea typeface="Open Sans" panose="020B0606030504020204" pitchFamily="34" charset="0"/>
                <a:cs typeface="Open Sans" panose="020B0606030504020204" pitchFamily="34" charset="0"/>
                <a:hlinkClick r:id="rId5"/>
              </a:rPr>
              <a:t>https://www.educacioninicial.com/c/001/195-para-que-sirve-dactilopintura</a:t>
            </a:r>
            <a:r>
              <a:rPr lang="es-MX" dirty="0" smtClean="0">
                <a:latin typeface="Open Sans" panose="020B0606030504020204" pitchFamily="34" charset="0"/>
                <a:ea typeface="Open Sans" panose="020B0606030504020204" pitchFamily="34" charset="0"/>
                <a:cs typeface="Open Sans" panose="020B0606030504020204" pitchFamily="34" charset="0"/>
                <a:hlinkClick r:id="rId5"/>
              </a:rPr>
              <a:t>/</a:t>
            </a:r>
            <a:endParaRPr lang="es-MX" dirty="0" smtClean="0">
              <a:latin typeface="Open Sans" panose="020B0606030504020204" pitchFamily="34" charset="0"/>
              <a:ea typeface="Open Sans" panose="020B0606030504020204" pitchFamily="34" charset="0"/>
              <a:cs typeface="Open Sans" panose="020B0606030504020204" pitchFamily="34" charset="0"/>
            </a:endParaRPr>
          </a:p>
          <a:p>
            <a:endParaRPr lang="es-MX"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s-MX" dirty="0">
              <a:latin typeface="Open Sans" panose="020B0606030504020204" pitchFamily="34" charset="0"/>
              <a:ea typeface="Open Sans" panose="020B0606030504020204" pitchFamily="34" charset="0"/>
              <a:cs typeface="Open Sans" panose="020B0606030504020204" pitchFamily="34" charset="0"/>
            </a:endParaRPr>
          </a:p>
          <a:p>
            <a:endParaRPr lang="es-MX" dirty="0"/>
          </a:p>
          <a:p>
            <a:endParaRPr lang="es-MX" dirty="0"/>
          </a:p>
          <a:p>
            <a:endParaRPr lang="es-MX" dirty="0"/>
          </a:p>
        </p:txBody>
      </p:sp>
    </p:spTree>
    <p:extLst>
      <p:ext uri="{BB962C8B-B14F-4D97-AF65-F5344CB8AC3E}">
        <p14:creationId xmlns:p14="http://schemas.microsoft.com/office/powerpoint/2010/main" val="1469568608"/>
      </p:ext>
    </p:extLst>
  </p:cSld>
  <p:clrMapOvr>
    <a:masterClrMapping/>
  </p:clrMapOvr>
</p:sld>
</file>

<file path=ppt/theme/theme1.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TotalTime>
  <Words>616</Words>
  <Application>Microsoft Office PowerPoint</Application>
  <PresentationFormat>Panorámica</PresentationFormat>
  <Paragraphs>50</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Berlin Sans FB Demi</vt:lpstr>
      <vt:lpstr>Calibri</vt:lpstr>
      <vt:lpstr>Calibri Light</vt:lpstr>
      <vt:lpstr>Open Sans</vt:lpstr>
      <vt:lpstr>1_Tema de Office</vt:lpstr>
      <vt:lpstr>Presentación de PowerPoint</vt:lpstr>
      <vt:lpstr>Figuras geométricas </vt:lpstr>
      <vt:lpstr>Tangram </vt:lpstr>
      <vt:lpstr>Nochebuenas </vt:lpstr>
      <vt:lpstr>Dactilopintura </vt:lpstr>
      <vt:lpstr>Bibliografía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Jose</dc:creator>
  <cp:lastModifiedBy>Maria Jose</cp:lastModifiedBy>
  <cp:revision>7</cp:revision>
  <dcterms:created xsi:type="dcterms:W3CDTF">2021-12-08T03:33:49Z</dcterms:created>
  <dcterms:modified xsi:type="dcterms:W3CDTF">2021-12-11T05:41:30Z</dcterms:modified>
</cp:coreProperties>
</file>