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4" r:id="rId1"/>
  </p:sldMasterIdLst>
  <p:notesMasterIdLst>
    <p:notesMasterId r:id="rId9"/>
  </p:notesMasterIdLst>
  <p:sldIdLst>
    <p:sldId id="256" r:id="rId2"/>
    <p:sldId id="258" r:id="rId3"/>
    <p:sldId id="260" r:id="rId4"/>
    <p:sldId id="262" r:id="rId5"/>
    <p:sldId id="263" r:id="rId6"/>
    <p:sldId id="261" r:id="rId7"/>
    <p:sldId id="259" r:id="rId8"/>
  </p:sldIdLst>
  <p:sldSz cx="9144000" cy="5143500" type="screen16x9"/>
  <p:notesSz cx="6858000" cy="9144000"/>
  <p:embeddedFontLst>
    <p:embeddedFont>
      <p:font typeface="Anonymous Pro" panose="020B0604020202020204" charset="0"/>
      <p:regular r:id="rId10"/>
      <p:bold r:id="rId11"/>
      <p:italic r:id="rId12"/>
      <p:boldItalic r:id="rId13"/>
    </p:embeddedFont>
    <p:embeddedFont>
      <p:font typeface="Coming Soon" panose="020B0604020202020204" charset="0"/>
      <p:regular r:id="rId14"/>
    </p:embeddedFont>
    <p:embeddedFont>
      <p:font typeface="Concert One" panose="020B0604020202020204" charset="0"/>
      <p:regular r:id="rId15"/>
    </p:embeddedFont>
    <p:embeddedFont>
      <p:font typeface="Roboto Mono Medium" panose="020B060402020202020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FE1D70F-3E35-4B1A-9C2F-FC82B104E445}">
  <a:tblStyle styleId="{EFE1D70F-3E35-4B1A-9C2F-FC82B104E44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236"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tableStyles" Target="tableStyles.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777e314435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777e314435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777e314435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777e314435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0253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777e314435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777e314435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95324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 name="Google Shape;10;p2"/>
          <p:cNvPicPr preferRelativeResize="0"/>
          <p:nvPr/>
        </p:nvPicPr>
        <p:blipFill rotWithShape="1">
          <a:blip r:embed="rId3">
            <a:alphaModFix/>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a:alphaModFix/>
          </a:blip>
          <a:srcRect r="1545" b="6838"/>
          <a:stretch/>
        </p:blipFill>
        <p:spPr>
          <a:xfrm>
            <a:off x="1047887" y="524012"/>
            <a:ext cx="7048226" cy="4102024"/>
          </a:xfrm>
          <a:prstGeom prst="rect">
            <a:avLst/>
          </a:prstGeom>
          <a:noFill/>
          <a:ln>
            <a:noFill/>
          </a:ln>
        </p:spPr>
      </p:pic>
      <p:pic>
        <p:nvPicPr>
          <p:cNvPr id="12" name="Google Shape;12;p2"/>
          <p:cNvPicPr preferRelativeResize="0"/>
          <p:nvPr/>
        </p:nvPicPr>
        <p:blipFill>
          <a:blip r:embed="rId5">
            <a:alphaModFix/>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6000"/>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3">
  <p:cSld name="BIG_NUMBER_1_1_2">
    <p:spTree>
      <p:nvGrpSpPr>
        <p:cNvPr id="1" name="Shape 165"/>
        <p:cNvGrpSpPr/>
        <p:nvPr/>
      </p:nvGrpSpPr>
      <p:grpSpPr>
        <a:xfrm>
          <a:off x="0" y="0"/>
          <a:ext cx="0" cy="0"/>
          <a:chOff x="0" y="0"/>
          <a:chExt cx="0" cy="0"/>
        </a:xfrm>
      </p:grpSpPr>
      <p:pic>
        <p:nvPicPr>
          <p:cNvPr id="166" name="Google Shape;166;p2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67" name="Google Shape;167;p26"/>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7" name="Google Shape;17;p3"/>
          <p:cNvPicPr preferRelativeResize="0"/>
          <p:nvPr/>
        </p:nvPicPr>
        <p:blipFill>
          <a:blip r:embed="rId3">
            <a:alphaModFix/>
          </a:blip>
          <a:stretch>
            <a:fill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4800"/>
              <a:buNone/>
              <a:defRPr sz="4800" b="0">
                <a:solidFill>
                  <a:schemeClr val="dk1"/>
                </a:solidFill>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pic>
        <p:nvPicPr>
          <p:cNvPr id="37" name="Google Shape;37;p7"/>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38" name="Google Shape;38;p7"/>
          <p:cNvPicPr preferRelativeResize="0"/>
          <p:nvPr/>
        </p:nvPicPr>
        <p:blipFill>
          <a:blip r:embed="rId3">
            <a:alphaModFix/>
          </a:blip>
          <a:stretch>
            <a:fillRect/>
          </a:stretch>
        </p:blipFill>
        <p:spPr>
          <a:xfrm>
            <a:off x="254425" y="201113"/>
            <a:ext cx="8635149" cy="4741275"/>
          </a:xfrm>
          <a:prstGeom prst="rect">
            <a:avLst/>
          </a:prstGeom>
          <a:noFill/>
          <a:ln>
            <a:noFill/>
          </a:ln>
        </p:spPr>
      </p:pic>
      <p:sp>
        <p:nvSpPr>
          <p:cNvPr id="39" name="Google Shape;39;p7"/>
          <p:cNvSpPr txBox="1">
            <a:spLocks noGrp="1"/>
          </p:cNvSpPr>
          <p:nvPr>
            <p:ph type="body" idx="1"/>
          </p:nvPr>
        </p:nvSpPr>
        <p:spPr>
          <a:xfrm>
            <a:off x="996375" y="1900525"/>
            <a:ext cx="2901600" cy="2270400"/>
          </a:xfrm>
          <a:prstGeom prst="rect">
            <a:avLst/>
          </a:prstGeom>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2"/>
              </a:buClr>
              <a:buSzPts val="1600"/>
              <a:buChar char="●"/>
              <a:defRPr sz="1600">
                <a:solidFill>
                  <a:schemeClr val="dk2"/>
                </a:solidFill>
              </a:defRPr>
            </a:lvl1pPr>
            <a:lvl2pPr marL="914400" lvl="1" indent="-330200">
              <a:lnSpc>
                <a:spcPct val="100000"/>
              </a:lnSpc>
              <a:spcBef>
                <a:spcPts val="1600"/>
              </a:spcBef>
              <a:spcAft>
                <a:spcPts val="0"/>
              </a:spcAft>
              <a:buClr>
                <a:schemeClr val="dk2"/>
              </a:buClr>
              <a:buSzPts val="1600"/>
              <a:buChar char="○"/>
              <a:defRPr sz="1600">
                <a:solidFill>
                  <a:schemeClr val="dk2"/>
                </a:solidFill>
              </a:defRPr>
            </a:lvl2pPr>
            <a:lvl3pPr marL="1371600" lvl="2" indent="-330200">
              <a:lnSpc>
                <a:spcPct val="100000"/>
              </a:lnSpc>
              <a:spcBef>
                <a:spcPts val="1600"/>
              </a:spcBef>
              <a:spcAft>
                <a:spcPts val="0"/>
              </a:spcAft>
              <a:buClr>
                <a:schemeClr val="dk2"/>
              </a:buClr>
              <a:buSzPts val="1600"/>
              <a:buChar char="■"/>
              <a:defRPr sz="1600">
                <a:solidFill>
                  <a:schemeClr val="dk2"/>
                </a:solidFill>
              </a:defRPr>
            </a:lvl3pPr>
            <a:lvl4pPr marL="1828800" lvl="3" indent="-330200">
              <a:lnSpc>
                <a:spcPct val="100000"/>
              </a:lnSpc>
              <a:spcBef>
                <a:spcPts val="1600"/>
              </a:spcBef>
              <a:spcAft>
                <a:spcPts val="0"/>
              </a:spcAft>
              <a:buClr>
                <a:schemeClr val="dk2"/>
              </a:buClr>
              <a:buSzPts val="1600"/>
              <a:buChar char="●"/>
              <a:defRPr sz="1600">
                <a:solidFill>
                  <a:schemeClr val="dk2"/>
                </a:solidFill>
              </a:defRPr>
            </a:lvl4pPr>
            <a:lvl5pPr marL="2286000" lvl="4" indent="-330200">
              <a:lnSpc>
                <a:spcPct val="100000"/>
              </a:lnSpc>
              <a:spcBef>
                <a:spcPts val="1600"/>
              </a:spcBef>
              <a:spcAft>
                <a:spcPts val="0"/>
              </a:spcAft>
              <a:buClr>
                <a:schemeClr val="dk2"/>
              </a:buClr>
              <a:buSzPts val="1600"/>
              <a:buChar char="○"/>
              <a:defRPr sz="1600">
                <a:solidFill>
                  <a:schemeClr val="dk2"/>
                </a:solidFill>
              </a:defRPr>
            </a:lvl5pPr>
            <a:lvl6pPr marL="2743200" lvl="5" indent="-330200">
              <a:lnSpc>
                <a:spcPct val="100000"/>
              </a:lnSpc>
              <a:spcBef>
                <a:spcPts val="1600"/>
              </a:spcBef>
              <a:spcAft>
                <a:spcPts val="0"/>
              </a:spcAft>
              <a:buClr>
                <a:schemeClr val="dk2"/>
              </a:buClr>
              <a:buSzPts val="1600"/>
              <a:buChar char="■"/>
              <a:defRPr sz="1600">
                <a:solidFill>
                  <a:schemeClr val="dk2"/>
                </a:solidFill>
              </a:defRPr>
            </a:lvl6pPr>
            <a:lvl7pPr marL="3200400" lvl="6" indent="-330200">
              <a:lnSpc>
                <a:spcPct val="100000"/>
              </a:lnSpc>
              <a:spcBef>
                <a:spcPts val="1600"/>
              </a:spcBef>
              <a:spcAft>
                <a:spcPts val="0"/>
              </a:spcAft>
              <a:buClr>
                <a:schemeClr val="dk2"/>
              </a:buClr>
              <a:buSzPts val="1600"/>
              <a:buChar char="●"/>
              <a:defRPr sz="1600">
                <a:solidFill>
                  <a:schemeClr val="dk2"/>
                </a:solidFill>
              </a:defRPr>
            </a:lvl7pPr>
            <a:lvl8pPr marL="3657600" lvl="7" indent="-330200">
              <a:lnSpc>
                <a:spcPct val="100000"/>
              </a:lnSpc>
              <a:spcBef>
                <a:spcPts val="1600"/>
              </a:spcBef>
              <a:spcAft>
                <a:spcPts val="0"/>
              </a:spcAft>
              <a:buClr>
                <a:schemeClr val="dk2"/>
              </a:buClr>
              <a:buSzPts val="1600"/>
              <a:buChar char="○"/>
              <a:defRPr sz="1600">
                <a:solidFill>
                  <a:schemeClr val="dk2"/>
                </a:solidFill>
              </a:defRPr>
            </a:lvl8pPr>
            <a:lvl9pPr marL="4114800" lvl="8" indent="-330200">
              <a:lnSpc>
                <a:spcPct val="100000"/>
              </a:lnSpc>
              <a:spcBef>
                <a:spcPts val="1600"/>
              </a:spcBef>
              <a:spcAft>
                <a:spcPts val="1600"/>
              </a:spcAft>
              <a:buClr>
                <a:schemeClr val="dk2"/>
              </a:buClr>
              <a:buSzPts val="1600"/>
              <a:buChar char="■"/>
              <a:defRPr sz="1600">
                <a:solidFill>
                  <a:schemeClr val="dk2"/>
                </a:solidFill>
              </a:defRPr>
            </a:lvl9pPr>
          </a:lstStyle>
          <a:p>
            <a:endParaRPr/>
          </a:p>
        </p:txBody>
      </p:sp>
      <p:sp>
        <p:nvSpPr>
          <p:cNvPr id="40" name="Google Shape;40;p7"/>
          <p:cNvSpPr txBox="1">
            <a:spLocks noGrp="1"/>
          </p:cNvSpPr>
          <p:nvPr>
            <p:ph type="title"/>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1"/>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62"/>
        <p:cNvGrpSpPr/>
        <p:nvPr/>
      </p:nvGrpSpPr>
      <p:grpSpPr>
        <a:xfrm>
          <a:off x="0" y="0"/>
          <a:ext cx="0" cy="0"/>
          <a:chOff x="0" y="0"/>
          <a:chExt cx="0" cy="0"/>
        </a:xfrm>
      </p:grpSpPr>
      <p:pic>
        <p:nvPicPr>
          <p:cNvPr id="63" name="Google Shape;63;p1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64" name="Google Shape;64;p13"/>
          <p:cNvPicPr preferRelativeResize="0"/>
          <p:nvPr/>
        </p:nvPicPr>
        <p:blipFill>
          <a:blip r:embed="rId3">
            <a:alphaModFix/>
          </a:blip>
          <a:stretch>
            <a:fillRect/>
          </a:stretch>
        </p:blipFill>
        <p:spPr>
          <a:xfrm>
            <a:off x="255775" y="186275"/>
            <a:ext cx="8632448" cy="4770949"/>
          </a:xfrm>
          <a:prstGeom prst="rect">
            <a:avLst/>
          </a:prstGeom>
          <a:noFill/>
          <a:ln>
            <a:noFill/>
          </a:ln>
        </p:spPr>
      </p:pic>
      <p:sp>
        <p:nvSpPr>
          <p:cNvPr id="65" name="Google Shape;65;p13"/>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6" name="Google Shape;66;p13"/>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7" name="Google Shape;67;p13"/>
          <p:cNvSpPr txBox="1">
            <a:spLocks noGrp="1"/>
          </p:cNvSpPr>
          <p:nvPr>
            <p:ph type="title" idx="2"/>
          </p:nvPr>
        </p:nvSpPr>
        <p:spPr>
          <a:xfrm>
            <a:off x="531873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8" name="Google Shape;68;p13"/>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9" name="Google Shape;69;p13"/>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0" name="Google Shape;70;p13"/>
          <p:cNvSpPr txBox="1">
            <a:spLocks noGrp="1"/>
          </p:cNvSpPr>
          <p:nvPr>
            <p:ph type="subTitle" idx="5"/>
          </p:nvPr>
        </p:nvSpPr>
        <p:spPr>
          <a:xfrm>
            <a:off x="929350" y="36858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1" name="Google Shape;71;p13"/>
          <p:cNvSpPr txBox="1">
            <a:spLocks noGrp="1"/>
          </p:cNvSpPr>
          <p:nvPr>
            <p:ph type="title" idx="6"/>
          </p:nvPr>
        </p:nvSpPr>
        <p:spPr>
          <a:xfrm>
            <a:off x="531873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2" name="Google Shape;72;p13"/>
          <p:cNvSpPr txBox="1">
            <a:spLocks noGrp="1"/>
          </p:cNvSpPr>
          <p:nvPr>
            <p:ph type="subTitle" idx="7"/>
          </p:nvPr>
        </p:nvSpPr>
        <p:spPr>
          <a:xfrm>
            <a:off x="5340612" y="3685874"/>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3" name="Google Shape;73;p13"/>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84"/>
        <p:cNvGrpSpPr/>
        <p:nvPr/>
      </p:nvGrpSpPr>
      <p:grpSpPr>
        <a:xfrm>
          <a:off x="0" y="0"/>
          <a:ext cx="0" cy="0"/>
          <a:chOff x="0" y="0"/>
          <a:chExt cx="0" cy="0"/>
        </a:xfrm>
      </p:grpSpPr>
      <p:pic>
        <p:nvPicPr>
          <p:cNvPr id="85" name="Google Shape;85;p15"/>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86" name="Google Shape;86;p15"/>
          <p:cNvPicPr preferRelativeResize="0"/>
          <p:nvPr/>
        </p:nvPicPr>
        <p:blipFill rotWithShape="1">
          <a:blip r:embed="rId3">
            <a:alphaModFix/>
          </a:blip>
          <a:srcRect t="16734" r="8892" b="18300"/>
          <a:stretch/>
        </p:blipFill>
        <p:spPr>
          <a:xfrm rot="-5400000">
            <a:off x="650175" y="465007"/>
            <a:ext cx="2036850" cy="846042"/>
          </a:xfrm>
          <a:prstGeom prst="rect">
            <a:avLst/>
          </a:prstGeom>
          <a:noFill/>
          <a:ln>
            <a:noFill/>
          </a:ln>
        </p:spPr>
      </p:pic>
      <p:pic>
        <p:nvPicPr>
          <p:cNvPr id="87" name="Google Shape;87;p15"/>
          <p:cNvPicPr preferRelativeResize="0"/>
          <p:nvPr/>
        </p:nvPicPr>
        <p:blipFill rotWithShape="1">
          <a:blip r:embed="rId3">
            <a:alphaModFix/>
          </a:blip>
          <a:srcRect t="16734" r="8892" b="18300"/>
          <a:stretch/>
        </p:blipFill>
        <p:spPr>
          <a:xfrm rot="-5400000">
            <a:off x="1262550" y="465007"/>
            <a:ext cx="2036850" cy="846042"/>
          </a:xfrm>
          <a:prstGeom prst="rect">
            <a:avLst/>
          </a:prstGeom>
          <a:noFill/>
          <a:ln>
            <a:noFill/>
          </a:ln>
        </p:spPr>
      </p:pic>
      <p:pic>
        <p:nvPicPr>
          <p:cNvPr id="88" name="Google Shape;88;p15"/>
          <p:cNvPicPr preferRelativeResize="0"/>
          <p:nvPr/>
        </p:nvPicPr>
        <p:blipFill rotWithShape="1">
          <a:blip r:embed="rId4">
            <a:alphaModFix/>
          </a:blip>
          <a:srcRect r="1545" b="6838"/>
          <a:stretch/>
        </p:blipFill>
        <p:spPr>
          <a:xfrm>
            <a:off x="384887" y="134900"/>
            <a:ext cx="8374226" cy="4873724"/>
          </a:xfrm>
          <a:prstGeom prst="rect">
            <a:avLst/>
          </a:prstGeom>
          <a:noFill/>
          <a:ln>
            <a:noFill/>
          </a:ln>
        </p:spPr>
      </p:pic>
      <p:sp>
        <p:nvSpPr>
          <p:cNvPr id="89" name="Google Shape;89;p15"/>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Roboto Mono Medium"/>
                <a:ea typeface="Roboto Mono Medium"/>
                <a:cs typeface="Roboto Mono Medium"/>
                <a:sym typeface="Roboto Mono Medium"/>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a:p>
        </p:txBody>
      </p:sp>
      <p:sp>
        <p:nvSpPr>
          <p:cNvPr id="90" name="Google Shape;90;p15"/>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Concert One"/>
                <a:ea typeface="Concert One"/>
                <a:cs typeface="Concert One"/>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157"/>
        <p:cNvGrpSpPr/>
        <p:nvPr/>
      </p:nvGrpSpPr>
      <p:grpSpPr>
        <a:xfrm>
          <a:off x="0" y="0"/>
          <a:ext cx="0" cy="0"/>
          <a:chOff x="0" y="0"/>
          <a:chExt cx="0" cy="0"/>
        </a:xfrm>
      </p:grpSpPr>
      <p:pic>
        <p:nvPicPr>
          <p:cNvPr id="158" name="Google Shape;158;p2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CAPTION_ONLY_1_1">
    <p:spTree>
      <p:nvGrpSpPr>
        <p:cNvPr id="1" name="Shape 159"/>
        <p:cNvGrpSpPr/>
        <p:nvPr/>
      </p:nvGrpSpPr>
      <p:grpSpPr>
        <a:xfrm>
          <a:off x="0" y="0"/>
          <a:ext cx="0" cy="0"/>
          <a:chOff x="0" y="0"/>
          <a:chExt cx="0" cy="0"/>
        </a:xfrm>
      </p:grpSpPr>
      <p:pic>
        <p:nvPicPr>
          <p:cNvPr id="160" name="Google Shape;160;p2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61" name="Google Shape;161;p24"/>
          <p:cNvPicPr preferRelativeResize="0"/>
          <p:nvPr/>
        </p:nvPicPr>
        <p:blipFill>
          <a:blip r:embed="rId3">
            <a:alphaModFix/>
          </a:blip>
          <a:stretch>
            <a:fillRect/>
          </a:stretch>
        </p:blipFill>
        <p:spPr>
          <a:xfrm>
            <a:off x="255775" y="186275"/>
            <a:ext cx="8632448" cy="4770949"/>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_3_1">
    <p:spTree>
      <p:nvGrpSpPr>
        <p:cNvPr id="1" name="Shape 162"/>
        <p:cNvGrpSpPr/>
        <p:nvPr/>
      </p:nvGrpSpPr>
      <p:grpSpPr>
        <a:xfrm>
          <a:off x="0" y="0"/>
          <a:ext cx="0" cy="0"/>
          <a:chOff x="0" y="0"/>
          <a:chExt cx="0" cy="0"/>
        </a:xfrm>
      </p:grpSpPr>
      <p:pic>
        <p:nvPicPr>
          <p:cNvPr id="163" name="Google Shape;163;p25"/>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64" name="Google Shape;164;p25"/>
          <p:cNvPicPr preferRelativeResize="0"/>
          <p:nvPr/>
        </p:nvPicPr>
        <p:blipFill>
          <a:blip r:embed="rId3">
            <a:alphaModFix/>
          </a:blip>
          <a:stretch>
            <a:fillRect/>
          </a:stretch>
        </p:blipFill>
        <p:spPr>
          <a:xfrm>
            <a:off x="254425" y="201113"/>
            <a:ext cx="8635149" cy="4741275"/>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Medium"/>
              <a:buChar char="●"/>
              <a:defRPr sz="1800">
                <a:solidFill>
                  <a:schemeClr val="accent2"/>
                </a:solidFill>
                <a:latin typeface="Roboto Mono Medium"/>
                <a:ea typeface="Roboto Mono Medium"/>
                <a:cs typeface="Roboto Mono Medium"/>
                <a:sym typeface="Roboto Mono Medium"/>
              </a:defRPr>
            </a:lvl1pPr>
            <a:lvl2pPr marL="914400" lvl="1"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2pPr>
            <a:lvl3pPr marL="1371600" lvl="2"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3pPr>
            <a:lvl4pPr marL="1828800" lvl="3"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4pPr>
            <a:lvl5pPr marL="2286000" lvl="4"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5pPr>
            <a:lvl6pPr marL="2743200" lvl="5"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6pPr>
            <a:lvl7pPr marL="3200400" lvl="6"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7pPr>
            <a:lvl8pPr marL="3657600" lvl="7"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8pPr>
            <a:lvl9pPr marL="4114800" lvl="8" indent="-317500">
              <a:lnSpc>
                <a:spcPct val="100000"/>
              </a:lnSpc>
              <a:spcBef>
                <a:spcPts val="1600"/>
              </a:spcBef>
              <a:spcAft>
                <a:spcPts val="160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8" r:id="rId4"/>
    <p:sldLayoutId id="2147483659" r:id="rId5"/>
    <p:sldLayoutId id="2147483661" r:id="rId6"/>
    <p:sldLayoutId id="2147483669" r:id="rId7"/>
    <p:sldLayoutId id="2147483670" r:id="rId8"/>
    <p:sldLayoutId id="2147483671" r:id="rId9"/>
    <p:sldLayoutId id="2147483672"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www.ecologiaverde.com/que-es-la-bioluminiscencia-y-ejemplos-2179.htm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hyperlink" Target="https://www.ecologiaverde.com/como-se-alimentan-las-plantas-carnivoras-resumen-1353.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9"/>
          <p:cNvSpPr txBox="1">
            <a:spLocks noGrp="1"/>
          </p:cNvSpPr>
          <p:nvPr>
            <p:ph type="ctrTitle"/>
          </p:nvPr>
        </p:nvSpPr>
        <p:spPr>
          <a:xfrm>
            <a:off x="1726729" y="1540277"/>
            <a:ext cx="6079800" cy="1843246"/>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5400" dirty="0">
                <a:solidFill>
                  <a:schemeClr val="accent2"/>
                </a:solidFill>
              </a:rPr>
              <a:t>FUNCIÓN</a:t>
            </a:r>
            <a:br>
              <a:rPr lang="en" sz="5400" dirty="0">
                <a:solidFill>
                  <a:schemeClr val="accent2"/>
                </a:solidFill>
              </a:rPr>
            </a:br>
            <a:r>
              <a:rPr lang="en" sz="5400" dirty="0">
                <a:solidFill>
                  <a:schemeClr val="accent2"/>
                </a:solidFill>
              </a:rPr>
              <a:t>RELACIÓN EN LOS SERES VIVOS</a:t>
            </a:r>
            <a:br>
              <a:rPr lang="en" dirty="0">
                <a:solidFill>
                  <a:schemeClr val="accent2"/>
                </a:solidFill>
              </a:rPr>
            </a:br>
            <a:r>
              <a:rPr lang="en" sz="3200" dirty="0"/>
              <a:t>Estudio Natural</a:t>
            </a:r>
            <a:endParaRPr dirty="0">
              <a:solidFill>
                <a:schemeClr val="accent2"/>
              </a:solidFill>
            </a:endParaRPr>
          </a:p>
        </p:txBody>
      </p:sp>
      <p:sp>
        <p:nvSpPr>
          <p:cNvPr id="177" name="Google Shape;177;p29"/>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1050" b="0" dirty="0"/>
              <a:t>Joana Esmeralda Rincón Guerrero</a:t>
            </a:r>
          </a:p>
          <a:p>
            <a:pPr marL="0" lvl="0" indent="0" algn="ctr" rtl="0">
              <a:spcBef>
                <a:spcPts val="0"/>
              </a:spcBef>
              <a:spcAft>
                <a:spcPts val="0"/>
              </a:spcAft>
              <a:buNone/>
            </a:pPr>
            <a:r>
              <a:rPr lang="es-MX" sz="1050" b="0" dirty="0"/>
              <a:t>15</a:t>
            </a:r>
            <a:r>
              <a:rPr lang="es-MX" sz="1050" dirty="0"/>
              <a:t>- Dic- 2021</a:t>
            </a:r>
            <a:endParaRPr sz="1050" b="0" dirty="0"/>
          </a:p>
        </p:txBody>
      </p:sp>
      <p:sp>
        <p:nvSpPr>
          <p:cNvPr id="178" name="Google Shape;178;p29"/>
          <p:cNvSpPr/>
          <p:nvPr/>
        </p:nvSpPr>
        <p:spPr>
          <a:xfrm>
            <a:off x="2791325" y="3039225"/>
            <a:ext cx="617075" cy="15875"/>
          </a:xfrm>
          <a:custGeom>
            <a:avLst/>
            <a:gdLst/>
            <a:ahLst/>
            <a:cxnLst/>
            <a:rect l="l" t="t" r="r" b="b"/>
            <a:pathLst>
              <a:path w="24683" h="635" extrusionOk="0">
                <a:moveTo>
                  <a:pt x="0" y="635"/>
                </a:moveTo>
                <a:cubicBezTo>
                  <a:pt x="8115" y="-719"/>
                  <a:pt x="16455" y="635"/>
                  <a:pt x="24683" y="635"/>
                </a:cubicBezTo>
              </a:path>
            </a:pathLst>
          </a:custGeom>
          <a:noFill/>
          <a:ln w="76200" cap="flat" cmpd="sng">
            <a:solidFill>
              <a:schemeClr val="accent1"/>
            </a:solidFill>
            <a:prstDash val="solid"/>
            <a:round/>
            <a:headEnd type="none" w="med" len="med"/>
            <a:tailEnd type="none" w="med" len="med"/>
          </a:ln>
        </p:spPr>
      </p:sp>
      <p:sp>
        <p:nvSpPr>
          <p:cNvPr id="179" name="Google Shape;179;p29"/>
          <p:cNvSpPr/>
          <p:nvPr/>
        </p:nvSpPr>
        <p:spPr>
          <a:xfrm>
            <a:off x="6118023" y="3077091"/>
            <a:ext cx="613650" cy="13775"/>
          </a:xfrm>
          <a:custGeom>
            <a:avLst/>
            <a:gdLst/>
            <a:ahLst/>
            <a:cxnLst/>
            <a:rect l="l" t="t" r="r" b="b"/>
            <a:pathLst>
              <a:path w="24546" h="551" extrusionOk="0">
                <a:moveTo>
                  <a:pt x="0" y="551"/>
                </a:moveTo>
                <a:cubicBezTo>
                  <a:pt x="8133" y="-353"/>
                  <a:pt x="16363" y="137"/>
                  <a:pt x="24546" y="137"/>
                </a:cubicBezTo>
              </a:path>
            </a:pathLst>
          </a:custGeom>
          <a:noFill/>
          <a:ln w="76200" cap="flat" cmpd="sng">
            <a:solidFill>
              <a:schemeClr val="accent1"/>
            </a:solidFill>
            <a:prstDash val="solid"/>
            <a:round/>
            <a:headEnd type="none" w="med" len="med"/>
            <a:tailEnd type="none" w="med" len="med"/>
          </a:ln>
        </p:spPr>
      </p:sp>
      <p:sp>
        <p:nvSpPr>
          <p:cNvPr id="180" name="Google Shape;180;p29"/>
          <p:cNvSpPr/>
          <p:nvPr/>
        </p:nvSpPr>
        <p:spPr>
          <a:xfrm>
            <a:off x="1889900" y="4413504"/>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sp>
      <p:pic>
        <p:nvPicPr>
          <p:cNvPr id="181" name="Google Shape;181;p29"/>
          <p:cNvPicPr preferRelativeResize="0"/>
          <p:nvPr/>
        </p:nvPicPr>
        <p:blipFill rotWithShape="1">
          <a:blip r:embed="rId3">
            <a:alphaModFix/>
          </a:blip>
          <a:srcRect t="16970" r="8892" b="21025"/>
          <a:stretch/>
        </p:blipFill>
        <p:spPr>
          <a:xfrm>
            <a:off x="6539175" y="3603223"/>
            <a:ext cx="2036850" cy="810276"/>
          </a:xfrm>
          <a:prstGeom prst="rect">
            <a:avLst/>
          </a:prstGeom>
          <a:noFill/>
          <a:ln>
            <a:noFill/>
          </a:ln>
        </p:spPr>
      </p:pic>
      <p:pic>
        <p:nvPicPr>
          <p:cNvPr id="182" name="Google Shape;182;p29"/>
          <p:cNvPicPr preferRelativeResize="0"/>
          <p:nvPr/>
        </p:nvPicPr>
        <p:blipFill rotWithShape="1">
          <a:blip r:embed="rId4">
            <a:alphaModFix/>
          </a:blip>
          <a:srcRect t="16734" r="8892" b="18300"/>
          <a:stretch/>
        </p:blipFill>
        <p:spPr>
          <a:xfrm>
            <a:off x="6539175" y="3055100"/>
            <a:ext cx="2036850" cy="84604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1"/>
          <p:cNvSpPr txBox="1">
            <a:spLocks noGrp="1"/>
          </p:cNvSpPr>
          <p:nvPr>
            <p:ph type="title" idx="8"/>
          </p:nvPr>
        </p:nvSpPr>
        <p:spPr>
          <a:xfrm>
            <a:off x="756764" y="544900"/>
            <a:ext cx="24039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¿Qué es?</a:t>
            </a:r>
            <a:br>
              <a:rPr lang="en" dirty="0"/>
            </a:br>
            <a:endParaRPr dirty="0"/>
          </a:p>
        </p:txBody>
      </p:sp>
      <p:sp>
        <p:nvSpPr>
          <p:cNvPr id="199" name="Google Shape;199;p31"/>
          <p:cNvSpPr txBox="1">
            <a:spLocks noGrp="1"/>
          </p:cNvSpPr>
          <p:nvPr>
            <p:ph type="title" idx="2"/>
          </p:nvPr>
        </p:nvSpPr>
        <p:spPr>
          <a:xfrm>
            <a:off x="4359387" y="401210"/>
            <a:ext cx="2917800" cy="488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MX" dirty="0"/>
              <a:t>Fases.</a:t>
            </a:r>
            <a:endParaRPr dirty="0"/>
          </a:p>
        </p:txBody>
      </p:sp>
      <p:sp>
        <p:nvSpPr>
          <p:cNvPr id="200" name="Google Shape;200;p31"/>
          <p:cNvSpPr txBox="1">
            <a:spLocks noGrp="1"/>
          </p:cNvSpPr>
          <p:nvPr>
            <p:ph type="subTitle" idx="3"/>
          </p:nvPr>
        </p:nvSpPr>
        <p:spPr>
          <a:xfrm>
            <a:off x="4833212" y="1922402"/>
            <a:ext cx="3888798" cy="955573"/>
          </a:xfrm>
          <a:prstGeom prst="rect">
            <a:avLst/>
          </a:prstGeom>
        </p:spPr>
        <p:txBody>
          <a:bodyPr spcFirstLastPara="1" wrap="square" lIns="91425" tIns="91425" rIns="91425" bIns="91425" anchor="t" anchorCtr="0">
            <a:noAutofit/>
          </a:bodyPr>
          <a:lstStyle/>
          <a:p>
            <a:pPr marL="0" indent="0"/>
            <a:r>
              <a:rPr lang="es-MX" sz="1200" b="1" i="0" dirty="0">
                <a:solidFill>
                  <a:srgbClr val="333333"/>
                </a:solidFill>
                <a:effectLst/>
                <a:latin typeface="Catamaran"/>
              </a:rPr>
              <a:t>Fase de estímulo:</a:t>
            </a:r>
            <a:r>
              <a:rPr lang="es-MX" sz="1200" b="0" i="0" dirty="0">
                <a:solidFill>
                  <a:srgbClr val="333333"/>
                </a:solidFill>
                <a:effectLst/>
                <a:latin typeface="Catamaran"/>
              </a:rPr>
              <a:t> son percibidos por los seres vivos a través de receptores y es la información en forma física, química o biótica que pueden percibir los seres vivos del medio exterior o del interior de los mismo.</a:t>
            </a:r>
          </a:p>
          <a:p>
            <a:pPr marL="0" indent="0"/>
            <a:r>
              <a:rPr lang="es-MX" sz="1200" b="1" i="0" dirty="0">
                <a:solidFill>
                  <a:srgbClr val="333333"/>
                </a:solidFill>
                <a:effectLst/>
                <a:latin typeface="Catamaran"/>
              </a:rPr>
              <a:t>Fase de procesamiento del estímulo:</a:t>
            </a:r>
            <a:r>
              <a:rPr lang="es-MX" sz="1200" b="0" i="0" dirty="0">
                <a:solidFill>
                  <a:srgbClr val="333333"/>
                </a:solidFill>
                <a:effectLst/>
                <a:latin typeface="Catamaran"/>
              </a:rPr>
              <a:t> la segunda fase es la que se encarga de analizar la información recibida y, según se trate de células, animales o plantas, los sistemas involucrados son diferentes.</a:t>
            </a:r>
          </a:p>
          <a:p>
            <a:pPr marL="0" lvl="0" indent="0" algn="ctr" rtl="0">
              <a:spcBef>
                <a:spcPts val="0"/>
              </a:spcBef>
              <a:spcAft>
                <a:spcPts val="0"/>
              </a:spcAft>
              <a:buNone/>
            </a:pPr>
            <a:endParaRPr sz="1100" dirty="0"/>
          </a:p>
        </p:txBody>
      </p:sp>
      <p:sp>
        <p:nvSpPr>
          <p:cNvPr id="202" name="Google Shape;202;p31"/>
          <p:cNvSpPr txBox="1">
            <a:spLocks noGrp="1"/>
          </p:cNvSpPr>
          <p:nvPr>
            <p:ph type="subTitle" idx="5"/>
          </p:nvPr>
        </p:nvSpPr>
        <p:spPr>
          <a:xfrm>
            <a:off x="4833212" y="740926"/>
            <a:ext cx="3888799" cy="117274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sz="1200" b="0" i="0" dirty="0">
                <a:solidFill>
                  <a:srgbClr val="333333"/>
                </a:solidFill>
                <a:effectLst/>
                <a:latin typeface="Catamaran"/>
              </a:rPr>
              <a:t>Las </a:t>
            </a:r>
            <a:r>
              <a:rPr lang="es-MX" sz="1200" b="1" i="0" dirty="0">
                <a:solidFill>
                  <a:srgbClr val="333333"/>
                </a:solidFill>
                <a:effectLst/>
                <a:latin typeface="Catamaran"/>
              </a:rPr>
              <a:t>fases de la función de relación</a:t>
            </a:r>
            <a:r>
              <a:rPr lang="es-MX" sz="1200" b="0" i="0" dirty="0">
                <a:solidFill>
                  <a:srgbClr val="333333"/>
                </a:solidFill>
                <a:effectLst/>
                <a:latin typeface="Catamaran"/>
              </a:rPr>
              <a:t> son: la fase de estímulo u obtención de la información, la fase de procesamiento de dicha información y, por último, la fase de respuesta. Para que se produzcan estas fases, tenemos que conocer qué elementos intervienen en la función de relación, y son los siguientes:</a:t>
            </a:r>
            <a:endParaRPr sz="1100" dirty="0"/>
          </a:p>
        </p:txBody>
      </p:sp>
      <p:sp>
        <p:nvSpPr>
          <p:cNvPr id="204" name="Google Shape;204;p31"/>
          <p:cNvSpPr txBox="1">
            <a:spLocks noGrp="1"/>
          </p:cNvSpPr>
          <p:nvPr>
            <p:ph type="subTitle" idx="7"/>
          </p:nvPr>
        </p:nvSpPr>
        <p:spPr>
          <a:xfrm>
            <a:off x="4833212" y="3447001"/>
            <a:ext cx="3888798" cy="1146264"/>
          </a:xfrm>
          <a:prstGeom prst="rect">
            <a:avLst/>
          </a:prstGeom>
        </p:spPr>
        <p:txBody>
          <a:bodyPr spcFirstLastPara="1" wrap="square" lIns="91425" tIns="91425" rIns="91425" bIns="91425" anchor="t" anchorCtr="0">
            <a:noAutofit/>
          </a:bodyPr>
          <a:lstStyle/>
          <a:p>
            <a:pPr marL="0" indent="0"/>
            <a:r>
              <a:rPr lang="es-MX" sz="1200" b="1" i="0" dirty="0">
                <a:solidFill>
                  <a:srgbClr val="333333"/>
                </a:solidFill>
                <a:effectLst/>
                <a:latin typeface="Catamaran"/>
              </a:rPr>
              <a:t>Fase de respuesta:</a:t>
            </a:r>
            <a:r>
              <a:rPr lang="es-MX" sz="1200" b="0" i="0" dirty="0">
                <a:solidFill>
                  <a:srgbClr val="333333"/>
                </a:solidFill>
                <a:effectLst/>
                <a:latin typeface="Catamaran"/>
              </a:rPr>
              <a:t> una vez se ha producido el análisis, la respuesta es emitida por los órganos efectores, y éstas pueden ser móviles (si provocan el movimiento del organismo) o estáticas o secretoras (si producen la liberación de sustancias).</a:t>
            </a:r>
          </a:p>
          <a:p>
            <a:pPr marL="0" lvl="0" indent="0" algn="ctr" rtl="0">
              <a:spcBef>
                <a:spcPts val="0"/>
              </a:spcBef>
              <a:spcAft>
                <a:spcPts val="0"/>
              </a:spcAft>
              <a:buNone/>
            </a:pPr>
            <a:endParaRPr sz="1100" dirty="0"/>
          </a:p>
        </p:txBody>
      </p:sp>
      <p:pic>
        <p:nvPicPr>
          <p:cNvPr id="205" name="Google Shape;205;p31"/>
          <p:cNvPicPr preferRelativeResize="0"/>
          <p:nvPr/>
        </p:nvPicPr>
        <p:blipFill>
          <a:blip r:embed="rId3">
            <a:alphaModFix amt="80000"/>
          </a:blip>
          <a:stretch>
            <a:fillRect/>
          </a:stretch>
        </p:blipFill>
        <p:spPr>
          <a:xfrm rot="-8782544" flipH="1">
            <a:off x="2725326" y="742515"/>
            <a:ext cx="1124399" cy="510031"/>
          </a:xfrm>
          <a:prstGeom prst="rect">
            <a:avLst/>
          </a:prstGeom>
          <a:noFill/>
          <a:ln>
            <a:noFill/>
          </a:ln>
        </p:spPr>
      </p:pic>
      <p:sp>
        <p:nvSpPr>
          <p:cNvPr id="16" name="Título 2">
            <a:extLst>
              <a:ext uri="{FF2B5EF4-FFF2-40B4-BE49-F238E27FC236}">
                <a16:creationId xmlns:a16="http://schemas.microsoft.com/office/drawing/2014/main" id="{25CB28C2-551E-45C3-BFCA-DDCAF47D3017}"/>
              </a:ext>
            </a:extLst>
          </p:cNvPr>
          <p:cNvSpPr>
            <a:spLocks noGrp="1"/>
          </p:cNvSpPr>
          <p:nvPr>
            <p:ph type="subTitle" idx="1"/>
          </p:nvPr>
        </p:nvSpPr>
        <p:spPr>
          <a:xfrm>
            <a:off x="211637" y="1521194"/>
            <a:ext cx="3689350" cy="3167026"/>
          </a:xfrm>
        </p:spPr>
        <p:txBody>
          <a:bodyPr/>
          <a:lstStyle/>
          <a:p>
            <a:pPr algn="l"/>
            <a:r>
              <a:rPr lang="es-MX" b="0" i="0" dirty="0">
                <a:solidFill>
                  <a:srgbClr val="333333"/>
                </a:solidFill>
                <a:effectLst/>
                <a:latin typeface="Catamaran"/>
              </a:rPr>
              <a:t>       La función de relación es una de las funciones vitales y, gracias a ella, los seres vivos tienen la capacidad de </a:t>
            </a:r>
            <a:r>
              <a:rPr lang="es-MX" b="1" i="0" dirty="0">
                <a:solidFill>
                  <a:srgbClr val="333333"/>
                </a:solidFill>
                <a:effectLst/>
                <a:latin typeface="Catamaran"/>
              </a:rPr>
              <a:t>obtener información del medio ambiente y de reaccionar</a:t>
            </a:r>
            <a:r>
              <a:rPr lang="es-MX" b="0" i="0" dirty="0">
                <a:solidFill>
                  <a:srgbClr val="333333"/>
                </a:solidFill>
                <a:effectLst/>
                <a:latin typeface="Catamaran"/>
              </a:rPr>
              <a:t> ante los cambios que se producen en él o también, a nivel interno de los propios organismos. En los siguientes apartados conoceremos qué sistemas intervienen para que ocurra esta función vital para las plantas y los animales.</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3"/>
          <p:cNvSpPr txBox="1">
            <a:spLocks noGrp="1"/>
          </p:cNvSpPr>
          <p:nvPr>
            <p:ph type="body" idx="1"/>
          </p:nvPr>
        </p:nvSpPr>
        <p:spPr>
          <a:xfrm>
            <a:off x="451720" y="1103650"/>
            <a:ext cx="4026472" cy="3368288"/>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s-MX" sz="1400" b="0" i="0" dirty="0">
                <a:solidFill>
                  <a:srgbClr val="333333"/>
                </a:solidFill>
                <a:effectLst/>
                <a:latin typeface="Catamaran"/>
              </a:rPr>
              <a:t>La célula es capaz de tomar información del medio y desencadenar una cascada de procesos gracias a los cuales se acaba emitiendo una </a:t>
            </a:r>
            <a:r>
              <a:rPr lang="es-MX" sz="1400" b="1" i="0" dirty="0">
                <a:solidFill>
                  <a:srgbClr val="333333"/>
                </a:solidFill>
                <a:effectLst/>
                <a:latin typeface="Catamaran"/>
              </a:rPr>
              <a:t>respuesta celular</a:t>
            </a:r>
            <a:r>
              <a:rPr lang="es-MX" sz="1400" b="0" i="0" dirty="0">
                <a:solidFill>
                  <a:srgbClr val="333333"/>
                </a:solidFill>
                <a:effectLst/>
                <a:latin typeface="Catamaran"/>
              </a:rPr>
              <a:t>. Los tipos de estímulos que una célula es capaz de percibir son muy variados: luminosos, térmicos, mecánicos, químicos, magnéticos, gravitatorios, eléctricos... y dependiendo del origen del estímulo, el procesamiento será más o menos complejo.</a:t>
            </a:r>
          </a:p>
          <a:p>
            <a:pPr marL="0" lvl="0" indent="0" algn="l" rtl="0">
              <a:spcBef>
                <a:spcPts val="0"/>
              </a:spcBef>
              <a:spcAft>
                <a:spcPts val="1600"/>
              </a:spcAft>
              <a:buNone/>
            </a:pPr>
            <a:r>
              <a:rPr lang="es-MX" sz="1400" b="0" i="0" dirty="0">
                <a:solidFill>
                  <a:srgbClr val="333333"/>
                </a:solidFill>
                <a:effectLst/>
                <a:latin typeface="Catamaran"/>
              </a:rPr>
              <a:t>Por otro lado, existen también muchas formas en las que la célula puede emitir respuestas y lo hace a través de: secreción de sustancias, activación o desactivación del metabolismo y de la división celular, formación de paredes protectoras (enquistamiento) o emisión de luz (</a:t>
            </a:r>
            <a:r>
              <a:rPr lang="es-MX" sz="1400" b="0" i="0" u="none" strike="noStrike" dirty="0">
                <a:solidFill>
                  <a:srgbClr val="0183E4"/>
                </a:solidFill>
                <a:effectLst/>
                <a:latin typeface="Catamaran"/>
                <a:hlinkClick r:id="rId3"/>
              </a:rPr>
              <a:t>bioluminiscencia</a:t>
            </a:r>
            <a:r>
              <a:rPr lang="es-MX" sz="1400" b="0" i="0" dirty="0">
                <a:solidFill>
                  <a:srgbClr val="333333"/>
                </a:solidFill>
                <a:effectLst/>
                <a:latin typeface="Catamaran"/>
              </a:rPr>
              <a:t>) entre otras.</a:t>
            </a:r>
            <a:endParaRPr sz="1200" dirty="0"/>
          </a:p>
        </p:txBody>
      </p:sp>
      <p:sp>
        <p:nvSpPr>
          <p:cNvPr id="221" name="Google Shape;221;p33"/>
          <p:cNvSpPr txBox="1">
            <a:spLocks noGrp="1"/>
          </p:cNvSpPr>
          <p:nvPr>
            <p:ph type="title"/>
          </p:nvPr>
        </p:nvSpPr>
        <p:spPr>
          <a:xfrm>
            <a:off x="546100" y="711181"/>
            <a:ext cx="3949787"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dirty="0"/>
              <a:t>Función de relación celular.</a:t>
            </a:r>
            <a:endParaRPr sz="2400" dirty="0"/>
          </a:p>
        </p:txBody>
      </p:sp>
      <p:sp>
        <p:nvSpPr>
          <p:cNvPr id="224" name="Google Shape;224;p33"/>
          <p:cNvSpPr/>
          <p:nvPr/>
        </p:nvSpPr>
        <p:spPr>
          <a:xfrm rot="-391042">
            <a:off x="5659060" y="3947076"/>
            <a:ext cx="1101258" cy="649000"/>
          </a:xfrm>
          <a:custGeom>
            <a:avLst/>
            <a:gdLst/>
            <a:ahLst/>
            <a:cxnLst/>
            <a:rect l="l" t="t" r="r" b="b"/>
            <a:pathLst>
              <a:path w="44052" h="25961" extrusionOk="0">
                <a:moveTo>
                  <a:pt x="0" y="15402"/>
                </a:moveTo>
                <a:lnTo>
                  <a:pt x="40035" y="0"/>
                </a:lnTo>
                <a:cubicBezTo>
                  <a:pt x="40035" y="0"/>
                  <a:pt x="39175" y="1442"/>
                  <a:pt x="39491" y="2221"/>
                </a:cubicBezTo>
                <a:cubicBezTo>
                  <a:pt x="39806" y="2993"/>
                  <a:pt x="41434" y="3418"/>
                  <a:pt x="41434" y="3418"/>
                </a:cubicBezTo>
                <a:cubicBezTo>
                  <a:pt x="41434" y="3418"/>
                  <a:pt x="40574" y="5040"/>
                  <a:pt x="41047" y="5753"/>
                </a:cubicBezTo>
                <a:cubicBezTo>
                  <a:pt x="41521" y="6466"/>
                  <a:pt x="42609" y="7168"/>
                  <a:pt x="42609" y="7168"/>
                </a:cubicBezTo>
                <a:cubicBezTo>
                  <a:pt x="42609" y="7168"/>
                  <a:pt x="41510" y="9791"/>
                  <a:pt x="44051" y="10684"/>
                </a:cubicBezTo>
                <a:lnTo>
                  <a:pt x="4327" y="25960"/>
                </a:lnTo>
                <a:cubicBezTo>
                  <a:pt x="4327" y="25960"/>
                  <a:pt x="4958" y="24252"/>
                  <a:pt x="4703" y="23631"/>
                </a:cubicBezTo>
                <a:cubicBezTo>
                  <a:pt x="4447" y="23011"/>
                  <a:pt x="2885" y="22439"/>
                  <a:pt x="2885" y="22439"/>
                </a:cubicBezTo>
                <a:cubicBezTo>
                  <a:pt x="2885" y="22439"/>
                  <a:pt x="3767" y="20752"/>
                  <a:pt x="3380" y="19816"/>
                </a:cubicBezTo>
                <a:cubicBezTo>
                  <a:pt x="2999" y="18885"/>
                  <a:pt x="1524" y="18526"/>
                  <a:pt x="1524" y="18526"/>
                </a:cubicBezTo>
                <a:cubicBezTo>
                  <a:pt x="1524" y="18526"/>
                  <a:pt x="2237" y="17514"/>
                  <a:pt x="1873" y="16638"/>
                </a:cubicBezTo>
                <a:cubicBezTo>
                  <a:pt x="1513" y="15761"/>
                  <a:pt x="0" y="15402"/>
                  <a:pt x="0" y="15402"/>
                </a:cubicBez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33"/>
          <p:cNvSpPr/>
          <p:nvPr/>
        </p:nvSpPr>
        <p:spPr>
          <a:xfrm rot="17037511">
            <a:off x="4494907" y="2055064"/>
            <a:ext cx="647414" cy="266322"/>
          </a:xfrm>
          <a:custGeom>
            <a:avLst/>
            <a:gdLst/>
            <a:ahLst/>
            <a:cxnLst/>
            <a:rect l="l" t="t" r="r" b="b"/>
            <a:pathLst>
              <a:path w="36226" h="14902" extrusionOk="0">
                <a:moveTo>
                  <a:pt x="991" y="1"/>
                </a:moveTo>
                <a:lnTo>
                  <a:pt x="36226" y="3565"/>
                </a:lnTo>
                <a:cubicBezTo>
                  <a:pt x="36226" y="3565"/>
                  <a:pt x="34800" y="4452"/>
                  <a:pt x="34729" y="5291"/>
                </a:cubicBezTo>
                <a:cubicBezTo>
                  <a:pt x="34658" y="6123"/>
                  <a:pt x="35905" y="7244"/>
                  <a:pt x="35905" y="7244"/>
                </a:cubicBezTo>
                <a:cubicBezTo>
                  <a:pt x="35905" y="7244"/>
                  <a:pt x="34397" y="8289"/>
                  <a:pt x="34495" y="9138"/>
                </a:cubicBezTo>
                <a:cubicBezTo>
                  <a:pt x="34588" y="9993"/>
                  <a:pt x="35230" y="11114"/>
                  <a:pt x="35230" y="11114"/>
                </a:cubicBezTo>
                <a:cubicBezTo>
                  <a:pt x="35230" y="11114"/>
                  <a:pt x="33053" y="12943"/>
                  <a:pt x="34903" y="14902"/>
                </a:cubicBezTo>
                <a:lnTo>
                  <a:pt x="1" y="11364"/>
                </a:lnTo>
                <a:cubicBezTo>
                  <a:pt x="1" y="11364"/>
                  <a:pt x="1345" y="10134"/>
                  <a:pt x="1400" y="9465"/>
                </a:cubicBezTo>
                <a:cubicBezTo>
                  <a:pt x="1460" y="8801"/>
                  <a:pt x="333" y="7576"/>
                  <a:pt x="333" y="7576"/>
                </a:cubicBezTo>
                <a:cubicBezTo>
                  <a:pt x="333" y="7576"/>
                  <a:pt x="1884" y="6477"/>
                  <a:pt x="1977" y="5476"/>
                </a:cubicBezTo>
                <a:cubicBezTo>
                  <a:pt x="2064" y="4469"/>
                  <a:pt x="915" y="3473"/>
                  <a:pt x="915" y="3473"/>
                </a:cubicBezTo>
                <a:cubicBezTo>
                  <a:pt x="915" y="3473"/>
                  <a:pt x="2015" y="2901"/>
                  <a:pt x="2091" y="1954"/>
                </a:cubicBezTo>
                <a:cubicBezTo>
                  <a:pt x="2172" y="1007"/>
                  <a:pt x="991" y="1"/>
                  <a:pt x="991" y="1"/>
                </a:cubicBezTo>
                <a:close/>
              </a:path>
            </a:pathLst>
          </a:custGeom>
          <a:solidFill>
            <a:schemeClr val="dk1">
              <a:alpha val="26789"/>
            </a:schemeClr>
          </a:solidFill>
          <a:ln>
            <a:noFill/>
          </a:ln>
          <a:effectLst>
            <a:outerShdw blurRad="57150" dist="19050" dir="5400000" algn="bl" rotWithShape="0">
              <a:srgbClr val="000000">
                <a:alpha val="31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227" name="Google Shape;227;p33"/>
          <p:cNvSpPr/>
          <p:nvPr/>
        </p:nvSpPr>
        <p:spPr>
          <a:xfrm rot="18726045">
            <a:off x="7792775" y="183267"/>
            <a:ext cx="504629" cy="656495"/>
          </a:xfrm>
          <a:custGeom>
            <a:avLst/>
            <a:gdLst/>
            <a:ahLst/>
            <a:cxnLst/>
            <a:rect l="l" t="t" r="r" b="b"/>
            <a:pathLst>
              <a:path w="28231" h="36727" extrusionOk="0">
                <a:moveTo>
                  <a:pt x="9835" y="1"/>
                </a:moveTo>
                <a:cubicBezTo>
                  <a:pt x="9835" y="1"/>
                  <a:pt x="9694" y="1552"/>
                  <a:pt x="8877" y="2031"/>
                </a:cubicBezTo>
                <a:cubicBezTo>
                  <a:pt x="8631" y="2175"/>
                  <a:pt x="8359" y="2226"/>
                  <a:pt x="8099" y="2226"/>
                </a:cubicBezTo>
                <a:cubicBezTo>
                  <a:pt x="7495" y="2226"/>
                  <a:pt x="6956" y="1955"/>
                  <a:pt x="6956" y="1955"/>
                </a:cubicBezTo>
                <a:cubicBezTo>
                  <a:pt x="6956" y="1955"/>
                  <a:pt x="6815" y="3468"/>
                  <a:pt x="5944" y="3979"/>
                </a:cubicBezTo>
                <a:cubicBezTo>
                  <a:pt x="5694" y="4127"/>
                  <a:pt x="5367" y="4179"/>
                  <a:pt x="5027" y="4179"/>
                </a:cubicBezTo>
                <a:cubicBezTo>
                  <a:pt x="4189" y="4179"/>
                  <a:pt x="3277" y="3860"/>
                  <a:pt x="3277" y="3860"/>
                </a:cubicBezTo>
                <a:cubicBezTo>
                  <a:pt x="3277" y="3860"/>
                  <a:pt x="2940" y="5492"/>
                  <a:pt x="2363" y="5830"/>
                </a:cubicBezTo>
                <a:cubicBezTo>
                  <a:pt x="2184" y="5936"/>
                  <a:pt x="1888" y="5973"/>
                  <a:pt x="1566" y="5973"/>
                </a:cubicBezTo>
                <a:cubicBezTo>
                  <a:pt x="850" y="5973"/>
                  <a:pt x="1" y="5792"/>
                  <a:pt x="1" y="5792"/>
                </a:cubicBezTo>
                <a:lnTo>
                  <a:pt x="1" y="5792"/>
                </a:lnTo>
                <a:lnTo>
                  <a:pt x="18233" y="36726"/>
                </a:lnTo>
                <a:cubicBezTo>
                  <a:pt x="18569" y="35013"/>
                  <a:pt x="19849" y="34712"/>
                  <a:pt x="20707" y="34712"/>
                </a:cubicBezTo>
                <a:cubicBezTo>
                  <a:pt x="21170" y="34712"/>
                  <a:pt x="21509" y="34800"/>
                  <a:pt x="21509" y="34800"/>
                </a:cubicBezTo>
                <a:cubicBezTo>
                  <a:pt x="21509" y="34800"/>
                  <a:pt x="22048" y="33624"/>
                  <a:pt x="22685" y="33053"/>
                </a:cubicBezTo>
                <a:cubicBezTo>
                  <a:pt x="22886" y="32873"/>
                  <a:pt x="23195" y="32811"/>
                  <a:pt x="23525" y="32811"/>
                </a:cubicBezTo>
                <a:cubicBezTo>
                  <a:pt x="24241" y="32811"/>
                  <a:pt x="25052" y="33102"/>
                  <a:pt x="25052" y="33102"/>
                </a:cubicBezTo>
                <a:cubicBezTo>
                  <a:pt x="25052" y="33102"/>
                  <a:pt x="25237" y="31431"/>
                  <a:pt x="25961" y="31006"/>
                </a:cubicBezTo>
                <a:cubicBezTo>
                  <a:pt x="26140" y="30901"/>
                  <a:pt x="26369" y="30861"/>
                  <a:pt x="26614" y="30861"/>
                </a:cubicBezTo>
                <a:cubicBezTo>
                  <a:pt x="27354" y="30861"/>
                  <a:pt x="28231" y="31224"/>
                  <a:pt x="28231" y="31224"/>
                </a:cubicBezTo>
                <a:lnTo>
                  <a:pt x="9835" y="1"/>
                </a:ln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pic>
        <p:nvPicPr>
          <p:cNvPr id="11" name="Picture 2" descr="Función de relación: qué es, fases y ejemplos - Función de relación celular">
            <a:extLst>
              <a:ext uri="{FF2B5EF4-FFF2-40B4-BE49-F238E27FC236}">
                <a16:creationId xmlns:a16="http://schemas.microsoft.com/office/drawing/2014/main" id="{12B0A2E8-575C-4796-A6E2-5E6A15CC4EE1}"/>
              </a:ext>
            </a:extLst>
          </p:cNvPr>
          <p:cNvPicPr>
            <a:picLocks noChangeAspect="1" noChangeArrowheads="1"/>
          </p:cNvPicPr>
          <p:nvPr/>
        </p:nvPicPr>
        <p:blipFill>
          <a:blip r:embed="rId4">
            <a:clrChange>
              <a:clrFrom>
                <a:srgbClr val="FEFEFC"/>
              </a:clrFrom>
              <a:clrTo>
                <a:srgbClr val="FEFEFC">
                  <a:alpha val="0"/>
                </a:srgbClr>
              </a:clrTo>
            </a:clrChange>
            <a:extLst>
              <a:ext uri="{28A0092B-C50C-407E-A947-70E740481C1C}">
                <a14:useLocalDpi xmlns:a14="http://schemas.microsoft.com/office/drawing/2010/main" val="0"/>
              </a:ext>
            </a:extLst>
          </a:blip>
          <a:srcRect/>
          <a:stretch>
            <a:fillRect/>
          </a:stretch>
        </p:blipFill>
        <p:spPr bwMode="auto">
          <a:xfrm rot="19869717">
            <a:off x="4349642" y="1033339"/>
            <a:ext cx="4643602" cy="30768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2050" name="Picture 2" descr="Función de relación: qué es, fases y ejemplos - Función de relación en las plantas">
            <a:extLst>
              <a:ext uri="{FF2B5EF4-FFF2-40B4-BE49-F238E27FC236}">
                <a16:creationId xmlns:a16="http://schemas.microsoft.com/office/drawing/2014/main" id="{B79DCE43-8640-49FC-AA9D-EB6ACC7A0A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1797" y="1232072"/>
            <a:ext cx="3778404" cy="2518936"/>
          </a:xfrm>
          <a:prstGeom prst="rect">
            <a:avLst/>
          </a:prstGeom>
          <a:noFill/>
          <a:extLst>
            <a:ext uri="{909E8E84-426E-40DD-AFC4-6F175D3DCCD1}">
              <a14:hiddenFill xmlns:a14="http://schemas.microsoft.com/office/drawing/2010/main">
                <a:solidFill>
                  <a:srgbClr val="FFFFFF"/>
                </a:solidFill>
              </a14:hiddenFill>
            </a:ext>
          </a:extLst>
        </p:spPr>
      </p:pic>
      <p:sp>
        <p:nvSpPr>
          <p:cNvPr id="220" name="Google Shape;220;p33"/>
          <p:cNvSpPr txBox="1">
            <a:spLocks noGrp="1"/>
          </p:cNvSpPr>
          <p:nvPr>
            <p:ph type="body" idx="1"/>
          </p:nvPr>
        </p:nvSpPr>
        <p:spPr>
          <a:xfrm>
            <a:off x="462803" y="940917"/>
            <a:ext cx="3973566" cy="3531021"/>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s-MX" sz="1200" b="0" i="0" dirty="0">
                <a:solidFill>
                  <a:srgbClr val="333333"/>
                </a:solidFill>
                <a:effectLst/>
                <a:latin typeface="Catamaran"/>
              </a:rPr>
              <a:t>En efecto, las plantas también se relacionan y experimentan cambios originados por estímulos. Esto ocurre porque están dotadas de células encargadas de captar estímulos internos y externos y emitir la correspondiente respuesta. La </a:t>
            </a:r>
            <a:r>
              <a:rPr lang="es-MX" sz="1200" b="1" i="0" dirty="0">
                <a:solidFill>
                  <a:srgbClr val="333333"/>
                </a:solidFill>
                <a:effectLst/>
                <a:latin typeface="Catamaran"/>
              </a:rPr>
              <a:t>respuesta de las plantas a estímulos ambientales</a:t>
            </a:r>
            <a:r>
              <a:rPr lang="es-MX" sz="1200" b="0" i="0" dirty="0">
                <a:solidFill>
                  <a:srgbClr val="333333"/>
                </a:solidFill>
                <a:effectLst/>
                <a:latin typeface="Catamaran"/>
              </a:rPr>
              <a:t> puede realizarse a través de movimientos de crecimiento u orientación, y estas reacciones se conocen por el nombre de </a:t>
            </a:r>
            <a:r>
              <a:rPr lang="es-MX" sz="1200" b="1" i="0" dirty="0">
                <a:solidFill>
                  <a:srgbClr val="333333"/>
                </a:solidFill>
                <a:effectLst/>
                <a:latin typeface="Catamaran"/>
              </a:rPr>
              <a:t>tropismos</a:t>
            </a:r>
            <a:r>
              <a:rPr lang="es-MX" sz="1200" b="0" i="0" dirty="0">
                <a:solidFill>
                  <a:srgbClr val="333333"/>
                </a:solidFill>
                <a:effectLst/>
                <a:latin typeface="Catamaran"/>
              </a:rPr>
              <a:t>.</a:t>
            </a:r>
          </a:p>
          <a:p>
            <a:pPr marL="0" lvl="0" indent="0" algn="l" rtl="0">
              <a:spcBef>
                <a:spcPts val="0"/>
              </a:spcBef>
              <a:spcAft>
                <a:spcPts val="1600"/>
              </a:spcAft>
              <a:buNone/>
            </a:pPr>
            <a:r>
              <a:rPr lang="es-MX" sz="1200" b="0" i="0" dirty="0">
                <a:solidFill>
                  <a:srgbClr val="333333"/>
                </a:solidFill>
                <a:effectLst/>
                <a:latin typeface="Catamaran"/>
              </a:rPr>
              <a:t>Por otro lado, existen otro tipo de reacciones de las plantas llamadas </a:t>
            </a:r>
            <a:r>
              <a:rPr lang="es-MX" sz="1200" b="1" i="0" dirty="0">
                <a:solidFill>
                  <a:srgbClr val="333333"/>
                </a:solidFill>
                <a:effectLst/>
                <a:latin typeface="Catamaran"/>
              </a:rPr>
              <a:t>nastias</a:t>
            </a:r>
            <a:r>
              <a:rPr lang="es-MX" sz="1200" b="0" i="0" dirty="0">
                <a:solidFill>
                  <a:srgbClr val="333333"/>
                </a:solidFill>
                <a:effectLst/>
                <a:latin typeface="Catamaran"/>
              </a:rPr>
              <a:t>, producidas en respuesta también a factores externos y se caracterizan por ser respuestas rápidas. Estas respuestas pueden deberse también a estímulos lumínicos (fotonastias), donde los organismos giran o abren las flores en respuesta a la luz, tigmonastias, que ocurren cuando, por ejemplo, la planta reacciona al contacto de un insecto atrapándolo, como ocurre en </a:t>
            </a:r>
            <a:r>
              <a:rPr lang="es-MX" sz="1200" b="0" i="0" u="none" strike="noStrike" dirty="0">
                <a:solidFill>
                  <a:srgbClr val="0183E4"/>
                </a:solidFill>
                <a:effectLst/>
                <a:latin typeface="Catamaran"/>
                <a:hlinkClick r:id="rId4"/>
              </a:rPr>
              <a:t>plantas carnívoras</a:t>
            </a:r>
            <a:r>
              <a:rPr lang="es-MX" sz="1200" b="0" i="0" dirty="0">
                <a:solidFill>
                  <a:srgbClr val="333333"/>
                </a:solidFill>
                <a:effectLst/>
                <a:latin typeface="Catamaran"/>
              </a:rPr>
              <a:t>, o nictinastias, cuando los vegetales cambian la posición de las hojas según sea de día o de noche.</a:t>
            </a:r>
            <a:endParaRPr sz="1200" dirty="0"/>
          </a:p>
        </p:txBody>
      </p:sp>
      <p:sp>
        <p:nvSpPr>
          <p:cNvPr id="221" name="Google Shape;221;p33"/>
          <p:cNvSpPr txBox="1">
            <a:spLocks noGrp="1"/>
          </p:cNvSpPr>
          <p:nvPr>
            <p:ph type="title"/>
          </p:nvPr>
        </p:nvSpPr>
        <p:spPr>
          <a:xfrm>
            <a:off x="504625" y="434764"/>
            <a:ext cx="3991262"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2000" dirty="0"/>
              <a:t>Función de relación en las plantas.</a:t>
            </a:r>
            <a:endParaRPr sz="2000" dirty="0"/>
          </a:p>
        </p:txBody>
      </p:sp>
      <p:sp>
        <p:nvSpPr>
          <p:cNvPr id="224" name="Google Shape;224;p33"/>
          <p:cNvSpPr/>
          <p:nvPr/>
        </p:nvSpPr>
        <p:spPr>
          <a:xfrm rot="-391042">
            <a:off x="7546665" y="3426507"/>
            <a:ext cx="1101258" cy="649000"/>
          </a:xfrm>
          <a:custGeom>
            <a:avLst/>
            <a:gdLst/>
            <a:ahLst/>
            <a:cxnLst/>
            <a:rect l="l" t="t" r="r" b="b"/>
            <a:pathLst>
              <a:path w="44052" h="25961" extrusionOk="0">
                <a:moveTo>
                  <a:pt x="0" y="15402"/>
                </a:moveTo>
                <a:lnTo>
                  <a:pt x="40035" y="0"/>
                </a:lnTo>
                <a:cubicBezTo>
                  <a:pt x="40035" y="0"/>
                  <a:pt x="39175" y="1442"/>
                  <a:pt x="39491" y="2221"/>
                </a:cubicBezTo>
                <a:cubicBezTo>
                  <a:pt x="39806" y="2993"/>
                  <a:pt x="41434" y="3418"/>
                  <a:pt x="41434" y="3418"/>
                </a:cubicBezTo>
                <a:cubicBezTo>
                  <a:pt x="41434" y="3418"/>
                  <a:pt x="40574" y="5040"/>
                  <a:pt x="41047" y="5753"/>
                </a:cubicBezTo>
                <a:cubicBezTo>
                  <a:pt x="41521" y="6466"/>
                  <a:pt x="42609" y="7168"/>
                  <a:pt x="42609" y="7168"/>
                </a:cubicBezTo>
                <a:cubicBezTo>
                  <a:pt x="42609" y="7168"/>
                  <a:pt x="41510" y="9791"/>
                  <a:pt x="44051" y="10684"/>
                </a:cubicBezTo>
                <a:lnTo>
                  <a:pt x="4327" y="25960"/>
                </a:lnTo>
                <a:cubicBezTo>
                  <a:pt x="4327" y="25960"/>
                  <a:pt x="4958" y="24252"/>
                  <a:pt x="4703" y="23631"/>
                </a:cubicBezTo>
                <a:cubicBezTo>
                  <a:pt x="4447" y="23011"/>
                  <a:pt x="2885" y="22439"/>
                  <a:pt x="2885" y="22439"/>
                </a:cubicBezTo>
                <a:cubicBezTo>
                  <a:pt x="2885" y="22439"/>
                  <a:pt x="3767" y="20752"/>
                  <a:pt x="3380" y="19816"/>
                </a:cubicBezTo>
                <a:cubicBezTo>
                  <a:pt x="2999" y="18885"/>
                  <a:pt x="1524" y="18526"/>
                  <a:pt x="1524" y="18526"/>
                </a:cubicBezTo>
                <a:cubicBezTo>
                  <a:pt x="1524" y="18526"/>
                  <a:pt x="2237" y="17514"/>
                  <a:pt x="1873" y="16638"/>
                </a:cubicBezTo>
                <a:cubicBezTo>
                  <a:pt x="1513" y="15761"/>
                  <a:pt x="0" y="15402"/>
                  <a:pt x="0" y="15402"/>
                </a:cubicBez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33"/>
          <p:cNvSpPr/>
          <p:nvPr/>
        </p:nvSpPr>
        <p:spPr>
          <a:xfrm rot="-2148808">
            <a:off x="4529824" y="1156921"/>
            <a:ext cx="647414" cy="266322"/>
          </a:xfrm>
          <a:custGeom>
            <a:avLst/>
            <a:gdLst/>
            <a:ahLst/>
            <a:cxnLst/>
            <a:rect l="l" t="t" r="r" b="b"/>
            <a:pathLst>
              <a:path w="36226" h="14902" extrusionOk="0">
                <a:moveTo>
                  <a:pt x="991" y="1"/>
                </a:moveTo>
                <a:lnTo>
                  <a:pt x="36226" y="3565"/>
                </a:lnTo>
                <a:cubicBezTo>
                  <a:pt x="36226" y="3565"/>
                  <a:pt x="34800" y="4452"/>
                  <a:pt x="34729" y="5291"/>
                </a:cubicBezTo>
                <a:cubicBezTo>
                  <a:pt x="34658" y="6123"/>
                  <a:pt x="35905" y="7244"/>
                  <a:pt x="35905" y="7244"/>
                </a:cubicBezTo>
                <a:cubicBezTo>
                  <a:pt x="35905" y="7244"/>
                  <a:pt x="34397" y="8289"/>
                  <a:pt x="34495" y="9138"/>
                </a:cubicBezTo>
                <a:cubicBezTo>
                  <a:pt x="34588" y="9993"/>
                  <a:pt x="35230" y="11114"/>
                  <a:pt x="35230" y="11114"/>
                </a:cubicBezTo>
                <a:cubicBezTo>
                  <a:pt x="35230" y="11114"/>
                  <a:pt x="33053" y="12943"/>
                  <a:pt x="34903" y="14902"/>
                </a:cubicBezTo>
                <a:lnTo>
                  <a:pt x="1" y="11364"/>
                </a:lnTo>
                <a:cubicBezTo>
                  <a:pt x="1" y="11364"/>
                  <a:pt x="1345" y="10134"/>
                  <a:pt x="1400" y="9465"/>
                </a:cubicBezTo>
                <a:cubicBezTo>
                  <a:pt x="1460" y="8801"/>
                  <a:pt x="333" y="7576"/>
                  <a:pt x="333" y="7576"/>
                </a:cubicBezTo>
                <a:cubicBezTo>
                  <a:pt x="333" y="7576"/>
                  <a:pt x="1884" y="6477"/>
                  <a:pt x="1977" y="5476"/>
                </a:cubicBezTo>
                <a:cubicBezTo>
                  <a:pt x="2064" y="4469"/>
                  <a:pt x="915" y="3473"/>
                  <a:pt x="915" y="3473"/>
                </a:cubicBezTo>
                <a:cubicBezTo>
                  <a:pt x="915" y="3473"/>
                  <a:pt x="2015" y="2901"/>
                  <a:pt x="2091" y="1954"/>
                </a:cubicBezTo>
                <a:cubicBezTo>
                  <a:pt x="2172" y="1007"/>
                  <a:pt x="991" y="1"/>
                  <a:pt x="991" y="1"/>
                </a:cubicBezTo>
                <a:close/>
              </a:path>
            </a:pathLst>
          </a:custGeom>
          <a:solidFill>
            <a:schemeClr val="dk1">
              <a:alpha val="26789"/>
            </a:schemeClr>
          </a:solidFill>
          <a:ln>
            <a:noFill/>
          </a:ln>
          <a:effectLst>
            <a:outerShdw blurRad="57150" dist="19050" dir="5400000" algn="bl" rotWithShape="0">
              <a:srgbClr val="000000">
                <a:alpha val="31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227" name="Google Shape;227;p33"/>
          <p:cNvSpPr/>
          <p:nvPr/>
        </p:nvSpPr>
        <p:spPr>
          <a:xfrm>
            <a:off x="8176568" y="1007464"/>
            <a:ext cx="504629" cy="656495"/>
          </a:xfrm>
          <a:custGeom>
            <a:avLst/>
            <a:gdLst/>
            <a:ahLst/>
            <a:cxnLst/>
            <a:rect l="l" t="t" r="r" b="b"/>
            <a:pathLst>
              <a:path w="28231" h="36727" extrusionOk="0">
                <a:moveTo>
                  <a:pt x="9835" y="1"/>
                </a:moveTo>
                <a:cubicBezTo>
                  <a:pt x="9835" y="1"/>
                  <a:pt x="9694" y="1552"/>
                  <a:pt x="8877" y="2031"/>
                </a:cubicBezTo>
                <a:cubicBezTo>
                  <a:pt x="8631" y="2175"/>
                  <a:pt x="8359" y="2226"/>
                  <a:pt x="8099" y="2226"/>
                </a:cubicBezTo>
                <a:cubicBezTo>
                  <a:pt x="7495" y="2226"/>
                  <a:pt x="6956" y="1955"/>
                  <a:pt x="6956" y="1955"/>
                </a:cubicBezTo>
                <a:cubicBezTo>
                  <a:pt x="6956" y="1955"/>
                  <a:pt x="6815" y="3468"/>
                  <a:pt x="5944" y="3979"/>
                </a:cubicBezTo>
                <a:cubicBezTo>
                  <a:pt x="5694" y="4127"/>
                  <a:pt x="5367" y="4179"/>
                  <a:pt x="5027" y="4179"/>
                </a:cubicBezTo>
                <a:cubicBezTo>
                  <a:pt x="4189" y="4179"/>
                  <a:pt x="3277" y="3860"/>
                  <a:pt x="3277" y="3860"/>
                </a:cubicBezTo>
                <a:cubicBezTo>
                  <a:pt x="3277" y="3860"/>
                  <a:pt x="2940" y="5492"/>
                  <a:pt x="2363" y="5830"/>
                </a:cubicBezTo>
                <a:cubicBezTo>
                  <a:pt x="2184" y="5936"/>
                  <a:pt x="1888" y="5973"/>
                  <a:pt x="1566" y="5973"/>
                </a:cubicBezTo>
                <a:cubicBezTo>
                  <a:pt x="850" y="5973"/>
                  <a:pt x="1" y="5792"/>
                  <a:pt x="1" y="5792"/>
                </a:cubicBezTo>
                <a:lnTo>
                  <a:pt x="1" y="5792"/>
                </a:lnTo>
                <a:lnTo>
                  <a:pt x="18233" y="36726"/>
                </a:lnTo>
                <a:cubicBezTo>
                  <a:pt x="18569" y="35013"/>
                  <a:pt x="19849" y="34712"/>
                  <a:pt x="20707" y="34712"/>
                </a:cubicBezTo>
                <a:cubicBezTo>
                  <a:pt x="21170" y="34712"/>
                  <a:pt x="21509" y="34800"/>
                  <a:pt x="21509" y="34800"/>
                </a:cubicBezTo>
                <a:cubicBezTo>
                  <a:pt x="21509" y="34800"/>
                  <a:pt x="22048" y="33624"/>
                  <a:pt x="22685" y="33053"/>
                </a:cubicBezTo>
                <a:cubicBezTo>
                  <a:pt x="22886" y="32873"/>
                  <a:pt x="23195" y="32811"/>
                  <a:pt x="23525" y="32811"/>
                </a:cubicBezTo>
                <a:cubicBezTo>
                  <a:pt x="24241" y="32811"/>
                  <a:pt x="25052" y="33102"/>
                  <a:pt x="25052" y="33102"/>
                </a:cubicBezTo>
                <a:cubicBezTo>
                  <a:pt x="25052" y="33102"/>
                  <a:pt x="25237" y="31431"/>
                  <a:pt x="25961" y="31006"/>
                </a:cubicBezTo>
                <a:cubicBezTo>
                  <a:pt x="26140" y="30901"/>
                  <a:pt x="26369" y="30861"/>
                  <a:pt x="26614" y="30861"/>
                </a:cubicBezTo>
                <a:cubicBezTo>
                  <a:pt x="27354" y="30861"/>
                  <a:pt x="28231" y="31224"/>
                  <a:pt x="28231" y="31224"/>
                </a:cubicBezTo>
                <a:lnTo>
                  <a:pt x="9835" y="1"/>
                </a:ln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pic>
        <p:nvPicPr>
          <p:cNvPr id="228" name="Google Shape;228;p33"/>
          <p:cNvPicPr preferRelativeResize="0"/>
          <p:nvPr/>
        </p:nvPicPr>
        <p:blipFill>
          <a:blip r:embed="rId5">
            <a:alphaModFix amt="80000"/>
          </a:blip>
          <a:stretch>
            <a:fillRect/>
          </a:stretch>
        </p:blipFill>
        <p:spPr>
          <a:xfrm rot="5035060" flipH="1">
            <a:off x="4222172" y="4244453"/>
            <a:ext cx="1579416" cy="716443"/>
          </a:xfrm>
          <a:prstGeom prst="rect">
            <a:avLst/>
          </a:prstGeom>
          <a:noFill/>
          <a:ln>
            <a:noFill/>
          </a:ln>
        </p:spPr>
      </p:pic>
    </p:spTree>
    <p:extLst>
      <p:ext uri="{BB962C8B-B14F-4D97-AF65-F5344CB8AC3E}">
        <p14:creationId xmlns:p14="http://schemas.microsoft.com/office/powerpoint/2010/main" val="233324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4098" name="Picture 2" descr="Función de relación: qué es, fases y ejemplos - Función de relación en los animales">
            <a:extLst>
              <a:ext uri="{FF2B5EF4-FFF2-40B4-BE49-F238E27FC236}">
                <a16:creationId xmlns:a16="http://schemas.microsoft.com/office/drawing/2014/main" id="{0E2F50D7-47E8-4BFD-A984-12DFBC8A69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6134" y="1457966"/>
            <a:ext cx="2995408" cy="1976969"/>
          </a:xfrm>
          <a:prstGeom prst="rect">
            <a:avLst/>
          </a:prstGeom>
          <a:noFill/>
          <a:extLst>
            <a:ext uri="{909E8E84-426E-40DD-AFC4-6F175D3DCCD1}">
              <a14:hiddenFill xmlns:a14="http://schemas.microsoft.com/office/drawing/2010/main">
                <a:solidFill>
                  <a:srgbClr val="FFFFFF"/>
                </a:solidFill>
              </a14:hiddenFill>
            </a:ext>
          </a:extLst>
        </p:spPr>
      </p:pic>
      <p:sp>
        <p:nvSpPr>
          <p:cNvPr id="220" name="Google Shape;220;p33"/>
          <p:cNvSpPr txBox="1">
            <a:spLocks noGrp="1"/>
          </p:cNvSpPr>
          <p:nvPr>
            <p:ph type="body" idx="1"/>
          </p:nvPr>
        </p:nvSpPr>
        <p:spPr>
          <a:xfrm>
            <a:off x="509165" y="783581"/>
            <a:ext cx="3910503" cy="3739092"/>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s-MX" sz="1200" b="0" i="0" dirty="0">
                <a:solidFill>
                  <a:srgbClr val="333333"/>
                </a:solidFill>
                <a:effectLst/>
                <a:latin typeface="Catamaran"/>
              </a:rPr>
              <a:t>En animales, la función de relación involucra al sistema nervioso, perceptor de los estímulos y responsable de la emisión de las respuestas. Los receptores sensoriales son los encargados de recibir esta información del medio externo proporcionada por los estímulos. Existen diferentes tipos de </a:t>
            </a:r>
            <a:r>
              <a:rPr lang="es-MX" sz="1200" b="1" i="0" dirty="0">
                <a:solidFill>
                  <a:srgbClr val="333333"/>
                </a:solidFill>
                <a:effectLst/>
                <a:latin typeface="Catamaran"/>
              </a:rPr>
              <a:t>receptores sensoriales</a:t>
            </a:r>
            <a:r>
              <a:rPr lang="es-MX" sz="1200" b="0" i="0" dirty="0">
                <a:solidFill>
                  <a:srgbClr val="333333"/>
                </a:solidFill>
                <a:effectLst/>
                <a:latin typeface="Catamaran"/>
              </a:rPr>
              <a:t> ya que pueden ser, según su localización, receptores externos, si captan la información del medio exterior, o receptores internos si lo hacen del medio interno. Según si los animales son invertebrados o vertebrados los receptores sensoriales pueden localizarse en células aisladas u órganos muy desarrollados en la superficie del cuerpo del animal, como es el caso de los primeros, o concentrarse en los órganos de los sentidos como ocurre en el caso de los vertebrados.</a:t>
            </a:r>
          </a:p>
          <a:p>
            <a:pPr marL="0" lvl="0" indent="0" algn="l" rtl="0">
              <a:spcBef>
                <a:spcPts val="0"/>
              </a:spcBef>
              <a:spcAft>
                <a:spcPts val="1600"/>
              </a:spcAft>
              <a:buNone/>
            </a:pPr>
            <a:r>
              <a:rPr lang="es-MX" sz="1200" b="0" i="0" dirty="0">
                <a:solidFill>
                  <a:srgbClr val="333333"/>
                </a:solidFill>
                <a:effectLst/>
                <a:latin typeface="Catamaran"/>
              </a:rPr>
              <a:t>Estos procesan la información y la integran gracias a un complejo sistema de coordinación que involucra al </a:t>
            </a:r>
            <a:r>
              <a:rPr lang="es-MX" sz="1200" b="1" i="0" dirty="0">
                <a:solidFill>
                  <a:srgbClr val="333333"/>
                </a:solidFill>
                <a:effectLst/>
                <a:latin typeface="Catamaran"/>
              </a:rPr>
              <a:t>sistema nervioso</a:t>
            </a:r>
            <a:r>
              <a:rPr lang="es-MX" sz="1200" b="0" i="0" dirty="0">
                <a:solidFill>
                  <a:srgbClr val="333333"/>
                </a:solidFill>
                <a:effectLst/>
                <a:latin typeface="Catamaran"/>
              </a:rPr>
              <a:t>, el cual transmite la información a través de impulsos nerviosos por todo el cuerpo, y al</a:t>
            </a:r>
            <a:r>
              <a:rPr lang="es-MX" sz="1200" b="1" i="0" dirty="0">
                <a:solidFill>
                  <a:srgbClr val="333333"/>
                </a:solidFill>
                <a:effectLst/>
                <a:latin typeface="Catamaran"/>
              </a:rPr>
              <a:t> sistema endocrino</a:t>
            </a:r>
            <a:r>
              <a:rPr lang="es-MX" sz="1200" b="0" i="0" dirty="0">
                <a:solidFill>
                  <a:srgbClr val="333333"/>
                </a:solidFill>
                <a:effectLst/>
                <a:latin typeface="Catamaran"/>
              </a:rPr>
              <a:t>, que fabrica moléculas químicas que viajan también por el organismo hasta los órganos efectores.</a:t>
            </a:r>
            <a:endParaRPr sz="1100" dirty="0"/>
          </a:p>
        </p:txBody>
      </p:sp>
      <p:sp>
        <p:nvSpPr>
          <p:cNvPr id="221" name="Google Shape;221;p33"/>
          <p:cNvSpPr txBox="1">
            <a:spLocks noGrp="1"/>
          </p:cNvSpPr>
          <p:nvPr>
            <p:ph type="title"/>
          </p:nvPr>
        </p:nvSpPr>
        <p:spPr>
          <a:xfrm>
            <a:off x="528367" y="341635"/>
            <a:ext cx="3876875"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2000" dirty="0"/>
              <a:t>Función de relación en los animales.</a:t>
            </a:r>
            <a:endParaRPr sz="2000" dirty="0"/>
          </a:p>
        </p:txBody>
      </p:sp>
      <p:sp>
        <p:nvSpPr>
          <p:cNvPr id="224" name="Google Shape;224;p33"/>
          <p:cNvSpPr/>
          <p:nvPr/>
        </p:nvSpPr>
        <p:spPr>
          <a:xfrm rot="-391042">
            <a:off x="6103209" y="3235734"/>
            <a:ext cx="1101258" cy="649000"/>
          </a:xfrm>
          <a:custGeom>
            <a:avLst/>
            <a:gdLst/>
            <a:ahLst/>
            <a:cxnLst/>
            <a:rect l="l" t="t" r="r" b="b"/>
            <a:pathLst>
              <a:path w="44052" h="25961" extrusionOk="0">
                <a:moveTo>
                  <a:pt x="0" y="15402"/>
                </a:moveTo>
                <a:lnTo>
                  <a:pt x="40035" y="0"/>
                </a:lnTo>
                <a:cubicBezTo>
                  <a:pt x="40035" y="0"/>
                  <a:pt x="39175" y="1442"/>
                  <a:pt x="39491" y="2221"/>
                </a:cubicBezTo>
                <a:cubicBezTo>
                  <a:pt x="39806" y="2993"/>
                  <a:pt x="41434" y="3418"/>
                  <a:pt x="41434" y="3418"/>
                </a:cubicBezTo>
                <a:cubicBezTo>
                  <a:pt x="41434" y="3418"/>
                  <a:pt x="40574" y="5040"/>
                  <a:pt x="41047" y="5753"/>
                </a:cubicBezTo>
                <a:cubicBezTo>
                  <a:pt x="41521" y="6466"/>
                  <a:pt x="42609" y="7168"/>
                  <a:pt x="42609" y="7168"/>
                </a:cubicBezTo>
                <a:cubicBezTo>
                  <a:pt x="42609" y="7168"/>
                  <a:pt x="41510" y="9791"/>
                  <a:pt x="44051" y="10684"/>
                </a:cubicBezTo>
                <a:lnTo>
                  <a:pt x="4327" y="25960"/>
                </a:lnTo>
                <a:cubicBezTo>
                  <a:pt x="4327" y="25960"/>
                  <a:pt x="4958" y="24252"/>
                  <a:pt x="4703" y="23631"/>
                </a:cubicBezTo>
                <a:cubicBezTo>
                  <a:pt x="4447" y="23011"/>
                  <a:pt x="2885" y="22439"/>
                  <a:pt x="2885" y="22439"/>
                </a:cubicBezTo>
                <a:cubicBezTo>
                  <a:pt x="2885" y="22439"/>
                  <a:pt x="3767" y="20752"/>
                  <a:pt x="3380" y="19816"/>
                </a:cubicBezTo>
                <a:cubicBezTo>
                  <a:pt x="2999" y="18885"/>
                  <a:pt x="1524" y="18526"/>
                  <a:pt x="1524" y="18526"/>
                </a:cubicBezTo>
                <a:cubicBezTo>
                  <a:pt x="1524" y="18526"/>
                  <a:pt x="2237" y="17514"/>
                  <a:pt x="1873" y="16638"/>
                </a:cubicBezTo>
                <a:cubicBezTo>
                  <a:pt x="1513" y="15761"/>
                  <a:pt x="0" y="15402"/>
                  <a:pt x="0" y="15402"/>
                </a:cubicBez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33"/>
          <p:cNvSpPr/>
          <p:nvPr/>
        </p:nvSpPr>
        <p:spPr>
          <a:xfrm rot="-2148808">
            <a:off x="4893668" y="1371605"/>
            <a:ext cx="647414" cy="266322"/>
          </a:xfrm>
          <a:custGeom>
            <a:avLst/>
            <a:gdLst/>
            <a:ahLst/>
            <a:cxnLst/>
            <a:rect l="l" t="t" r="r" b="b"/>
            <a:pathLst>
              <a:path w="36226" h="14902" extrusionOk="0">
                <a:moveTo>
                  <a:pt x="991" y="1"/>
                </a:moveTo>
                <a:lnTo>
                  <a:pt x="36226" y="3565"/>
                </a:lnTo>
                <a:cubicBezTo>
                  <a:pt x="36226" y="3565"/>
                  <a:pt x="34800" y="4452"/>
                  <a:pt x="34729" y="5291"/>
                </a:cubicBezTo>
                <a:cubicBezTo>
                  <a:pt x="34658" y="6123"/>
                  <a:pt x="35905" y="7244"/>
                  <a:pt x="35905" y="7244"/>
                </a:cubicBezTo>
                <a:cubicBezTo>
                  <a:pt x="35905" y="7244"/>
                  <a:pt x="34397" y="8289"/>
                  <a:pt x="34495" y="9138"/>
                </a:cubicBezTo>
                <a:cubicBezTo>
                  <a:pt x="34588" y="9993"/>
                  <a:pt x="35230" y="11114"/>
                  <a:pt x="35230" y="11114"/>
                </a:cubicBezTo>
                <a:cubicBezTo>
                  <a:pt x="35230" y="11114"/>
                  <a:pt x="33053" y="12943"/>
                  <a:pt x="34903" y="14902"/>
                </a:cubicBezTo>
                <a:lnTo>
                  <a:pt x="1" y="11364"/>
                </a:lnTo>
                <a:cubicBezTo>
                  <a:pt x="1" y="11364"/>
                  <a:pt x="1345" y="10134"/>
                  <a:pt x="1400" y="9465"/>
                </a:cubicBezTo>
                <a:cubicBezTo>
                  <a:pt x="1460" y="8801"/>
                  <a:pt x="333" y="7576"/>
                  <a:pt x="333" y="7576"/>
                </a:cubicBezTo>
                <a:cubicBezTo>
                  <a:pt x="333" y="7576"/>
                  <a:pt x="1884" y="6477"/>
                  <a:pt x="1977" y="5476"/>
                </a:cubicBezTo>
                <a:cubicBezTo>
                  <a:pt x="2064" y="4469"/>
                  <a:pt x="915" y="3473"/>
                  <a:pt x="915" y="3473"/>
                </a:cubicBezTo>
                <a:cubicBezTo>
                  <a:pt x="915" y="3473"/>
                  <a:pt x="2015" y="2901"/>
                  <a:pt x="2091" y="1954"/>
                </a:cubicBezTo>
                <a:cubicBezTo>
                  <a:pt x="2172" y="1007"/>
                  <a:pt x="991" y="1"/>
                  <a:pt x="991" y="1"/>
                </a:cubicBezTo>
                <a:close/>
              </a:path>
            </a:pathLst>
          </a:custGeom>
          <a:solidFill>
            <a:schemeClr val="dk1">
              <a:alpha val="26789"/>
            </a:schemeClr>
          </a:solidFill>
          <a:ln>
            <a:noFill/>
          </a:ln>
          <a:effectLst>
            <a:outerShdw blurRad="57150" dist="19050" dir="5400000" algn="bl" rotWithShape="0">
              <a:srgbClr val="000000">
                <a:alpha val="31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227" name="Google Shape;227;p33"/>
          <p:cNvSpPr/>
          <p:nvPr/>
        </p:nvSpPr>
        <p:spPr>
          <a:xfrm>
            <a:off x="7899227" y="1207367"/>
            <a:ext cx="504629" cy="656495"/>
          </a:xfrm>
          <a:custGeom>
            <a:avLst/>
            <a:gdLst/>
            <a:ahLst/>
            <a:cxnLst/>
            <a:rect l="l" t="t" r="r" b="b"/>
            <a:pathLst>
              <a:path w="28231" h="36727" extrusionOk="0">
                <a:moveTo>
                  <a:pt x="9835" y="1"/>
                </a:moveTo>
                <a:cubicBezTo>
                  <a:pt x="9835" y="1"/>
                  <a:pt x="9694" y="1552"/>
                  <a:pt x="8877" y="2031"/>
                </a:cubicBezTo>
                <a:cubicBezTo>
                  <a:pt x="8631" y="2175"/>
                  <a:pt x="8359" y="2226"/>
                  <a:pt x="8099" y="2226"/>
                </a:cubicBezTo>
                <a:cubicBezTo>
                  <a:pt x="7495" y="2226"/>
                  <a:pt x="6956" y="1955"/>
                  <a:pt x="6956" y="1955"/>
                </a:cubicBezTo>
                <a:cubicBezTo>
                  <a:pt x="6956" y="1955"/>
                  <a:pt x="6815" y="3468"/>
                  <a:pt x="5944" y="3979"/>
                </a:cubicBezTo>
                <a:cubicBezTo>
                  <a:pt x="5694" y="4127"/>
                  <a:pt x="5367" y="4179"/>
                  <a:pt x="5027" y="4179"/>
                </a:cubicBezTo>
                <a:cubicBezTo>
                  <a:pt x="4189" y="4179"/>
                  <a:pt x="3277" y="3860"/>
                  <a:pt x="3277" y="3860"/>
                </a:cubicBezTo>
                <a:cubicBezTo>
                  <a:pt x="3277" y="3860"/>
                  <a:pt x="2940" y="5492"/>
                  <a:pt x="2363" y="5830"/>
                </a:cubicBezTo>
                <a:cubicBezTo>
                  <a:pt x="2184" y="5936"/>
                  <a:pt x="1888" y="5973"/>
                  <a:pt x="1566" y="5973"/>
                </a:cubicBezTo>
                <a:cubicBezTo>
                  <a:pt x="850" y="5973"/>
                  <a:pt x="1" y="5792"/>
                  <a:pt x="1" y="5792"/>
                </a:cubicBezTo>
                <a:lnTo>
                  <a:pt x="1" y="5792"/>
                </a:lnTo>
                <a:lnTo>
                  <a:pt x="18233" y="36726"/>
                </a:lnTo>
                <a:cubicBezTo>
                  <a:pt x="18569" y="35013"/>
                  <a:pt x="19849" y="34712"/>
                  <a:pt x="20707" y="34712"/>
                </a:cubicBezTo>
                <a:cubicBezTo>
                  <a:pt x="21170" y="34712"/>
                  <a:pt x="21509" y="34800"/>
                  <a:pt x="21509" y="34800"/>
                </a:cubicBezTo>
                <a:cubicBezTo>
                  <a:pt x="21509" y="34800"/>
                  <a:pt x="22048" y="33624"/>
                  <a:pt x="22685" y="33053"/>
                </a:cubicBezTo>
                <a:cubicBezTo>
                  <a:pt x="22886" y="32873"/>
                  <a:pt x="23195" y="32811"/>
                  <a:pt x="23525" y="32811"/>
                </a:cubicBezTo>
                <a:cubicBezTo>
                  <a:pt x="24241" y="32811"/>
                  <a:pt x="25052" y="33102"/>
                  <a:pt x="25052" y="33102"/>
                </a:cubicBezTo>
                <a:cubicBezTo>
                  <a:pt x="25052" y="33102"/>
                  <a:pt x="25237" y="31431"/>
                  <a:pt x="25961" y="31006"/>
                </a:cubicBezTo>
                <a:cubicBezTo>
                  <a:pt x="26140" y="30901"/>
                  <a:pt x="26369" y="30861"/>
                  <a:pt x="26614" y="30861"/>
                </a:cubicBezTo>
                <a:cubicBezTo>
                  <a:pt x="27354" y="30861"/>
                  <a:pt x="28231" y="31224"/>
                  <a:pt x="28231" y="31224"/>
                </a:cubicBezTo>
                <a:lnTo>
                  <a:pt x="9835" y="1"/>
                </a:ln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pic>
        <p:nvPicPr>
          <p:cNvPr id="228" name="Google Shape;228;p33"/>
          <p:cNvPicPr preferRelativeResize="0"/>
          <p:nvPr/>
        </p:nvPicPr>
        <p:blipFill>
          <a:blip r:embed="rId4">
            <a:alphaModFix amt="80000"/>
          </a:blip>
          <a:stretch>
            <a:fillRect/>
          </a:stretch>
        </p:blipFill>
        <p:spPr>
          <a:xfrm rot="6023610" flipH="1">
            <a:off x="4087245" y="4187939"/>
            <a:ext cx="1579416" cy="669468"/>
          </a:xfrm>
          <a:prstGeom prst="rect">
            <a:avLst/>
          </a:prstGeom>
          <a:noFill/>
          <a:ln>
            <a:noFill/>
          </a:ln>
        </p:spPr>
      </p:pic>
    </p:spTree>
    <p:extLst>
      <p:ext uri="{BB962C8B-B14F-4D97-AF65-F5344CB8AC3E}">
        <p14:creationId xmlns:p14="http://schemas.microsoft.com/office/powerpoint/2010/main" val="2274141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4"/>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p>
            <a:pPr marL="0" indent="0"/>
            <a:r>
              <a:rPr lang="es-MX" sz="1100" b="0" i="0" dirty="0">
                <a:solidFill>
                  <a:srgbClr val="333333"/>
                </a:solidFill>
                <a:effectLst/>
                <a:latin typeface="Catamaran"/>
              </a:rPr>
              <a:t>Biología-Geología. Función de relación en las plantas: https://biologia-geologia.com/BG1/1052_relacion_de_las_plantas.html</a:t>
            </a:r>
          </a:p>
          <a:p>
            <a:pPr marL="0" lvl="0" indent="0" algn="l" rtl="0">
              <a:spcBef>
                <a:spcPts val="0"/>
              </a:spcBef>
              <a:spcAft>
                <a:spcPts val="0"/>
              </a:spcAft>
              <a:buNone/>
            </a:pPr>
            <a:endParaRPr lang="es-MX" sz="1400" dirty="0"/>
          </a:p>
          <a:p>
            <a:pPr marL="0" indent="0"/>
            <a:r>
              <a:rPr lang="es-MX" sz="1100" b="0" i="0" dirty="0">
                <a:solidFill>
                  <a:srgbClr val="333333"/>
                </a:solidFill>
                <a:effectLst/>
                <a:latin typeface="Catamaran"/>
              </a:rPr>
              <a:t>Biología 3º de secundaria. La relación de los animales. Los receptores: http://biologiaterceroiem.blogspot.com/2013/04/la-relacion-en-los-animales-los.html</a:t>
            </a:r>
          </a:p>
          <a:p>
            <a:pPr marL="0" lvl="0" indent="0" algn="l" rtl="0">
              <a:spcBef>
                <a:spcPts val="0"/>
              </a:spcBef>
              <a:spcAft>
                <a:spcPts val="0"/>
              </a:spcAft>
              <a:buNone/>
            </a:pPr>
            <a:endParaRPr lang="es-MX" sz="1400" dirty="0"/>
          </a:p>
          <a:p>
            <a:pPr marL="0" lvl="0" indent="0" algn="l" rtl="0">
              <a:spcBef>
                <a:spcPts val="0"/>
              </a:spcBef>
              <a:spcAft>
                <a:spcPts val="0"/>
              </a:spcAft>
              <a:buNone/>
            </a:pPr>
            <a:endParaRPr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pic>
        <p:nvPicPr>
          <p:cNvPr id="212" name="Google Shape;212;p32"/>
          <p:cNvPicPr preferRelativeResize="0"/>
          <p:nvPr/>
        </p:nvPicPr>
        <p:blipFill rotWithShape="1">
          <a:blip r:embed="rId3">
            <a:alphaModFix/>
          </a:blip>
          <a:srcRect t="16970" r="8892" b="21025"/>
          <a:stretch/>
        </p:blipFill>
        <p:spPr>
          <a:xfrm rot="10800000">
            <a:off x="833700" y="1225600"/>
            <a:ext cx="2036850" cy="810276"/>
          </a:xfrm>
          <a:prstGeom prst="rect">
            <a:avLst/>
          </a:prstGeom>
          <a:noFill/>
          <a:ln>
            <a:noFill/>
          </a:ln>
        </p:spPr>
      </p:pic>
      <p:pic>
        <p:nvPicPr>
          <p:cNvPr id="213" name="Google Shape;213;p32"/>
          <p:cNvPicPr preferRelativeResize="0"/>
          <p:nvPr/>
        </p:nvPicPr>
        <p:blipFill rotWithShape="1">
          <a:blip r:embed="rId4">
            <a:alphaModFix/>
          </a:blip>
          <a:srcRect t="16734" r="8892" b="18300"/>
          <a:stretch/>
        </p:blipFill>
        <p:spPr>
          <a:xfrm rot="10800000">
            <a:off x="833700" y="1737957"/>
            <a:ext cx="2036850" cy="846042"/>
          </a:xfrm>
          <a:prstGeom prst="rect">
            <a:avLst/>
          </a:prstGeom>
          <a:noFill/>
          <a:ln>
            <a:noFill/>
          </a:ln>
        </p:spPr>
      </p:pic>
      <p:sp>
        <p:nvSpPr>
          <p:cNvPr id="214" name="Google Shape;214;p32"/>
          <p:cNvSpPr txBox="1">
            <a:spLocks noGrp="1"/>
          </p:cNvSpPr>
          <p:nvPr>
            <p:ph type="title"/>
          </p:nvPr>
        </p:nvSpPr>
        <p:spPr>
          <a:xfrm>
            <a:off x="2672991" y="925429"/>
            <a:ext cx="3798000" cy="466273"/>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1800" dirty="0"/>
              <a:t>NOTA REFLEXIVA</a:t>
            </a:r>
            <a:endParaRPr sz="1800" dirty="0"/>
          </a:p>
        </p:txBody>
      </p:sp>
      <p:sp>
        <p:nvSpPr>
          <p:cNvPr id="215" name="Google Shape;215;p32"/>
          <p:cNvSpPr txBox="1">
            <a:spLocks noGrp="1"/>
          </p:cNvSpPr>
          <p:nvPr>
            <p:ph type="subTitle" idx="1"/>
          </p:nvPr>
        </p:nvSpPr>
        <p:spPr>
          <a:xfrm>
            <a:off x="2509284" y="1181774"/>
            <a:ext cx="4508204" cy="259012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dirty="0"/>
              <a:t>Este tema nos permite recibir información y percibir lo que ocurre a nuestro alrededor y así elaborar respuestas. </a:t>
            </a:r>
          </a:p>
          <a:p>
            <a:pPr marL="0" lvl="0" indent="0" algn="l" rtl="0">
              <a:spcBef>
                <a:spcPts val="0"/>
              </a:spcBef>
              <a:spcAft>
                <a:spcPts val="0"/>
              </a:spcAft>
              <a:buNone/>
            </a:pPr>
            <a:r>
              <a:rPr lang="es-MX" dirty="0"/>
              <a:t>En esta función intervienen los sentidos que son los que captan la información de lo ya hablado anteriormente y de igual forma en nuestro sistema nervioso porque es el que decide como reaccionar y el sistema locomotor que es el lleva a cabo la reacción</a:t>
            </a:r>
            <a:endParaRPr dirty="0"/>
          </a:p>
        </p:txBody>
      </p:sp>
    </p:spTree>
  </p:cSld>
  <p:clrMapOvr>
    <a:masterClrMapping/>
  </p:clrMapOvr>
</p:sld>
</file>

<file path=ppt/theme/theme1.xml><?xml version="1.0" encoding="utf-8"?>
<a:theme xmlns:a="http://schemas.openxmlformats.org/drawingml/2006/main" name="Notebook Lesson by Slidesgo">
  <a:themeElements>
    <a:clrScheme name="Simple Light">
      <a:dk1>
        <a:srgbClr val="595959"/>
      </a:dk1>
      <a:lt1>
        <a:srgbClr val="F1C232"/>
      </a:lt1>
      <a:dk2>
        <a:srgbClr val="595959"/>
      </a:dk2>
      <a:lt2>
        <a:srgbClr val="A8D68C"/>
      </a:lt2>
      <a:accent1>
        <a:srgbClr val="F1C232"/>
      </a:accent1>
      <a:accent2>
        <a:srgbClr val="B44141"/>
      </a:accent2>
      <a:accent3>
        <a:srgbClr val="F1C232"/>
      </a:accent3>
      <a:accent4>
        <a:srgbClr val="DF7070"/>
      </a:accent4>
      <a:accent5>
        <a:srgbClr val="7A9E64"/>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895</Words>
  <Application>Microsoft Office PowerPoint</Application>
  <PresentationFormat>Presentación en pantalla (16:9)</PresentationFormat>
  <Paragraphs>25</Paragraphs>
  <Slides>7</Slides>
  <Notes>7</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Roboto Mono Medium</vt:lpstr>
      <vt:lpstr>Arial</vt:lpstr>
      <vt:lpstr>Concert One</vt:lpstr>
      <vt:lpstr>Anonymous Pro</vt:lpstr>
      <vt:lpstr>Catamaran</vt:lpstr>
      <vt:lpstr>Coming Soon</vt:lpstr>
      <vt:lpstr>Notebook Lesson by Slidesgo</vt:lpstr>
      <vt:lpstr>FUNCIÓN RELACIÓN EN LOS SERES VIVOS Estudio Natural</vt:lpstr>
      <vt:lpstr>¿Qué es? </vt:lpstr>
      <vt:lpstr>Función de relación celular.</vt:lpstr>
      <vt:lpstr>Función de relación en las plantas.</vt:lpstr>
      <vt:lpstr>Función de relación en los animales.</vt:lpstr>
      <vt:lpstr>Presentación de PowerPoint</vt:lpstr>
      <vt:lpstr>NOTA REFLEXIVA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NOTEBOOK LESSON</dc:title>
  <dc:creator>Joana Rincon</dc:creator>
  <cp:lastModifiedBy>528441755727</cp:lastModifiedBy>
  <cp:revision>8</cp:revision>
  <dcterms:modified xsi:type="dcterms:W3CDTF">2021-12-14T20:57:57Z</dcterms:modified>
</cp:coreProperties>
</file>