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12192000" cy="16256000"/>
  <p:notesSz cx="12192000" cy="16256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4" d="100"/>
          <a:sy n="24" d="100"/>
        </p:scale>
        <p:origin x="2472" y="31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5039360"/>
            <a:ext cx="10363200" cy="341376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9103360"/>
            <a:ext cx="8534400" cy="4064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1/10/2022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2191999" cy="16255998"/>
          </a:xfrm>
          <a:prstGeom prst="rect">
            <a:avLst/>
          </a:prstGeom>
        </p:spPr>
      </p:pic>
      <p:pic>
        <p:nvPicPr>
          <p:cNvPr id="17" name="bg object 17"/>
          <p:cNvPicPr/>
          <p:nvPr/>
        </p:nvPicPr>
        <p:blipFill>
          <a:blip r:embed="rId3" cstate="print"/>
          <a:stretch>
            <a:fillRect/>
          </a:stretch>
        </p:blipFill>
        <p:spPr>
          <a:xfrm>
            <a:off x="0" y="0"/>
            <a:ext cx="12174220" cy="2540000"/>
          </a:xfrm>
          <a:prstGeom prst="rect">
            <a:avLst/>
          </a:prstGeom>
        </p:spPr>
      </p:pic>
      <p:pic>
        <p:nvPicPr>
          <p:cNvPr id="18" name="bg object 18"/>
          <p:cNvPicPr/>
          <p:nvPr/>
        </p:nvPicPr>
        <p:blipFill>
          <a:blip r:embed="rId4" cstate="print"/>
          <a:stretch>
            <a:fillRect/>
          </a:stretch>
        </p:blipFill>
        <p:spPr>
          <a:xfrm>
            <a:off x="0" y="13502639"/>
            <a:ext cx="12192000" cy="2753360"/>
          </a:xfrm>
          <a:prstGeom prst="rect">
            <a:avLst/>
          </a:prstGeom>
        </p:spPr>
      </p:pic>
      <p:sp>
        <p:nvSpPr>
          <p:cNvPr id="2" name="Holder 2"/>
          <p:cNvSpPr>
            <a:spLocks noGrp="1"/>
          </p:cNvSpPr>
          <p:nvPr>
            <p:ph type="title"/>
          </p:nvPr>
        </p:nvSpPr>
        <p:spPr/>
        <p:txBody>
          <a:bodyPr lIns="0" tIns="0" rIns="0" bIns="0"/>
          <a:lstStyle>
            <a:lvl1pPr>
              <a:defRPr sz="4800" b="0" i="0">
                <a:solidFill>
                  <a:schemeClr val="tx1"/>
                </a:solidFill>
                <a:latin typeface="Comic Sans MS"/>
                <a:cs typeface="Comic Sans M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1/10/2022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chemeClr val="tx1"/>
                </a:solidFill>
                <a:latin typeface="Comic Sans MS"/>
                <a:cs typeface="Comic Sans MS"/>
              </a:defRPr>
            </a:lvl1pPr>
          </a:lstStyle>
          <a:p>
            <a:endParaRPr/>
          </a:p>
        </p:txBody>
      </p:sp>
      <p:sp>
        <p:nvSpPr>
          <p:cNvPr id="3" name="Holder 3"/>
          <p:cNvSpPr>
            <a:spLocks noGrp="1"/>
          </p:cNvSpPr>
          <p:nvPr>
            <p:ph sz="half" idx="2"/>
          </p:nvPr>
        </p:nvSpPr>
        <p:spPr>
          <a:xfrm>
            <a:off x="609600" y="3738880"/>
            <a:ext cx="5303520" cy="1072896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3738880"/>
            <a:ext cx="5303520" cy="1072896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1/10/2022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chemeClr val="tx1"/>
                </a:solidFill>
                <a:latin typeface="Comic Sans MS"/>
                <a:cs typeface="Comic Sans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1/10/2022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1/10/2022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12191999" cy="16255998"/>
          </a:xfrm>
          <a:prstGeom prst="rect">
            <a:avLst/>
          </a:prstGeom>
        </p:spPr>
      </p:pic>
      <p:sp>
        <p:nvSpPr>
          <p:cNvPr id="2" name="Holder 2"/>
          <p:cNvSpPr>
            <a:spLocks noGrp="1"/>
          </p:cNvSpPr>
          <p:nvPr>
            <p:ph type="title"/>
          </p:nvPr>
        </p:nvSpPr>
        <p:spPr>
          <a:xfrm>
            <a:off x="330200" y="4348480"/>
            <a:ext cx="11531600" cy="2220595"/>
          </a:xfrm>
          <a:prstGeom prst="rect">
            <a:avLst/>
          </a:prstGeom>
        </p:spPr>
        <p:txBody>
          <a:bodyPr wrap="square" lIns="0" tIns="0" rIns="0" bIns="0">
            <a:spAutoFit/>
          </a:bodyPr>
          <a:lstStyle>
            <a:lvl1pPr>
              <a:defRPr sz="4800" b="0" i="0">
                <a:solidFill>
                  <a:schemeClr val="tx1"/>
                </a:solidFill>
                <a:latin typeface="Comic Sans MS"/>
                <a:cs typeface="Comic Sans MS"/>
              </a:defRPr>
            </a:lvl1pPr>
          </a:lstStyle>
          <a:p>
            <a:endParaRPr/>
          </a:p>
        </p:txBody>
      </p:sp>
      <p:sp>
        <p:nvSpPr>
          <p:cNvPr id="3" name="Holder 3"/>
          <p:cNvSpPr>
            <a:spLocks noGrp="1"/>
          </p:cNvSpPr>
          <p:nvPr>
            <p:ph type="body" idx="1"/>
          </p:nvPr>
        </p:nvSpPr>
        <p:spPr>
          <a:xfrm>
            <a:off x="879157" y="7274941"/>
            <a:ext cx="10433685" cy="514667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15118080"/>
            <a:ext cx="3901440" cy="8128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15118080"/>
            <a:ext cx="2804160" cy="8128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1/10/2022</a:t>
            </a:fld>
            <a:endParaRPr lang="en-US"/>
          </a:p>
        </p:txBody>
      </p:sp>
      <p:sp>
        <p:nvSpPr>
          <p:cNvPr id="6" name="Holder 6"/>
          <p:cNvSpPr>
            <a:spLocks noGrp="1"/>
          </p:cNvSpPr>
          <p:nvPr>
            <p:ph type="sldNum" sz="quarter" idx="7"/>
          </p:nvPr>
        </p:nvSpPr>
        <p:spPr>
          <a:xfrm>
            <a:off x="8778240" y="15118080"/>
            <a:ext cx="2804160" cy="8128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5.xml"/><Relationship Id="rId5" Type="http://schemas.microsoft.com/office/2007/relationships/hdphoto" Target="../media/hdphoto2.wdp"/><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0200" y="4348480"/>
            <a:ext cx="11407140" cy="2220595"/>
          </a:xfrm>
          <a:prstGeom prst="rect">
            <a:avLst/>
          </a:prstGeom>
        </p:spPr>
        <p:txBody>
          <a:bodyPr vert="horz" wrap="square" lIns="0" tIns="12700" rIns="0" bIns="0" rtlCol="0">
            <a:spAutoFit/>
          </a:bodyPr>
          <a:lstStyle/>
          <a:p>
            <a:pPr marL="12700" marR="5080" algn="ctr">
              <a:lnSpc>
                <a:spcPct val="100000"/>
              </a:lnSpc>
              <a:spcBef>
                <a:spcPts val="100"/>
              </a:spcBef>
            </a:pPr>
            <a:r>
              <a:rPr dirty="0"/>
              <a:t>Escuela</a:t>
            </a:r>
            <a:r>
              <a:rPr spc="-25" dirty="0"/>
              <a:t> </a:t>
            </a:r>
            <a:r>
              <a:rPr spc="-5" dirty="0"/>
              <a:t>Normal</a:t>
            </a:r>
            <a:r>
              <a:rPr spc="10" dirty="0"/>
              <a:t> </a:t>
            </a:r>
            <a:r>
              <a:rPr spc="-5" dirty="0"/>
              <a:t>de</a:t>
            </a:r>
            <a:r>
              <a:rPr spc="-15" dirty="0"/>
              <a:t> </a:t>
            </a:r>
            <a:r>
              <a:rPr spc="-5" dirty="0"/>
              <a:t>Educación</a:t>
            </a:r>
            <a:r>
              <a:rPr spc="20" dirty="0"/>
              <a:t> </a:t>
            </a:r>
            <a:r>
              <a:rPr spc="-5" dirty="0"/>
              <a:t>Preescolar </a:t>
            </a:r>
            <a:r>
              <a:rPr spc="-1420" dirty="0"/>
              <a:t> </a:t>
            </a:r>
            <a:r>
              <a:rPr spc="-5" dirty="0"/>
              <a:t>Licenciatura</a:t>
            </a:r>
            <a:r>
              <a:rPr spc="50" dirty="0"/>
              <a:t> </a:t>
            </a:r>
            <a:r>
              <a:rPr dirty="0"/>
              <a:t>en</a:t>
            </a:r>
            <a:r>
              <a:rPr spc="-20" dirty="0"/>
              <a:t> </a:t>
            </a:r>
            <a:r>
              <a:rPr dirty="0"/>
              <a:t>Educación</a:t>
            </a:r>
            <a:r>
              <a:rPr spc="10" dirty="0"/>
              <a:t> </a:t>
            </a:r>
            <a:r>
              <a:rPr spc="-5" dirty="0"/>
              <a:t>Preescolar </a:t>
            </a:r>
            <a:r>
              <a:rPr dirty="0"/>
              <a:t> Ciclo </a:t>
            </a:r>
            <a:r>
              <a:rPr spc="-5" dirty="0"/>
              <a:t>Escolar</a:t>
            </a:r>
            <a:r>
              <a:rPr spc="-25" dirty="0"/>
              <a:t> </a:t>
            </a:r>
            <a:r>
              <a:rPr spc="-10" dirty="0"/>
              <a:t>2021-2022</a:t>
            </a:r>
          </a:p>
        </p:txBody>
      </p:sp>
      <p:sp>
        <p:nvSpPr>
          <p:cNvPr id="3" name="object 3"/>
          <p:cNvSpPr txBox="1"/>
          <p:nvPr/>
        </p:nvSpPr>
        <p:spPr>
          <a:xfrm>
            <a:off x="879157" y="7274941"/>
            <a:ext cx="10309860" cy="5146675"/>
          </a:xfrm>
          <a:prstGeom prst="rect">
            <a:avLst/>
          </a:prstGeom>
        </p:spPr>
        <p:txBody>
          <a:bodyPr vert="horz" wrap="square" lIns="0" tIns="12700" rIns="0" bIns="0" rtlCol="0">
            <a:spAutoFit/>
          </a:bodyPr>
          <a:lstStyle/>
          <a:p>
            <a:pPr marL="12700" marR="5080" indent="-635" algn="ctr">
              <a:lnSpc>
                <a:spcPct val="100000"/>
              </a:lnSpc>
              <a:spcBef>
                <a:spcPts val="100"/>
              </a:spcBef>
            </a:pPr>
            <a:r>
              <a:rPr sz="4800" spc="-5" dirty="0">
                <a:latin typeface="Comic Sans MS"/>
                <a:cs typeface="Comic Sans MS"/>
              </a:rPr>
              <a:t>Asignatura:</a:t>
            </a:r>
            <a:r>
              <a:rPr sz="4800" spc="10" dirty="0">
                <a:latin typeface="Comic Sans MS"/>
                <a:cs typeface="Comic Sans MS"/>
              </a:rPr>
              <a:t> </a:t>
            </a:r>
            <a:r>
              <a:rPr sz="4800" dirty="0">
                <a:latin typeface="Comic Sans MS"/>
                <a:cs typeface="Comic Sans MS"/>
              </a:rPr>
              <a:t>Tutoría</a:t>
            </a:r>
            <a:r>
              <a:rPr sz="4800" spc="25" dirty="0">
                <a:latin typeface="Comic Sans MS"/>
                <a:cs typeface="Comic Sans MS"/>
              </a:rPr>
              <a:t> </a:t>
            </a:r>
            <a:r>
              <a:rPr sz="4800" dirty="0">
                <a:latin typeface="Comic Sans MS"/>
                <a:cs typeface="Comic Sans MS"/>
              </a:rPr>
              <a:t>Grupal </a:t>
            </a:r>
            <a:r>
              <a:rPr sz="4800" spc="5" dirty="0">
                <a:latin typeface="Comic Sans MS"/>
                <a:cs typeface="Comic Sans MS"/>
              </a:rPr>
              <a:t> </a:t>
            </a:r>
            <a:r>
              <a:rPr sz="4800" spc="-5" dirty="0">
                <a:latin typeface="Comic Sans MS"/>
                <a:cs typeface="Comic Sans MS"/>
              </a:rPr>
              <a:t>Actividad:</a:t>
            </a:r>
            <a:r>
              <a:rPr sz="4800" spc="55" dirty="0">
                <a:latin typeface="Comic Sans MS"/>
                <a:cs typeface="Comic Sans MS"/>
              </a:rPr>
              <a:t> </a:t>
            </a:r>
            <a:r>
              <a:rPr sz="4800" spc="-10" dirty="0">
                <a:latin typeface="Comic Sans MS"/>
                <a:cs typeface="Comic Sans MS"/>
              </a:rPr>
              <a:t>Registro</a:t>
            </a:r>
            <a:r>
              <a:rPr sz="4800" spc="15" dirty="0">
                <a:latin typeface="Comic Sans MS"/>
                <a:cs typeface="Comic Sans MS"/>
              </a:rPr>
              <a:t> </a:t>
            </a:r>
            <a:r>
              <a:rPr sz="4800" spc="-10" dirty="0">
                <a:latin typeface="Comic Sans MS"/>
                <a:cs typeface="Comic Sans MS"/>
              </a:rPr>
              <a:t>tutoría</a:t>
            </a:r>
            <a:r>
              <a:rPr sz="4800" spc="55" dirty="0">
                <a:latin typeface="Comic Sans MS"/>
                <a:cs typeface="Comic Sans MS"/>
              </a:rPr>
              <a:t> </a:t>
            </a:r>
            <a:r>
              <a:rPr sz="4800" spc="-5" dirty="0">
                <a:latin typeface="Comic Sans MS"/>
                <a:cs typeface="Comic Sans MS"/>
              </a:rPr>
              <a:t>de</a:t>
            </a:r>
            <a:r>
              <a:rPr sz="4800" spc="10" dirty="0">
                <a:latin typeface="Comic Sans MS"/>
                <a:cs typeface="Comic Sans MS"/>
              </a:rPr>
              <a:t> </a:t>
            </a:r>
            <a:r>
              <a:rPr sz="4800" spc="-5" dirty="0">
                <a:latin typeface="Comic Sans MS"/>
                <a:cs typeface="Comic Sans MS"/>
              </a:rPr>
              <a:t>pares </a:t>
            </a:r>
            <a:r>
              <a:rPr sz="4800" spc="-1420" dirty="0">
                <a:latin typeface="Comic Sans MS"/>
                <a:cs typeface="Comic Sans MS"/>
              </a:rPr>
              <a:t> </a:t>
            </a:r>
            <a:r>
              <a:rPr sz="4800" spc="-5" dirty="0">
                <a:latin typeface="Comic Sans MS"/>
                <a:cs typeface="Comic Sans MS"/>
              </a:rPr>
              <a:t>Titular:</a:t>
            </a:r>
            <a:r>
              <a:rPr sz="4800" spc="15" dirty="0">
                <a:latin typeface="Comic Sans MS"/>
                <a:cs typeface="Comic Sans MS"/>
              </a:rPr>
              <a:t> </a:t>
            </a:r>
            <a:r>
              <a:rPr sz="4800" spc="-5" dirty="0">
                <a:latin typeface="Comic Sans MS"/>
                <a:cs typeface="Comic Sans MS"/>
              </a:rPr>
              <a:t>Rosa</a:t>
            </a:r>
            <a:r>
              <a:rPr sz="4800" spc="25" dirty="0">
                <a:latin typeface="Comic Sans MS"/>
                <a:cs typeface="Comic Sans MS"/>
              </a:rPr>
              <a:t> </a:t>
            </a:r>
            <a:r>
              <a:rPr sz="4800" dirty="0">
                <a:latin typeface="Comic Sans MS"/>
                <a:cs typeface="Comic Sans MS"/>
              </a:rPr>
              <a:t>Velia</a:t>
            </a:r>
            <a:r>
              <a:rPr sz="4800" spc="-5" dirty="0">
                <a:latin typeface="Comic Sans MS"/>
                <a:cs typeface="Comic Sans MS"/>
              </a:rPr>
              <a:t> del</a:t>
            </a:r>
            <a:r>
              <a:rPr sz="4800" spc="-15" dirty="0">
                <a:latin typeface="Comic Sans MS"/>
                <a:cs typeface="Comic Sans MS"/>
              </a:rPr>
              <a:t> </a:t>
            </a:r>
            <a:r>
              <a:rPr sz="4800" dirty="0">
                <a:latin typeface="Comic Sans MS"/>
                <a:cs typeface="Comic Sans MS"/>
              </a:rPr>
              <a:t>Rio</a:t>
            </a:r>
            <a:r>
              <a:rPr sz="4800" spc="25" dirty="0">
                <a:latin typeface="Comic Sans MS"/>
                <a:cs typeface="Comic Sans MS"/>
              </a:rPr>
              <a:t> </a:t>
            </a:r>
            <a:r>
              <a:rPr sz="4800" spc="-5" dirty="0">
                <a:latin typeface="Comic Sans MS"/>
                <a:cs typeface="Comic Sans MS"/>
              </a:rPr>
              <a:t>Tijerina</a:t>
            </a:r>
            <a:endParaRPr sz="4800">
              <a:latin typeface="Comic Sans MS"/>
              <a:cs typeface="Comic Sans MS"/>
            </a:endParaRPr>
          </a:p>
          <a:p>
            <a:pPr marL="751840" marR="744220" algn="ctr">
              <a:lnSpc>
                <a:spcPct val="100000"/>
              </a:lnSpc>
              <a:spcBef>
                <a:spcPts val="5760"/>
              </a:spcBef>
            </a:pPr>
            <a:r>
              <a:rPr sz="4800" spc="-5" dirty="0">
                <a:latin typeface="Comic Sans MS"/>
                <a:cs typeface="Comic Sans MS"/>
              </a:rPr>
              <a:t>Alumnas: </a:t>
            </a:r>
            <a:r>
              <a:rPr sz="4800" dirty="0">
                <a:latin typeface="Comic Sans MS"/>
                <a:cs typeface="Comic Sans MS"/>
              </a:rPr>
              <a:t>Mariana Garcia </a:t>
            </a:r>
            <a:r>
              <a:rPr sz="4800" spc="-5" dirty="0">
                <a:latin typeface="Comic Sans MS"/>
                <a:cs typeface="Comic Sans MS"/>
              </a:rPr>
              <a:t>Reyna </a:t>
            </a:r>
            <a:r>
              <a:rPr sz="4800" spc="-1420" dirty="0">
                <a:latin typeface="Comic Sans MS"/>
                <a:cs typeface="Comic Sans MS"/>
              </a:rPr>
              <a:t> </a:t>
            </a:r>
            <a:r>
              <a:rPr sz="4800" dirty="0">
                <a:latin typeface="Comic Sans MS"/>
                <a:cs typeface="Comic Sans MS"/>
              </a:rPr>
              <a:t>Claudia</a:t>
            </a:r>
            <a:r>
              <a:rPr sz="4800" spc="5" dirty="0">
                <a:latin typeface="Comic Sans MS"/>
                <a:cs typeface="Comic Sans MS"/>
              </a:rPr>
              <a:t> </a:t>
            </a:r>
            <a:r>
              <a:rPr sz="4800" dirty="0">
                <a:latin typeface="Comic Sans MS"/>
                <a:cs typeface="Comic Sans MS"/>
              </a:rPr>
              <a:t>Mata</a:t>
            </a:r>
            <a:r>
              <a:rPr sz="4800" spc="-5" dirty="0">
                <a:latin typeface="Comic Sans MS"/>
                <a:cs typeface="Comic Sans MS"/>
              </a:rPr>
              <a:t> Rodríguez </a:t>
            </a:r>
            <a:r>
              <a:rPr sz="4800" dirty="0">
                <a:latin typeface="Comic Sans MS"/>
                <a:cs typeface="Comic Sans MS"/>
              </a:rPr>
              <a:t> </a:t>
            </a:r>
            <a:r>
              <a:rPr sz="4800" spc="-10" dirty="0">
                <a:latin typeface="Comic Sans MS"/>
                <a:cs typeface="Comic Sans MS"/>
              </a:rPr>
              <a:t>Semestre:</a:t>
            </a:r>
            <a:r>
              <a:rPr sz="4800" spc="40" dirty="0">
                <a:latin typeface="Comic Sans MS"/>
                <a:cs typeface="Comic Sans MS"/>
              </a:rPr>
              <a:t> </a:t>
            </a:r>
            <a:r>
              <a:rPr sz="4800" dirty="0">
                <a:latin typeface="Comic Sans MS"/>
                <a:cs typeface="Comic Sans MS"/>
              </a:rPr>
              <a:t>5</a:t>
            </a:r>
            <a:r>
              <a:rPr sz="4800" spc="-10" dirty="0">
                <a:latin typeface="Comic Sans MS"/>
                <a:cs typeface="Comic Sans MS"/>
              </a:rPr>
              <a:t> Sección:</a:t>
            </a:r>
            <a:r>
              <a:rPr sz="4800" spc="10" dirty="0">
                <a:latin typeface="Comic Sans MS"/>
                <a:cs typeface="Comic Sans MS"/>
              </a:rPr>
              <a:t> </a:t>
            </a:r>
            <a:r>
              <a:rPr sz="4800" dirty="0">
                <a:latin typeface="Comic Sans MS"/>
                <a:cs typeface="Comic Sans MS"/>
              </a:rPr>
              <a:t>B</a:t>
            </a:r>
            <a:endParaRPr sz="4800">
              <a:latin typeface="Comic Sans MS"/>
              <a:cs typeface="Comic Sans MS"/>
            </a:endParaRPr>
          </a:p>
        </p:txBody>
      </p:sp>
      <p:sp>
        <p:nvSpPr>
          <p:cNvPr id="4" name="object 4"/>
          <p:cNvSpPr txBox="1"/>
          <p:nvPr/>
        </p:nvSpPr>
        <p:spPr>
          <a:xfrm>
            <a:off x="-27940" y="15211107"/>
            <a:ext cx="6009005" cy="513080"/>
          </a:xfrm>
          <a:prstGeom prst="rect">
            <a:avLst/>
          </a:prstGeom>
        </p:spPr>
        <p:txBody>
          <a:bodyPr vert="horz" wrap="square" lIns="0" tIns="12700" rIns="0" bIns="0" rtlCol="0">
            <a:spAutoFit/>
          </a:bodyPr>
          <a:lstStyle/>
          <a:p>
            <a:pPr marL="12700">
              <a:lnSpc>
                <a:spcPct val="100000"/>
              </a:lnSpc>
              <a:spcBef>
                <a:spcPts val="100"/>
              </a:spcBef>
            </a:pPr>
            <a:r>
              <a:rPr lang="es-ES" sz="3200" spc="-5" dirty="0">
                <a:latin typeface="Comic Sans MS"/>
                <a:cs typeface="Comic Sans MS"/>
              </a:rPr>
              <a:t>Lun</a:t>
            </a:r>
            <a:r>
              <a:rPr sz="3200" spc="-5" dirty="0">
                <a:latin typeface="Comic Sans MS"/>
                <a:cs typeface="Comic Sans MS"/>
              </a:rPr>
              <a:t>es</a:t>
            </a:r>
            <a:r>
              <a:rPr sz="3200" spc="5" dirty="0">
                <a:latin typeface="Comic Sans MS"/>
                <a:cs typeface="Comic Sans MS"/>
              </a:rPr>
              <a:t> </a:t>
            </a:r>
            <a:r>
              <a:rPr lang="es-ES" sz="3200" spc="-5" dirty="0">
                <a:latin typeface="Comic Sans MS"/>
                <a:cs typeface="Comic Sans MS"/>
              </a:rPr>
              <a:t>10</a:t>
            </a:r>
            <a:r>
              <a:rPr sz="3200" spc="-10" dirty="0">
                <a:latin typeface="Comic Sans MS"/>
                <a:cs typeface="Comic Sans MS"/>
              </a:rPr>
              <a:t> </a:t>
            </a:r>
            <a:r>
              <a:rPr sz="3200" spc="-5" dirty="0">
                <a:latin typeface="Comic Sans MS"/>
                <a:cs typeface="Comic Sans MS"/>
              </a:rPr>
              <a:t>de</a:t>
            </a:r>
            <a:r>
              <a:rPr sz="3200" spc="-10" dirty="0">
                <a:latin typeface="Comic Sans MS"/>
                <a:cs typeface="Comic Sans MS"/>
              </a:rPr>
              <a:t> </a:t>
            </a:r>
            <a:r>
              <a:rPr lang="es-ES" sz="3200" spc="-10" dirty="0">
                <a:latin typeface="Comic Sans MS"/>
                <a:cs typeface="Comic Sans MS"/>
              </a:rPr>
              <a:t>Enero</a:t>
            </a:r>
            <a:r>
              <a:rPr sz="3200" spc="20" dirty="0">
                <a:latin typeface="Comic Sans MS"/>
                <a:cs typeface="Comic Sans MS"/>
              </a:rPr>
              <a:t> </a:t>
            </a:r>
            <a:r>
              <a:rPr sz="3200" spc="-5" dirty="0">
                <a:latin typeface="Comic Sans MS"/>
                <a:cs typeface="Comic Sans MS"/>
              </a:rPr>
              <a:t>del</a:t>
            </a:r>
            <a:r>
              <a:rPr sz="3200" spc="-10" dirty="0">
                <a:latin typeface="Comic Sans MS"/>
                <a:cs typeface="Comic Sans MS"/>
              </a:rPr>
              <a:t> </a:t>
            </a:r>
            <a:r>
              <a:rPr sz="3200" spc="-5" dirty="0">
                <a:latin typeface="Comic Sans MS"/>
                <a:cs typeface="Comic Sans MS"/>
              </a:rPr>
              <a:t>202</a:t>
            </a:r>
            <a:r>
              <a:rPr lang="es-ES" sz="3200" spc="-5" dirty="0">
                <a:latin typeface="Comic Sans MS"/>
                <a:cs typeface="Comic Sans MS"/>
              </a:rPr>
              <a:t>2</a:t>
            </a:r>
            <a:endParaRPr sz="3200" dirty="0">
              <a:latin typeface="Comic Sans MS"/>
              <a:cs typeface="Comic Sans MS"/>
            </a:endParaRPr>
          </a:p>
        </p:txBody>
      </p:sp>
      <p:sp>
        <p:nvSpPr>
          <p:cNvPr id="5" name="object 5"/>
          <p:cNvSpPr txBox="1"/>
          <p:nvPr/>
        </p:nvSpPr>
        <p:spPr>
          <a:xfrm>
            <a:off x="8523605" y="15211107"/>
            <a:ext cx="3034665" cy="513080"/>
          </a:xfrm>
          <a:prstGeom prst="rect">
            <a:avLst/>
          </a:prstGeom>
        </p:spPr>
        <p:txBody>
          <a:bodyPr vert="horz" wrap="square" lIns="0" tIns="12700" rIns="0" bIns="0" rtlCol="0">
            <a:spAutoFit/>
          </a:bodyPr>
          <a:lstStyle/>
          <a:p>
            <a:pPr marL="12700">
              <a:lnSpc>
                <a:spcPct val="100000"/>
              </a:lnSpc>
              <a:spcBef>
                <a:spcPts val="100"/>
              </a:spcBef>
            </a:pPr>
            <a:r>
              <a:rPr sz="3200" spc="-5" dirty="0">
                <a:latin typeface="Comic Sans MS"/>
                <a:cs typeface="Comic Sans MS"/>
              </a:rPr>
              <a:t>Saltillo</a:t>
            </a:r>
            <a:r>
              <a:rPr sz="3200" spc="-35" dirty="0">
                <a:latin typeface="Comic Sans MS"/>
                <a:cs typeface="Comic Sans MS"/>
              </a:rPr>
              <a:t> </a:t>
            </a:r>
            <a:r>
              <a:rPr sz="3200" spc="-10" dirty="0">
                <a:latin typeface="Comic Sans MS"/>
                <a:cs typeface="Comic Sans MS"/>
              </a:rPr>
              <a:t>Coahuila</a:t>
            </a:r>
            <a:endParaRPr sz="3200">
              <a:latin typeface="Comic Sans MS"/>
              <a:cs typeface="Comic Sans MS"/>
            </a:endParaRPr>
          </a:p>
        </p:txBody>
      </p:sp>
      <p:pic>
        <p:nvPicPr>
          <p:cNvPr id="6" name="object 6"/>
          <p:cNvPicPr/>
          <p:nvPr/>
        </p:nvPicPr>
        <p:blipFill>
          <a:blip r:embed="rId2" cstate="print"/>
          <a:stretch>
            <a:fillRect/>
          </a:stretch>
        </p:blipFill>
        <p:spPr>
          <a:xfrm>
            <a:off x="4866640" y="1089660"/>
            <a:ext cx="2415540" cy="289814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EC12BB8-FDDE-43EC-AB6B-46C175A1F214}"/>
              </a:ext>
            </a:extLst>
          </p:cNvPr>
          <p:cNvSpPr txBox="1"/>
          <p:nvPr/>
        </p:nvSpPr>
        <p:spPr>
          <a:xfrm>
            <a:off x="1104900" y="812800"/>
            <a:ext cx="9982200" cy="12588061"/>
          </a:xfrm>
          <a:prstGeom prst="rect">
            <a:avLst/>
          </a:prstGeom>
          <a:noFill/>
        </p:spPr>
        <p:txBody>
          <a:bodyPr wrap="square" rtlCol="0">
            <a:spAutoFit/>
          </a:bodyPr>
          <a:lstStyle/>
          <a:p>
            <a:r>
              <a:rPr lang="es-ES" sz="2800" b="1" dirty="0">
                <a:latin typeface="Comic Sans MS" panose="030F0702030302020204" pitchFamily="66" charset="0"/>
              </a:rPr>
              <a:t>Análisis del cuento</a:t>
            </a:r>
          </a:p>
          <a:p>
            <a:r>
              <a:rPr lang="es-ES" sz="2800" dirty="0">
                <a:latin typeface="Comic Sans MS" panose="030F0702030302020204" pitchFamily="66" charset="0"/>
              </a:rPr>
              <a:t>Después de analizar el video del cuento emocional del pájaro del alma llegamos a la conclusión de que es una historia que trasmite la relación que tiene una persona con su alma, el como esta conformada por amor, enojo, tristeza y diversas emociones, es una historia que puede ser útil a cualquier edad para comprender un lado “espiritual” del como se percibe una persona, de igual manera para los niños de nivel preescolar les puede ser mas fácil el comprender sus emociones el como se sienten sobre algunas acciones o momentos por los que pasan, así mismo con la historia se pueden crear secuencias didácticas para relacionar con la educación socioemocional de los alumnos, como lo es creando sus propios cajones como dice en el cuento, el expresarse, etc.</a:t>
            </a:r>
          </a:p>
          <a:p>
            <a:endParaRPr lang="es-ES" sz="2800" dirty="0">
              <a:latin typeface="Comic Sans MS" panose="030F0702030302020204" pitchFamily="66" charset="0"/>
            </a:endParaRPr>
          </a:p>
          <a:p>
            <a:r>
              <a:rPr lang="es-ES" sz="2800" b="1" dirty="0">
                <a:latin typeface="Comic Sans MS" panose="030F0702030302020204" pitchFamily="66" charset="0"/>
              </a:rPr>
              <a:t>Actividades que se pueden realizar</a:t>
            </a:r>
          </a:p>
          <a:p>
            <a:pPr marL="457200" indent="-457200">
              <a:buFont typeface="Courier New" panose="02070309020205020404" pitchFamily="49" charset="0"/>
              <a:buChar char="o"/>
            </a:pPr>
            <a:r>
              <a:rPr lang="es-ES" sz="2800" dirty="0">
                <a:latin typeface="Comic Sans MS" panose="030F0702030302020204" pitchFamily="66" charset="0"/>
              </a:rPr>
              <a:t>Dibuja cómo sería el pájaro del alma que habita en tu interior.</a:t>
            </a:r>
          </a:p>
          <a:p>
            <a:r>
              <a:rPr lang="es-ES" sz="2800" dirty="0">
                <a:latin typeface="Comic Sans MS" panose="030F0702030302020204" pitchFamily="66" charset="0"/>
              </a:rPr>
              <a:t>¿Qué enseñanza te deja el pájaro del alma? </a:t>
            </a:r>
          </a:p>
          <a:p>
            <a:r>
              <a:rPr lang="es-ES" sz="2800" dirty="0">
                <a:latin typeface="Comic Sans MS" panose="030F0702030302020204" pitchFamily="66" charset="0"/>
              </a:rPr>
              <a:t>¿Cuáles emociones pondrías en tus cajones? </a:t>
            </a:r>
          </a:p>
          <a:p>
            <a:endParaRPr lang="es-ES" sz="2800" dirty="0">
              <a:latin typeface="Comic Sans MS" panose="030F0702030302020204" pitchFamily="66" charset="0"/>
            </a:endParaRPr>
          </a:p>
          <a:p>
            <a:pPr marL="457200" indent="-457200">
              <a:buFont typeface="Courier New" panose="02070309020205020404" pitchFamily="49" charset="0"/>
              <a:buChar char="o"/>
            </a:pPr>
            <a:r>
              <a:rPr lang="es-ES" sz="2800" dirty="0">
                <a:latin typeface="Comic Sans MS" panose="030F0702030302020204" pitchFamily="66" charset="0"/>
              </a:rPr>
              <a:t>Ahora cerraremos los ojos unos minutos e intentemos escuchar a nuestro pájaro del alma.</a:t>
            </a:r>
          </a:p>
          <a:p>
            <a:r>
              <a:rPr lang="es-ES" sz="2800" dirty="0">
                <a:latin typeface="Comic Sans MS" panose="030F0702030302020204" pitchFamily="66" charset="0"/>
              </a:rPr>
              <a:t>¿Qué nos dice del día ayer? </a:t>
            </a:r>
          </a:p>
          <a:p>
            <a:r>
              <a:rPr lang="es-ES" sz="2800" dirty="0">
                <a:latin typeface="Comic Sans MS" panose="030F0702030302020204" pitchFamily="66" charset="0"/>
              </a:rPr>
              <a:t>¿Qué nos cuenta de esta mañana? </a:t>
            </a:r>
          </a:p>
          <a:p>
            <a:r>
              <a:rPr lang="es-ES" sz="2800" dirty="0">
                <a:latin typeface="Comic Sans MS" panose="030F0702030302020204" pitchFamily="66" charset="0"/>
              </a:rPr>
              <a:t>¿Qué es lo que pasó para que esas emociones brotaran? </a:t>
            </a:r>
          </a:p>
          <a:p>
            <a:r>
              <a:rPr lang="es-ES" sz="2800" dirty="0">
                <a:latin typeface="Comic Sans MS" panose="030F0702030302020204" pitchFamily="66" charset="0"/>
              </a:rPr>
              <a:t>¿Compartimos nuestras emociones? </a:t>
            </a:r>
          </a:p>
          <a:p>
            <a:r>
              <a:rPr lang="es-ES" sz="2800" dirty="0">
                <a:latin typeface="Comic Sans MS" panose="030F0702030302020204" pitchFamily="66" charset="0"/>
              </a:rPr>
              <a:t>¿Cómo expresemos nuestras emociones físicamente?</a:t>
            </a:r>
            <a:endParaRPr lang="es-MX" sz="2800" dirty="0">
              <a:latin typeface="Comic Sans MS" panose="030F0702030302020204" pitchFamily="66" charset="0"/>
            </a:endParaRPr>
          </a:p>
        </p:txBody>
      </p:sp>
      <p:pic>
        <p:nvPicPr>
          <p:cNvPr id="4" name="Imagen 3">
            <a:extLst>
              <a:ext uri="{FF2B5EF4-FFF2-40B4-BE49-F238E27FC236}">
                <a16:creationId xmlns:a16="http://schemas.microsoft.com/office/drawing/2014/main" id="{E66A1FC6-6FFA-4523-B280-DCC69D85FED5}"/>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932" b="94014" l="8688" r="92376">
                        <a14:foregroundMark x1="8865" y1="46531" x2="8865" y2="46531"/>
                        <a14:foregroundMark x1="92553" y1="48299" x2="92553" y2="48299"/>
                        <a14:foregroundMark x1="58511" y1="94014" x2="58511" y2="94014"/>
                      </a14:backgroundRemoval>
                    </a14:imgEffect>
                  </a14:imgLayer>
                </a14:imgProps>
              </a:ext>
            </a:extLst>
          </a:blip>
          <a:stretch>
            <a:fillRect/>
          </a:stretch>
        </p:blipFill>
        <p:spPr>
          <a:xfrm>
            <a:off x="4011107" y="13315762"/>
            <a:ext cx="2256183" cy="2940238"/>
          </a:xfrm>
          <a:prstGeom prst="rect">
            <a:avLst/>
          </a:prstGeom>
        </p:spPr>
      </p:pic>
      <p:pic>
        <p:nvPicPr>
          <p:cNvPr id="5" name="Imagen 4">
            <a:extLst>
              <a:ext uri="{FF2B5EF4-FFF2-40B4-BE49-F238E27FC236}">
                <a16:creationId xmlns:a16="http://schemas.microsoft.com/office/drawing/2014/main" id="{BA37AE4B-ADA2-4D18-A0E2-74BB58CB64F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143" b="92720" l="7979" r="91844">
                        <a14:foregroundMark x1="49823" y1="7280" x2="49823" y2="7280"/>
                        <a14:foregroundMark x1="8333" y1="48626" x2="8333" y2="48626"/>
                        <a14:foregroundMark x1="92021" y1="50275" x2="92021" y2="50275"/>
                        <a14:foregroundMark x1="58688" y1="92720" x2="58688" y2="92720"/>
                      </a14:backgroundRemoval>
                    </a14:imgEffect>
                  </a14:imgLayer>
                </a14:imgProps>
              </a:ext>
            </a:extLst>
          </a:blip>
          <a:stretch>
            <a:fillRect/>
          </a:stretch>
        </p:blipFill>
        <p:spPr>
          <a:xfrm>
            <a:off x="5993964" y="13438409"/>
            <a:ext cx="2277877" cy="294023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TotalTime>
  <Words>288</Words>
  <Application>Microsoft Office PowerPoint</Application>
  <PresentationFormat>Personalizado</PresentationFormat>
  <Paragraphs>19</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Calibri</vt:lpstr>
      <vt:lpstr>Comic Sans MS</vt:lpstr>
      <vt:lpstr>Courier New</vt:lpstr>
      <vt:lpstr>Office Theme</vt:lpstr>
      <vt:lpstr>Escuela Normal de Educación Preescolar  Licenciatura en Educación Preescolar  Ciclo Escolar 2021-2022</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CLAUDIA MATA</dc:creator>
  <cp:lastModifiedBy>CLAUDIA MATA</cp:lastModifiedBy>
  <cp:revision>2</cp:revision>
  <dcterms:created xsi:type="dcterms:W3CDTF">2022-01-11T03:30:12Z</dcterms:created>
  <dcterms:modified xsi:type="dcterms:W3CDTF">2022-01-11T03:58:42Z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2021-11-01T00:00:00Z</vt:filetime>
  </property>
  <property fmtid="{D5CDD505-2E9C-101B-9397-08002B2CF9AE}" pid="3" name="Creator">
    <vt:lpwstr>Microsoft® PowerPoint® 2019</vt:lpwstr>
  </property>
  <property fmtid="{D5CDD505-2E9C-101B-9397-08002B2CF9AE}" pid="4" name="LastSaved">
    <vt:filetime>2022-01-11T00:00:00Z</vt:filetime>
  </property>
</Properties>
</file>