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theme" Target="../theme/theme1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1/12/2022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93616A-02CB-2E43-85C2-39F8BC145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875" y="2841413"/>
            <a:ext cx="10554574" cy="1428750"/>
          </a:xfrm>
        </p:spPr>
        <p:txBody>
          <a:bodyPr/>
          <a:lstStyle/>
          <a:p>
            <a:pPr algn="ctr"/>
            <a:r>
              <a:rPr lang="es-ES"/>
              <a:t>Escuela Normal de Educación Preescolar </a:t>
            </a:r>
            <a:br>
              <a:rPr lang="es-ES"/>
            </a:br>
            <a:r>
              <a:rPr lang="es-ES" sz="1800"/>
              <a:t>ciclo escolar 2021-2022</a:t>
            </a:r>
            <a:r>
              <a:rPr lang="es-ES"/>
              <a:t> </a:t>
            </a:r>
            <a:br>
              <a:rPr lang="es-ES"/>
            </a:br>
            <a:br>
              <a:rPr lang="es-ES"/>
            </a:br>
            <a:br>
              <a:rPr lang="es-ES"/>
            </a:br>
            <a:br>
              <a:rPr lang="es-ES"/>
            </a:br>
            <a:r>
              <a:rPr lang="es-ES"/>
              <a:t>Estrategias de la Música </a:t>
            </a:r>
            <a:br>
              <a:rPr lang="es-ES"/>
            </a:br>
            <a:r>
              <a:rPr lang="es-ES"/>
              <a:t>y canto En educación preescolar 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D56B45-D379-924D-A89E-2DC114AFE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0431" y="4234444"/>
            <a:ext cx="10554574" cy="3636511"/>
          </a:xfrm>
        </p:spPr>
        <p:txBody>
          <a:bodyPr/>
          <a:lstStyle/>
          <a:p>
            <a:r>
              <a:rPr lang="es-ES"/>
              <a:t>Alumna:Liliana Aracely Esquivel Orozco#4</a:t>
            </a:r>
          </a:p>
          <a:p>
            <a:r>
              <a:rPr lang="es-ES"/>
              <a:t>Docente :Jorge Ariel Morales García </a:t>
            </a:r>
          </a:p>
          <a:p>
            <a:r>
              <a:rPr lang="es-ES"/>
              <a:t>Primer grado sección “D”</a:t>
            </a:r>
          </a:p>
          <a:p>
            <a:r>
              <a:rPr lang="es-ES"/>
              <a:t> 11 de Noviembre del 2022Saltillo Coahuila </a:t>
            </a:r>
          </a:p>
          <a:p>
            <a:endParaRPr lang="es-MX"/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2464AA17-AAE2-C64E-8F69-D98D99E362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 flipV="1">
            <a:off x="5277036" y="1355855"/>
            <a:ext cx="1399801" cy="1776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408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F07B0E-7965-D547-A426-36A41AF5FF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969" y="1437241"/>
            <a:ext cx="10572000" cy="2971051"/>
          </a:xfrm>
        </p:spPr>
        <p:txBody>
          <a:bodyPr/>
          <a:lstStyle/>
          <a:p>
            <a:r>
              <a:rPr lang="es-ES"/>
              <a:t>El mostró de la laguna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CF571CB-A273-7244-9C5B-0EC4EB5526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8501" y="5304660"/>
            <a:ext cx="10572000" cy="434974"/>
          </a:xfrm>
        </p:spPr>
        <p:txBody>
          <a:bodyPr>
            <a:normAutofit fontScale="25000" lnSpcReduction="20000"/>
          </a:bodyPr>
          <a:lstStyle/>
          <a:p>
            <a:r>
              <a:rPr lang="es-ES" sz="16000"/>
              <a:t>Se utiliza principalmente en el mes de Octubre y Noviembre alucibo a Halloween 🎃</a:t>
            </a:r>
          </a:p>
          <a:p>
            <a:endParaRPr lang="es-ES" sz="16000"/>
          </a:p>
          <a:p>
            <a:endParaRPr lang="es-ES"/>
          </a:p>
          <a:p>
            <a:endParaRPr lang="es-MX"/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5DF163D7-A9B9-6947-8B2F-4A23E650A6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4811" y="568136"/>
            <a:ext cx="3355889" cy="3840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023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E9D8C3-FA74-5D42-9E5D-8B1278103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Aprendizaje esperado :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6E87E0-E92E-4645-A85F-A83BE804F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s-ES" sz="9600"/>
              <a:t>Que el niño a través de la Música, el baile y el juego, siga y memorice movimientos rítmicos</a:t>
            </a:r>
            <a:r>
              <a:rPr lang="es-ES"/>
              <a:t>.. </a:t>
            </a:r>
          </a:p>
          <a:p>
            <a:endParaRPr lang="es-ES" sz="9800" b="1" i="1"/>
          </a:p>
          <a:p>
            <a:r>
              <a:rPr lang="es-ES" sz="9800" b="1" i="1"/>
              <a:t>Aprenda las partes del cuerpo </a:t>
            </a:r>
          </a:p>
          <a:p>
            <a:r>
              <a:rPr lang="es-ES" sz="9800" b="1" i="1"/>
              <a:t>Trabajar rimas</a:t>
            </a:r>
          </a:p>
          <a:p>
            <a:r>
              <a:rPr lang="es-ES" sz="9800" b="1" i="1"/>
              <a:t>Lenguaje oral y corporal</a:t>
            </a:r>
          </a:p>
          <a:p>
            <a:r>
              <a:rPr lang="es-ES" sz="9800" b="1" i="1"/>
              <a:t>Rutina para ejercitar </a:t>
            </a:r>
          </a:p>
          <a:p>
            <a:r>
              <a:rPr lang="es-ES" sz="9800" b="1" i="1"/>
              <a:t>Integración Grupal</a:t>
            </a:r>
          </a:p>
          <a:p>
            <a:r>
              <a:rPr lang="es-ES" sz="9800" b="1" i="1"/>
              <a:t>Movimientos motrices gruesos </a:t>
            </a:r>
          </a:p>
          <a:p>
            <a:r>
              <a:rPr lang="es-ES" sz="9800" b="1" i="1"/>
              <a:t>Cardinalidad </a:t>
            </a:r>
          </a:p>
          <a:p>
            <a:r>
              <a:rPr lang="es-ES" sz="9800" b="1" i="1"/>
              <a:t>Emociones </a:t>
            </a:r>
          </a:p>
          <a:p>
            <a:endParaRPr lang="es-ES" sz="9800" b="1" i="1"/>
          </a:p>
          <a:p>
            <a:endParaRPr lang="es-MX"/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285970AD-378B-9446-AEEE-D79DF47F38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4156" y="2938891"/>
            <a:ext cx="4921249" cy="291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019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D9B93B-ECEB-8D47-BAEE-E325B7AE7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El moustro de la laguna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9A8C38-654F-2C40-A225-614755EC1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005" y="1417638"/>
            <a:ext cx="3631090" cy="6037393"/>
          </a:xfrm>
        </p:spPr>
        <p:txBody>
          <a:bodyPr>
            <a:normAutofit fontScale="25000" lnSpcReduction="20000"/>
          </a:bodyPr>
          <a:lstStyle/>
          <a:p>
            <a:r>
              <a:rPr lang="es-MX" sz="6400" b="1" i="0">
                <a:effectLst/>
                <a:latin typeface="Roboto" panose="02000000000000000000" pitchFamily="2" charset="0"/>
              </a:rPr>
              <a:t>Al monstruo de la laguna</a:t>
            </a:r>
            <a:br>
              <a:rPr lang="es-MX" sz="6400" b="1" i="0">
                <a:effectLst/>
                <a:latin typeface="Roboto" panose="02000000000000000000" pitchFamily="2" charset="0"/>
              </a:rPr>
            </a:br>
            <a:r>
              <a:rPr lang="es-MX" sz="6400" b="1" i="0">
                <a:effectLst/>
                <a:latin typeface="Roboto" panose="02000000000000000000" pitchFamily="2" charset="0"/>
              </a:rPr>
              <a:t>Le gusta bailar la cumbia</a:t>
            </a:r>
            <a:br>
              <a:rPr lang="es-MX" sz="6400" b="1" i="0">
                <a:effectLst/>
                <a:latin typeface="Roboto" panose="02000000000000000000" pitchFamily="2" charset="0"/>
              </a:rPr>
            </a:br>
            <a:r>
              <a:rPr lang="es-MX" sz="6400" b="1" i="0">
                <a:effectLst/>
                <a:latin typeface="Roboto" panose="02000000000000000000" pitchFamily="2" charset="0"/>
              </a:rPr>
              <a:t>Se empieza a mover seguro</a:t>
            </a:r>
            <a:br>
              <a:rPr lang="es-MX" sz="6400" b="1" i="0">
                <a:effectLst/>
                <a:latin typeface="Roboto" panose="02000000000000000000" pitchFamily="2" charset="0"/>
              </a:rPr>
            </a:br>
            <a:r>
              <a:rPr lang="es-MX" sz="6400" b="1" i="0">
                <a:effectLst/>
                <a:latin typeface="Roboto" panose="02000000000000000000" pitchFamily="2" charset="0"/>
              </a:rPr>
              <a:t>De a poquito y sin apuro (¡eso!)</a:t>
            </a:r>
          </a:p>
          <a:p>
            <a:r>
              <a:rPr lang="es-MX" sz="6400" b="1" i="0">
                <a:effectLst/>
                <a:latin typeface="Roboto" panose="02000000000000000000" pitchFamily="2" charset="0"/>
              </a:rPr>
              <a:t>El monstruo de la laguna</a:t>
            </a:r>
            <a:br>
              <a:rPr lang="es-MX" sz="6400" b="1" i="0">
                <a:effectLst/>
                <a:latin typeface="Roboto" panose="02000000000000000000" pitchFamily="2" charset="0"/>
              </a:rPr>
            </a:br>
            <a:r>
              <a:rPr lang="es-MX" sz="6400" b="1" i="0">
                <a:effectLst/>
                <a:latin typeface="Roboto" panose="02000000000000000000" pitchFamily="2" charset="0"/>
              </a:rPr>
              <a:t>Empieza a mover la panza</a:t>
            </a:r>
            <a:br>
              <a:rPr lang="es-MX" sz="6400" b="1" i="0">
                <a:effectLst/>
                <a:latin typeface="Roboto" panose="02000000000000000000" pitchFamily="2" charset="0"/>
              </a:rPr>
            </a:br>
            <a:r>
              <a:rPr lang="es-MX" sz="6400" b="1" i="0">
                <a:effectLst/>
                <a:latin typeface="Roboto" panose="02000000000000000000" pitchFamily="2" charset="0"/>
              </a:rPr>
              <a:t>Para un lado y para el otro</a:t>
            </a:r>
            <a:br>
              <a:rPr lang="es-MX" sz="6400" b="1" i="0">
                <a:effectLst/>
                <a:latin typeface="Roboto" panose="02000000000000000000" pitchFamily="2" charset="0"/>
              </a:rPr>
            </a:br>
            <a:r>
              <a:rPr lang="es-MX" sz="6400" b="1" i="0">
                <a:effectLst/>
                <a:latin typeface="Roboto" panose="02000000000000000000" pitchFamily="2" charset="0"/>
              </a:rPr>
              <a:t>Parece una calabaza</a:t>
            </a:r>
          </a:p>
          <a:p>
            <a:r>
              <a:rPr lang="es-MX" sz="6400" b="1" i="0">
                <a:effectLst/>
                <a:latin typeface="Roboto" panose="02000000000000000000" pitchFamily="2" charset="0"/>
              </a:rPr>
              <a:t>Mueve la panza</a:t>
            </a:r>
            <a:br>
              <a:rPr lang="es-MX" sz="6400" b="1" i="0">
                <a:effectLst/>
                <a:latin typeface="Roboto" panose="02000000000000000000" pitchFamily="2" charset="0"/>
              </a:rPr>
            </a:br>
            <a:r>
              <a:rPr lang="es-MX" sz="6400" b="1" i="0">
                <a:effectLst/>
                <a:latin typeface="Roboto" panose="02000000000000000000" pitchFamily="2" charset="0"/>
              </a:rPr>
              <a:t>Pero no le alcanza</a:t>
            </a:r>
          </a:p>
          <a:p>
            <a:r>
              <a:rPr lang="es-MX" sz="6400" b="1" i="0">
                <a:effectLst/>
                <a:latin typeface="Roboto" panose="02000000000000000000" pitchFamily="2" charset="0"/>
              </a:rPr>
              <a:t>El monstruo de la laguna</a:t>
            </a:r>
            <a:br>
              <a:rPr lang="es-MX" sz="6400" b="1" i="0">
                <a:effectLst/>
                <a:latin typeface="Roboto" panose="02000000000000000000" pitchFamily="2" charset="0"/>
              </a:rPr>
            </a:br>
            <a:r>
              <a:rPr lang="es-MX" sz="6400" b="1" i="0">
                <a:effectLst/>
                <a:latin typeface="Roboto" panose="02000000000000000000" pitchFamily="2" charset="0"/>
              </a:rPr>
              <a:t>Empieza a mover las manos</a:t>
            </a:r>
            <a:br>
              <a:rPr lang="es-MX" sz="6400" b="1" i="0">
                <a:effectLst/>
                <a:latin typeface="Roboto" panose="02000000000000000000" pitchFamily="2" charset="0"/>
              </a:rPr>
            </a:br>
            <a:r>
              <a:rPr lang="es-MX" sz="6400" b="1" i="0">
                <a:effectLst/>
                <a:latin typeface="Roboto" panose="02000000000000000000" pitchFamily="2" charset="0"/>
              </a:rPr>
              <a:t>Para un lado y para el otro</a:t>
            </a:r>
            <a:br>
              <a:rPr lang="es-MX" sz="6400" b="1" i="0">
                <a:effectLst/>
                <a:latin typeface="Roboto" panose="02000000000000000000" pitchFamily="2" charset="0"/>
              </a:rPr>
            </a:br>
            <a:r>
              <a:rPr lang="es-MX" sz="6400" b="1" i="0">
                <a:effectLst/>
                <a:latin typeface="Roboto" panose="02000000000000000000" pitchFamily="2" charset="0"/>
              </a:rPr>
              <a:t>Como si fueran gusanos</a:t>
            </a:r>
          </a:p>
          <a:p>
            <a:r>
              <a:rPr lang="es-MX" sz="6400" b="1" i="0">
                <a:effectLst/>
                <a:latin typeface="Roboto" panose="02000000000000000000" pitchFamily="2" charset="0"/>
              </a:rPr>
              <a:t>Mueve las manos</a:t>
            </a:r>
            <a:br>
              <a:rPr lang="es-MX" sz="6400" b="1" i="0">
                <a:effectLst/>
                <a:latin typeface="Roboto" panose="02000000000000000000" pitchFamily="2" charset="0"/>
              </a:rPr>
            </a:br>
            <a:r>
              <a:rPr lang="es-MX" sz="6400" b="1" i="0">
                <a:effectLst/>
                <a:latin typeface="Roboto" panose="02000000000000000000" pitchFamily="2" charset="0"/>
              </a:rPr>
              <a:t>Mueve la panza</a:t>
            </a:r>
            <a:br>
              <a:rPr lang="es-MX" sz="6400" b="1" i="0">
                <a:effectLst/>
                <a:latin typeface="Roboto" panose="02000000000000000000" pitchFamily="2" charset="0"/>
              </a:rPr>
            </a:br>
            <a:r>
              <a:rPr lang="es-MX" sz="6400" b="1" i="0">
                <a:effectLst/>
                <a:latin typeface="Roboto" panose="02000000000000000000" pitchFamily="2" charset="0"/>
              </a:rPr>
              <a:t>Pero no le alcanza</a:t>
            </a:r>
          </a:p>
          <a:p>
            <a:r>
              <a:rPr lang="es-MX" sz="6400" b="1" i="0">
                <a:effectLst/>
                <a:latin typeface="Roboto" panose="02000000000000000000" pitchFamily="2" charset="0"/>
              </a:rPr>
              <a:t>El monstruo de la laguna</a:t>
            </a:r>
            <a:br>
              <a:rPr lang="es-MX" sz="6400" b="1" i="0">
                <a:effectLst/>
                <a:latin typeface="Roboto" panose="02000000000000000000" pitchFamily="2" charset="0"/>
              </a:rPr>
            </a:br>
            <a:r>
              <a:rPr lang="es-MX" sz="6400" b="1" i="0">
                <a:effectLst/>
                <a:latin typeface="Roboto" panose="02000000000000000000" pitchFamily="2" charset="0"/>
              </a:rPr>
              <a:t>Empieza a mover los hombros</a:t>
            </a:r>
            <a:br>
              <a:rPr lang="es-MX" sz="6400" b="1" i="0">
                <a:effectLst/>
                <a:latin typeface="Roboto" panose="02000000000000000000" pitchFamily="2" charset="0"/>
              </a:rPr>
            </a:br>
            <a:r>
              <a:rPr lang="es-MX" sz="6400" b="1" i="0">
                <a:effectLst/>
                <a:latin typeface="Roboto" panose="02000000000000000000" pitchFamily="2" charset="0"/>
              </a:rPr>
              <a:t>Para un lado y para el otro</a:t>
            </a:r>
            <a:br>
              <a:rPr lang="es-MX" sz="6400" b="1" i="0">
                <a:effectLst/>
                <a:latin typeface="Roboto" panose="02000000000000000000" pitchFamily="2" charset="0"/>
              </a:rPr>
            </a:br>
            <a:r>
              <a:rPr lang="es-MX" sz="6400" b="1" i="0">
                <a:effectLst/>
                <a:latin typeface="Roboto" panose="02000000000000000000" pitchFamily="2" charset="0"/>
              </a:rPr>
              <a:t>Poniendo cara de asombro (ah)</a:t>
            </a:r>
          </a:p>
          <a:p>
            <a:endParaRPr lang="es-MX" b="0" i="0">
              <a:solidFill>
                <a:srgbClr val="4D5156"/>
              </a:solidFill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es-MX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8038C3E-52EE-8140-B34E-308F5A7CD7A4}"/>
              </a:ext>
            </a:extLst>
          </p:cNvPr>
          <p:cNvSpPr txBox="1"/>
          <p:nvPr/>
        </p:nvSpPr>
        <p:spPr>
          <a:xfrm>
            <a:off x="4563274" y="1857702"/>
            <a:ext cx="490615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0">
                <a:effectLst/>
                <a:latin typeface="Roboto" panose="02000000000000000000" pitchFamily="2" charset="0"/>
              </a:rPr>
              <a:t>Mueve los hombros</a:t>
            </a:r>
            <a:br>
              <a:rPr lang="es-MX" b="1" i="0">
                <a:effectLst/>
                <a:latin typeface="Roboto" panose="02000000000000000000" pitchFamily="2" charset="0"/>
              </a:rPr>
            </a:br>
            <a:r>
              <a:rPr lang="es-MX" b="1" i="0">
                <a:effectLst/>
                <a:latin typeface="Roboto" panose="02000000000000000000" pitchFamily="2" charset="0"/>
              </a:rPr>
              <a:t>Mueve las manos</a:t>
            </a:r>
            <a:br>
              <a:rPr lang="es-MX" b="1" i="0">
                <a:effectLst/>
                <a:latin typeface="Roboto" panose="02000000000000000000" pitchFamily="2" charset="0"/>
              </a:rPr>
            </a:br>
            <a:r>
              <a:rPr lang="es-MX" b="1" i="0">
                <a:effectLst/>
                <a:latin typeface="Roboto" panose="02000000000000000000" pitchFamily="2" charset="0"/>
              </a:rPr>
              <a:t>Mueve la panza</a:t>
            </a:r>
            <a:br>
              <a:rPr lang="es-MX" b="1" i="0">
                <a:effectLst/>
                <a:latin typeface="Roboto" panose="02000000000000000000" pitchFamily="2" charset="0"/>
              </a:rPr>
            </a:br>
            <a:r>
              <a:rPr lang="es-MX" b="1" i="0">
                <a:effectLst/>
                <a:latin typeface="Roboto" panose="02000000000000000000" pitchFamily="2" charset="0"/>
              </a:rPr>
              <a:t>Pero no le alcanza</a:t>
            </a:r>
          </a:p>
          <a:p>
            <a:r>
              <a:rPr lang="es-MX" b="1" i="0">
                <a:effectLst/>
                <a:latin typeface="Roboto" panose="02000000000000000000" pitchFamily="2" charset="0"/>
              </a:rPr>
              <a:t>El monstruo de la laguna</a:t>
            </a:r>
            <a:br>
              <a:rPr lang="es-MX" b="1" i="0">
                <a:effectLst/>
                <a:latin typeface="Roboto" panose="02000000000000000000" pitchFamily="2" charset="0"/>
              </a:rPr>
            </a:br>
            <a:r>
              <a:rPr lang="es-MX" b="1" i="0">
                <a:effectLst/>
                <a:latin typeface="Roboto" panose="02000000000000000000" pitchFamily="2" charset="0"/>
              </a:rPr>
              <a:t>Empieza con la cadera</a:t>
            </a:r>
            <a:br>
              <a:rPr lang="es-MX" b="1" i="0">
                <a:effectLst/>
                <a:latin typeface="Roboto" panose="02000000000000000000" pitchFamily="2" charset="0"/>
              </a:rPr>
            </a:br>
            <a:r>
              <a:rPr lang="es-MX" b="1" i="0">
                <a:effectLst/>
                <a:latin typeface="Roboto" panose="02000000000000000000" pitchFamily="2" charset="0"/>
              </a:rPr>
              <a:t>Para un lado y para el otro</a:t>
            </a:r>
            <a:br>
              <a:rPr lang="es-MX" b="1" i="0">
                <a:effectLst/>
                <a:latin typeface="Roboto" panose="02000000000000000000" pitchFamily="2" charset="0"/>
              </a:rPr>
            </a:br>
            <a:r>
              <a:rPr lang="es-MX" b="1" i="0">
                <a:effectLst/>
                <a:latin typeface="Roboto" panose="02000000000000000000" pitchFamily="2" charset="0"/>
              </a:rPr>
              <a:t>Pesado se bambolea</a:t>
            </a:r>
          </a:p>
          <a:p>
            <a:r>
              <a:rPr lang="es-MX" b="1" i="0">
                <a:effectLst/>
                <a:latin typeface="Roboto" panose="02000000000000000000" pitchFamily="2" charset="0"/>
              </a:rPr>
              <a:t>Mueve la cadera</a:t>
            </a:r>
            <a:br>
              <a:rPr lang="es-MX" b="1" i="0">
                <a:effectLst/>
                <a:latin typeface="Roboto" panose="02000000000000000000" pitchFamily="2" charset="0"/>
              </a:rPr>
            </a:br>
            <a:r>
              <a:rPr lang="es-MX" b="1" i="0">
                <a:effectLst/>
                <a:latin typeface="Roboto" panose="02000000000000000000" pitchFamily="2" charset="0"/>
              </a:rPr>
              <a:t>Mueve los hombros</a:t>
            </a:r>
            <a:br>
              <a:rPr lang="es-MX" b="1" i="0">
                <a:effectLst/>
                <a:latin typeface="Roboto" panose="02000000000000000000" pitchFamily="2" charset="0"/>
              </a:rPr>
            </a:br>
            <a:r>
              <a:rPr lang="es-MX" b="1" i="0">
                <a:effectLst/>
                <a:latin typeface="Roboto" panose="02000000000000000000" pitchFamily="2" charset="0"/>
              </a:rPr>
              <a:t>Mueve las manos</a:t>
            </a:r>
            <a:br>
              <a:rPr lang="es-MX" b="1" i="0">
                <a:effectLst/>
                <a:latin typeface="Roboto" panose="02000000000000000000" pitchFamily="2" charset="0"/>
              </a:rPr>
            </a:br>
            <a:r>
              <a:rPr lang="es-MX" b="1" i="0">
                <a:effectLst/>
                <a:latin typeface="Roboto" panose="02000000000000000000" pitchFamily="2" charset="0"/>
              </a:rPr>
              <a:t>Mueve la panza</a:t>
            </a:r>
            <a:br>
              <a:rPr lang="es-MX" b="1" i="0">
                <a:effectLst/>
                <a:latin typeface="Roboto" panose="02000000000000000000" pitchFamily="2" charset="0"/>
              </a:rPr>
            </a:br>
            <a:r>
              <a:rPr lang="es-MX" b="1" i="0">
                <a:effectLst/>
                <a:latin typeface="Roboto" panose="02000000000000000000" pitchFamily="2" charset="0"/>
              </a:rPr>
              <a:t>Pero no le alcanza</a:t>
            </a:r>
          </a:p>
          <a:p>
            <a:r>
              <a:rPr lang="es-MX" b="1" i="0">
                <a:effectLst/>
                <a:latin typeface="Roboto" panose="02000000000000000000" pitchFamily="2" charset="0"/>
              </a:rPr>
              <a:t>El monstruo de la laguna</a:t>
            </a:r>
            <a:br>
              <a:rPr lang="es-MX" b="1" i="0">
                <a:effectLst/>
                <a:latin typeface="Roboto" panose="02000000000000000000" pitchFamily="2" charset="0"/>
              </a:rPr>
            </a:br>
            <a:r>
              <a:rPr lang="es-MX" b="1" i="0">
                <a:effectLst/>
                <a:latin typeface="Roboto" panose="02000000000000000000" pitchFamily="2" charset="0"/>
              </a:rPr>
              <a:t>Empieza a mover los pies</a:t>
            </a:r>
            <a:br>
              <a:rPr lang="es-MX" b="1" i="0">
                <a:effectLst/>
                <a:latin typeface="Roboto" panose="02000000000000000000" pitchFamily="2" charset="0"/>
              </a:rPr>
            </a:br>
            <a:r>
              <a:rPr lang="es-MX" b="1" i="0">
                <a:effectLst/>
                <a:latin typeface="Roboto" panose="02000000000000000000" pitchFamily="2" charset="0"/>
              </a:rPr>
              <a:t>Para un lado y para el otro</a:t>
            </a:r>
            <a:br>
              <a:rPr lang="es-MX" b="1" i="0">
                <a:effectLst/>
                <a:latin typeface="Roboto" panose="02000000000000000000" pitchFamily="2" charset="0"/>
              </a:rPr>
            </a:br>
            <a:r>
              <a:rPr lang="es-MX" b="1" i="0">
                <a:effectLst/>
                <a:latin typeface="Roboto" panose="02000000000000000000" pitchFamily="2" charset="0"/>
              </a:rPr>
              <a:t>Del derecho y del revés</a:t>
            </a:r>
          </a:p>
          <a:p>
            <a:endParaRPr lang="es-MX" b="0" i="0">
              <a:solidFill>
                <a:srgbClr val="4D5156"/>
              </a:solidFill>
              <a:effectLst/>
              <a:latin typeface="Roboto" panose="02000000000000000000" pitchFamily="2" charset="0"/>
            </a:endParaRPr>
          </a:p>
          <a:p>
            <a:pPr algn="l"/>
            <a:endParaRPr lang="es-MX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D018739-A5D6-2C41-86BF-4299CA3CB51D}"/>
              </a:ext>
            </a:extLst>
          </p:cNvPr>
          <p:cNvSpPr txBox="1"/>
          <p:nvPr/>
        </p:nvSpPr>
        <p:spPr>
          <a:xfrm>
            <a:off x="5187553" y="12099131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s-MX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BA0BB32-9CF8-EB4A-9644-56BE787925BB}"/>
              </a:ext>
            </a:extLst>
          </p:cNvPr>
          <p:cNvSpPr txBox="1"/>
          <p:nvPr/>
        </p:nvSpPr>
        <p:spPr>
          <a:xfrm>
            <a:off x="5187553" y="11986022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s-MX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7BC89A1-F4E9-704D-A1B2-7087A0CDDC87}"/>
              </a:ext>
            </a:extLst>
          </p:cNvPr>
          <p:cNvSpPr txBox="1"/>
          <p:nvPr/>
        </p:nvSpPr>
        <p:spPr>
          <a:xfrm>
            <a:off x="8158600" y="1857702"/>
            <a:ext cx="322339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0">
                <a:effectLst/>
                <a:latin typeface="Roboto" panose="02000000000000000000" pitchFamily="2" charset="0"/>
              </a:rPr>
              <a:t>Mueve los pies</a:t>
            </a:r>
            <a:br>
              <a:rPr lang="es-MX" b="1" i="0">
                <a:effectLst/>
                <a:latin typeface="Roboto" panose="02000000000000000000" pitchFamily="2" charset="0"/>
              </a:rPr>
            </a:br>
            <a:r>
              <a:rPr lang="es-MX" b="1" i="0">
                <a:effectLst/>
                <a:latin typeface="Roboto" panose="02000000000000000000" pitchFamily="2" charset="0"/>
              </a:rPr>
              <a:t>Mueve la cadera</a:t>
            </a:r>
            <a:br>
              <a:rPr lang="es-MX" b="1" i="0">
                <a:effectLst/>
                <a:latin typeface="Roboto" panose="02000000000000000000" pitchFamily="2" charset="0"/>
              </a:rPr>
            </a:br>
            <a:r>
              <a:rPr lang="es-MX" b="1" i="0">
                <a:effectLst/>
                <a:latin typeface="Roboto" panose="02000000000000000000" pitchFamily="2" charset="0"/>
              </a:rPr>
              <a:t>Mueve los hombros</a:t>
            </a:r>
            <a:br>
              <a:rPr lang="es-MX" b="1" i="0">
                <a:effectLst/>
                <a:latin typeface="Roboto" panose="02000000000000000000" pitchFamily="2" charset="0"/>
              </a:rPr>
            </a:br>
            <a:r>
              <a:rPr lang="es-MX" b="1" i="0">
                <a:effectLst/>
                <a:latin typeface="Roboto" panose="02000000000000000000" pitchFamily="2" charset="0"/>
              </a:rPr>
              <a:t>Mueve las manos</a:t>
            </a:r>
            <a:br>
              <a:rPr lang="es-MX" b="1" i="0">
                <a:effectLst/>
                <a:latin typeface="Roboto" panose="02000000000000000000" pitchFamily="2" charset="0"/>
              </a:rPr>
            </a:br>
            <a:r>
              <a:rPr lang="es-MX" b="1" i="0">
                <a:effectLst/>
                <a:latin typeface="Roboto" panose="02000000000000000000" pitchFamily="2" charset="0"/>
              </a:rPr>
              <a:t>Mueve la panza</a:t>
            </a:r>
            <a:br>
              <a:rPr lang="es-MX" b="1" i="0">
                <a:effectLst/>
                <a:latin typeface="Roboto" panose="02000000000000000000" pitchFamily="2" charset="0"/>
              </a:rPr>
            </a:br>
            <a:r>
              <a:rPr lang="es-MX" b="1" i="0">
                <a:effectLst/>
                <a:latin typeface="Roboto" panose="02000000000000000000" pitchFamily="2" charset="0"/>
              </a:rPr>
              <a:t>Pero no le alcanza</a:t>
            </a:r>
          </a:p>
          <a:p>
            <a:r>
              <a:rPr lang="es-MX" b="1" i="0">
                <a:effectLst/>
                <a:latin typeface="Roboto" panose="02000000000000000000" pitchFamily="2" charset="0"/>
              </a:rPr>
              <a:t>Ey, pará, pará, pará, pará (¿qué pasó?)</a:t>
            </a:r>
            <a:br>
              <a:rPr lang="es-MX" b="1" i="0">
                <a:effectLst/>
                <a:latin typeface="Roboto" panose="02000000000000000000" pitchFamily="2" charset="0"/>
              </a:rPr>
            </a:br>
            <a:r>
              <a:rPr lang="es-MX" b="1" i="0">
                <a:effectLst/>
                <a:latin typeface="Roboto" panose="02000000000000000000" pitchFamily="2" charset="0"/>
              </a:rPr>
              <a:t>Yo quiero cantar, también</a:t>
            </a:r>
            <a:br>
              <a:rPr lang="es-MX" b="1" i="0">
                <a:effectLst/>
                <a:latin typeface="Roboto" panose="02000000000000000000" pitchFamily="2" charset="0"/>
              </a:rPr>
            </a:br>
            <a:r>
              <a:rPr lang="es-MX" b="1" i="0">
                <a:effectLst/>
                <a:latin typeface="Roboto" panose="02000000000000000000" pitchFamily="2" charset="0"/>
              </a:rPr>
              <a:t>¡Eh!, ¿Cómo?, ¿Qué? (mmh)</a:t>
            </a:r>
            <a:br>
              <a:rPr lang="es-MX" b="1" i="0">
                <a:effectLst/>
                <a:latin typeface="Roboto" panose="02000000000000000000" pitchFamily="2" charset="0"/>
              </a:rPr>
            </a:br>
            <a:r>
              <a:rPr lang="es-MX" b="1" i="0">
                <a:effectLst/>
                <a:latin typeface="Roboto" panose="02000000000000000000" pitchFamily="2" charset="0"/>
              </a:rPr>
              <a:t>Dale, pero, no, no, pero dejáme, pero dejáme cantar un ratito</a:t>
            </a:r>
            <a:br>
              <a:rPr lang="es-MX" b="1" i="0">
                <a:effectLst/>
                <a:latin typeface="Roboto" panose="02000000000000000000" pitchFamily="2" charset="0"/>
              </a:rPr>
            </a:br>
            <a:r>
              <a:rPr lang="es-MX" b="1" i="0">
                <a:effectLst/>
                <a:latin typeface="Roboto" panose="02000000000000000000" pitchFamily="2" charset="0"/>
              </a:rPr>
              <a:t>¿Qué todos cantan, yo no puedo cantar?</a:t>
            </a:r>
            <a:br>
              <a:rPr lang="es-MX" b="1" i="0">
                <a:effectLst/>
                <a:latin typeface="Roboto" panose="02000000000000000000" pitchFamily="2" charset="0"/>
              </a:rPr>
            </a:br>
            <a:r>
              <a:rPr lang="es-MX" b="1" i="0">
                <a:effectLst/>
                <a:latin typeface="Roboto" panose="02000000000000000000" pitchFamily="2" charset="0"/>
              </a:rPr>
              <a:t>Pero, vos sos baterista (¡claro!)</a:t>
            </a:r>
            <a:br>
              <a:rPr lang="es-MX" b="1" i="0">
                <a:effectLst/>
                <a:latin typeface="Roboto" panose="02000000000000000000" pitchFamily="2" charset="0"/>
              </a:rPr>
            </a:br>
            <a:endParaRPr lang="es-MX" b="1"/>
          </a:p>
        </p:txBody>
      </p:sp>
    </p:spTree>
    <p:extLst>
      <p:ext uri="{BB962C8B-B14F-4D97-AF65-F5344CB8AC3E}">
        <p14:creationId xmlns:p14="http://schemas.microsoft.com/office/powerpoint/2010/main" val="3077531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CE7871-9571-4A40-8726-A253B391F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33152"/>
            <a:ext cx="7479653" cy="3636511"/>
          </a:xfrm>
        </p:spPr>
        <p:txBody>
          <a:bodyPr>
            <a:normAutofit fontScale="25000" lnSpcReduction="20000"/>
          </a:bodyPr>
          <a:lstStyle/>
          <a:p>
            <a:r>
              <a:rPr lang="es-MX" sz="6400" b="1" i="0">
                <a:effectLst/>
                <a:latin typeface="Roboto" panose="02000000000000000000" pitchFamily="2" charset="0"/>
              </a:rPr>
              <a:t>Ah, y ¿por eso no puedo cantar? (mmh)</a:t>
            </a:r>
            <a:br>
              <a:rPr lang="es-MX" sz="6400" b="1" i="0">
                <a:effectLst/>
                <a:latin typeface="Roboto" panose="02000000000000000000" pitchFamily="2" charset="0"/>
              </a:rPr>
            </a:br>
            <a:r>
              <a:rPr lang="es-MX" sz="6400" b="1" i="0">
                <a:effectLst/>
                <a:latin typeface="Roboto" panose="02000000000000000000" pitchFamily="2" charset="0"/>
              </a:rPr>
              <a:t>Bueno, bueno, a ver, vamos a darle una oportunidad</a:t>
            </a:r>
            <a:br>
              <a:rPr lang="es-MX" sz="6400" b="1" i="0">
                <a:effectLst/>
                <a:latin typeface="Roboto" panose="02000000000000000000" pitchFamily="2" charset="0"/>
              </a:rPr>
            </a:br>
            <a:r>
              <a:rPr lang="es-MX" sz="6400" b="1" i="0">
                <a:effectLst/>
                <a:latin typeface="Roboto" panose="02000000000000000000" pitchFamily="2" charset="0"/>
              </a:rPr>
              <a:t>Dale, yo te acompaño, Nahuel, ¡dale!</a:t>
            </a:r>
          </a:p>
          <a:p>
            <a:r>
              <a:rPr lang="es-MX" sz="6400" b="1" i="0">
                <a:effectLst/>
                <a:latin typeface="Roboto" panose="02000000000000000000" pitchFamily="2" charset="0"/>
              </a:rPr>
              <a:t>El monstruo de la laguna (ajá, ¿a ver?)</a:t>
            </a:r>
            <a:br>
              <a:rPr lang="es-MX" sz="6400" b="1" i="0">
                <a:effectLst/>
                <a:latin typeface="Roboto" panose="02000000000000000000" pitchFamily="2" charset="0"/>
              </a:rPr>
            </a:br>
            <a:r>
              <a:rPr lang="es-MX" sz="6400" b="1" i="0">
                <a:effectLst/>
                <a:latin typeface="Roboto" panose="02000000000000000000" pitchFamily="2" charset="0"/>
              </a:rPr>
              <a:t>Se para con la cabeza (¿Qué?)</a:t>
            </a:r>
            <a:br>
              <a:rPr lang="es-MX" sz="6400" b="1" i="0">
                <a:effectLst/>
                <a:latin typeface="Roboto" panose="02000000000000000000" pitchFamily="2" charset="0"/>
              </a:rPr>
            </a:br>
            <a:r>
              <a:rPr lang="es-MX" sz="6400" b="1" i="0">
                <a:effectLst/>
                <a:latin typeface="Roboto" panose="02000000000000000000" pitchFamily="2" charset="0"/>
              </a:rPr>
              <a:t>Con las patas para arriba (Eh, ¡no!)</a:t>
            </a:r>
            <a:br>
              <a:rPr lang="es-MX" sz="6400" b="1" i="0">
                <a:effectLst/>
                <a:latin typeface="Roboto" panose="02000000000000000000" pitchFamily="2" charset="0"/>
              </a:rPr>
            </a:br>
            <a:r>
              <a:rPr lang="es-MX" sz="6400" b="1" i="0">
                <a:effectLst/>
                <a:latin typeface="Roboto" panose="02000000000000000000" pitchFamily="2" charset="0"/>
              </a:rPr>
              <a:t>¡Mira qué broma traviesa!</a:t>
            </a:r>
          </a:p>
          <a:p>
            <a:r>
              <a:rPr lang="es-MX" sz="6400" b="1" i="0">
                <a:effectLst/>
                <a:latin typeface="Roboto" panose="02000000000000000000" pitchFamily="2" charset="0"/>
              </a:rPr>
              <a:t>Mueve la cabeza (ay, los pies)</a:t>
            </a:r>
            <a:br>
              <a:rPr lang="es-MX" sz="6400" b="1" i="0">
                <a:effectLst/>
                <a:latin typeface="Roboto" panose="02000000000000000000" pitchFamily="2" charset="0"/>
              </a:rPr>
            </a:br>
            <a:r>
              <a:rPr lang="es-MX" sz="6400" b="1" i="0">
                <a:effectLst/>
                <a:latin typeface="Roboto" panose="02000000000000000000" pitchFamily="2" charset="0"/>
              </a:rPr>
              <a:t>Mueve los pies (cadera)</a:t>
            </a:r>
            <a:br>
              <a:rPr lang="es-MX" sz="6400" b="1" i="0">
                <a:effectLst/>
                <a:latin typeface="Roboto" panose="02000000000000000000" pitchFamily="2" charset="0"/>
              </a:rPr>
            </a:br>
            <a:r>
              <a:rPr lang="es-MX" sz="6400" b="1" i="0">
                <a:effectLst/>
                <a:latin typeface="Roboto" panose="02000000000000000000" pitchFamily="2" charset="0"/>
              </a:rPr>
              <a:t>Mueve la cadera (los hombros)</a:t>
            </a:r>
            <a:br>
              <a:rPr lang="es-MX" sz="6400" b="1" i="0">
                <a:effectLst/>
                <a:latin typeface="Roboto" panose="02000000000000000000" pitchFamily="2" charset="0"/>
              </a:rPr>
            </a:br>
            <a:r>
              <a:rPr lang="es-MX" sz="6400" b="1" i="0">
                <a:effectLst/>
                <a:latin typeface="Roboto" panose="02000000000000000000" pitchFamily="2" charset="0"/>
              </a:rPr>
              <a:t>Mueve los hombros (las manos)</a:t>
            </a:r>
            <a:br>
              <a:rPr lang="es-MX" sz="6400" b="1" i="0">
                <a:effectLst/>
                <a:latin typeface="Roboto" panose="02000000000000000000" pitchFamily="2" charset="0"/>
              </a:rPr>
            </a:br>
            <a:r>
              <a:rPr lang="es-MX" sz="6400" b="1" i="0">
                <a:effectLst/>
                <a:latin typeface="Roboto" panose="02000000000000000000" pitchFamily="2" charset="0"/>
              </a:rPr>
              <a:t>Mueve las manos (la panza)</a:t>
            </a:r>
            <a:br>
              <a:rPr lang="es-MX" sz="6400" b="1" i="0">
                <a:effectLst/>
                <a:latin typeface="Roboto" panose="02000000000000000000" pitchFamily="2" charset="0"/>
              </a:rPr>
            </a:br>
            <a:r>
              <a:rPr lang="es-MX" sz="6400" b="1" i="0">
                <a:effectLst/>
                <a:latin typeface="Roboto" panose="02000000000000000000" pitchFamily="2" charset="0"/>
              </a:rPr>
              <a:t>Mueve la panza</a:t>
            </a:r>
          </a:p>
          <a:p>
            <a:pPr rtl="0" eaLnBrk="1" latinLnBrk="0" hangingPunct="1"/>
            <a:r>
              <a:rPr lang="es-MX" sz="6400" b="1" i="0">
                <a:effectLst/>
                <a:latin typeface="Roboto" panose="02000000000000000000" pitchFamily="2" charset="0"/>
              </a:rPr>
              <a:t>Mueve la cabeza (ah, ah, ah)</a:t>
            </a:r>
            <a:br>
              <a:rPr lang="es-MX" sz="6400" b="1" i="0">
                <a:effectLst/>
                <a:latin typeface="Roboto" panose="02000000000000000000" pitchFamily="2" charset="0"/>
              </a:rPr>
            </a:br>
            <a:r>
              <a:rPr lang="es-MX" sz="6400" b="1" i="0">
                <a:effectLst/>
                <a:latin typeface="Roboto" panose="02000000000000000000" pitchFamily="2" charset="0"/>
              </a:rPr>
              <a:t>Mueve los pies</a:t>
            </a:r>
            <a:br>
              <a:rPr lang="es-MX" sz="6400" b="1" i="0">
                <a:effectLst/>
                <a:latin typeface="Roboto" panose="02000000000000000000" pitchFamily="2" charset="0"/>
              </a:rPr>
            </a:br>
            <a:r>
              <a:rPr lang="es-MX" sz="6400" b="1" i="0">
                <a:effectLst/>
                <a:latin typeface="Roboto" panose="02000000000000000000" pitchFamily="2" charset="0"/>
              </a:rPr>
              <a:t>Mueve la cadera</a:t>
            </a:r>
            <a:br>
              <a:rPr lang="es-MX" sz="6400" b="1" i="0">
                <a:effectLst/>
                <a:latin typeface="Roboto" panose="02000000000000000000" pitchFamily="2" charset="0"/>
              </a:rPr>
            </a:br>
            <a:r>
              <a:rPr lang="es-MX" sz="6400" b="1" i="0">
                <a:effectLst/>
                <a:latin typeface="Roboto" panose="02000000000000000000" pitchFamily="2" charset="0"/>
              </a:rPr>
              <a:t>Mueve los hombros</a:t>
            </a:r>
            <a:br>
              <a:rPr lang="es-MX" sz="6400" b="1" i="0">
                <a:effectLst/>
                <a:latin typeface="Roboto" panose="02000000000000000000" pitchFamily="2" charset="0"/>
              </a:rPr>
            </a:br>
            <a:r>
              <a:rPr lang="es-MX" sz="6400" b="1" i="0">
                <a:effectLst/>
                <a:latin typeface="Roboto" panose="02000000000000000000" pitchFamily="2" charset="0"/>
              </a:rPr>
              <a:t>Muev</a:t>
            </a:r>
            <a:r>
              <a:rPr lang="es-MX" sz="6400" b="1" i="0" kern="1200">
                <a:effectLst/>
                <a:latin typeface="Roboto" panose="02000000000000000000" pitchFamily="2" charset="0"/>
                <a:ea typeface="+mn-ea"/>
                <a:cs typeface="+mn-cs"/>
              </a:rPr>
              <a:t>Mueve los pies</a:t>
            </a:r>
            <a:br>
              <a:rPr lang="es-MX" sz="6400" b="1" i="0" kern="1200">
                <a:effectLst/>
                <a:latin typeface="Roboto" panose="02000000000000000000" pitchFamily="2" charset="0"/>
                <a:ea typeface="+mn-ea"/>
                <a:cs typeface="+mn-cs"/>
              </a:rPr>
            </a:br>
            <a:r>
              <a:rPr lang="es-MX" sz="6400" b="1" i="0" kern="1200">
                <a:effectLst/>
                <a:latin typeface="Roboto" panose="02000000000000000000" pitchFamily="2" charset="0"/>
                <a:ea typeface="+mn-ea"/>
                <a:cs typeface="+mn-cs"/>
              </a:rPr>
              <a:t>Mueve la cadera</a:t>
            </a:r>
            <a:br>
              <a:rPr lang="es-MX" sz="6400" b="1" i="0" kern="1200">
                <a:effectLst/>
                <a:latin typeface="Roboto" panose="02000000000000000000" pitchFamily="2" charset="0"/>
                <a:ea typeface="+mn-ea"/>
                <a:cs typeface="+mn-cs"/>
              </a:rPr>
            </a:br>
            <a:r>
              <a:rPr lang="es-MX" sz="6400" b="1" i="0" kern="1200">
                <a:effectLst/>
                <a:latin typeface="Roboto" panose="02000000000000000000" pitchFamily="2" charset="0"/>
                <a:ea typeface="+mn-ea"/>
                <a:cs typeface="+mn-cs"/>
              </a:rPr>
              <a:t>Mueve los hombros</a:t>
            </a:r>
            <a:br>
              <a:rPr lang="es-MX" sz="6400" b="1" i="0" kern="1200">
                <a:effectLst/>
                <a:latin typeface="Roboto" panose="02000000000000000000" pitchFamily="2" charset="0"/>
                <a:ea typeface="+mn-ea"/>
                <a:cs typeface="+mn-cs"/>
              </a:rPr>
            </a:br>
            <a:r>
              <a:rPr lang="es-MX" sz="6400" b="1" i="0" kern="1200">
                <a:effectLst/>
                <a:latin typeface="Roboto" panose="02000000000000000000" pitchFamily="2" charset="0"/>
                <a:ea typeface="+mn-ea"/>
                <a:cs typeface="+mn-cs"/>
              </a:rPr>
              <a:t>Mueve las manos</a:t>
            </a:r>
            <a:br>
              <a:rPr lang="es-MX" sz="6400" b="1" i="0" kern="1200">
                <a:effectLst/>
                <a:latin typeface="Roboto" panose="02000000000000000000" pitchFamily="2" charset="0"/>
                <a:ea typeface="+mn-ea"/>
                <a:cs typeface="+mn-cs"/>
              </a:rPr>
            </a:br>
            <a:r>
              <a:rPr lang="es-MX" sz="6400" b="1" i="0" kern="1200">
                <a:effectLst/>
                <a:latin typeface="Roboto" panose="02000000000000000000" pitchFamily="2" charset="0"/>
                <a:ea typeface="+mn-ea"/>
                <a:cs typeface="+mn-cs"/>
              </a:rPr>
              <a:t>Mueve la panza</a:t>
            </a:r>
            <a:br>
              <a:rPr lang="es-MX" sz="6400" b="1" i="0" kern="1200">
                <a:effectLst/>
                <a:latin typeface="Roboto" panose="02000000000000000000" pitchFamily="2" charset="0"/>
                <a:ea typeface="+mn-ea"/>
                <a:cs typeface="+mn-cs"/>
              </a:rPr>
            </a:br>
            <a:r>
              <a:rPr lang="es-MX" sz="6400" b="1" i="0" kern="1200">
                <a:effectLst/>
                <a:latin typeface="Roboto" panose="02000000000000000000" pitchFamily="2" charset="0"/>
                <a:ea typeface="+mn-ea"/>
                <a:cs typeface="+mn-cs"/>
              </a:rPr>
              <a:t>Pero no le alcanza</a:t>
            </a:r>
            <a:endParaRPr lang="es-MX" sz="6400" b="1">
              <a:effectLst/>
            </a:endParaRPr>
          </a:p>
          <a:p>
            <a:pPr rtl="0" eaLnBrk="1" latinLnBrk="0" hangingPunct="1"/>
            <a:r>
              <a:rPr lang="es-MX" sz="6400" b="1" i="0" kern="1200">
                <a:effectLst/>
                <a:latin typeface="Roboto" panose="02000000000000000000" pitchFamily="2" charset="0"/>
                <a:ea typeface="+mn-ea"/>
                <a:cs typeface="+mn-cs"/>
              </a:rPr>
              <a:t>Ey, pará, pará, pará, pará (¿qué pasó?)</a:t>
            </a:r>
            <a:br>
              <a:rPr lang="es-MX" sz="6400" b="1" i="0" kern="1200">
                <a:effectLst/>
                <a:latin typeface="Roboto" panose="02000000000000000000" pitchFamily="2" charset="0"/>
                <a:ea typeface="+mn-ea"/>
                <a:cs typeface="+mn-cs"/>
              </a:rPr>
            </a:br>
            <a:r>
              <a:rPr lang="es-MX" sz="6400" b="1" i="0" kern="1200">
                <a:effectLst/>
                <a:latin typeface="Roboto" panose="02000000000000000000" pitchFamily="2" charset="0"/>
                <a:ea typeface="+mn-ea"/>
                <a:cs typeface="+mn-cs"/>
              </a:rPr>
              <a:t>Yo quiero cantar, también</a:t>
            </a:r>
            <a:br>
              <a:rPr lang="es-MX" sz="6400" b="1" i="0" kern="1200">
                <a:effectLst/>
                <a:latin typeface="Roboto" panose="02000000000000000000" pitchFamily="2" charset="0"/>
                <a:ea typeface="+mn-ea"/>
                <a:cs typeface="+mn-cs"/>
              </a:rPr>
            </a:br>
            <a:r>
              <a:rPr lang="es-MX" sz="6400" b="1" i="0" kern="1200">
                <a:effectLst/>
                <a:latin typeface="Roboto" panose="02000000000000000000" pitchFamily="2" charset="0"/>
                <a:ea typeface="+mn-ea"/>
                <a:cs typeface="+mn-cs"/>
              </a:rPr>
              <a:t>¡Eh!, ¿Cómo?, ¿Qué? (mmh)</a:t>
            </a:r>
            <a:br>
              <a:rPr lang="es-MX" sz="6400" b="1" i="0" kern="1200">
                <a:effectLst/>
                <a:latin typeface="Roboto" panose="02000000000000000000" pitchFamily="2" charset="0"/>
                <a:ea typeface="+mn-ea"/>
                <a:cs typeface="+mn-cs"/>
              </a:rPr>
            </a:br>
            <a:r>
              <a:rPr lang="es-MX" sz="6400" b="1" i="0" kern="1200">
                <a:effectLst/>
                <a:latin typeface="Roboto" panose="02000000000000000000" pitchFamily="2" charset="0"/>
                <a:ea typeface="+mn-ea"/>
                <a:cs typeface="+mn-cs"/>
              </a:rPr>
              <a:t>Dale, pero, no, no, pero dejáme, pero dejáme cantar un ratito</a:t>
            </a:r>
            <a:br>
              <a:rPr lang="es-MX" sz="6400" b="1" i="0" kern="1200">
                <a:effectLst/>
                <a:latin typeface="Roboto" panose="02000000000000000000" pitchFamily="2" charset="0"/>
                <a:ea typeface="+mn-ea"/>
                <a:cs typeface="+mn-cs"/>
              </a:rPr>
            </a:br>
            <a:r>
              <a:rPr lang="es-MX" sz="6400" b="1" i="0" kern="1200">
                <a:effectLst/>
                <a:latin typeface="Roboto" panose="02000000000000000000" pitchFamily="2" charset="0"/>
                <a:ea typeface="+mn-ea"/>
                <a:cs typeface="+mn-cs"/>
              </a:rPr>
              <a:t>¿Qué todos cantan, yo no puedo cantar?</a:t>
            </a:r>
            <a:br>
              <a:rPr lang="es-MX" sz="6400" b="1" i="0" kern="1200">
                <a:effectLst/>
                <a:latin typeface="Roboto" panose="02000000000000000000" pitchFamily="2" charset="0"/>
                <a:ea typeface="+mn-ea"/>
                <a:cs typeface="+mn-cs"/>
              </a:rPr>
            </a:br>
            <a:r>
              <a:rPr lang="es-MX" sz="6400" b="1" i="0" kern="1200">
                <a:effectLst/>
                <a:latin typeface="Roboto" panose="02000000000000000000" pitchFamily="2" charset="0"/>
                <a:ea typeface="+mn-ea"/>
                <a:cs typeface="+mn-cs"/>
              </a:rPr>
              <a:t>Pero, vos sos baterista (¡claro!)</a:t>
            </a:r>
            <a:br>
              <a:rPr lang="es-MX" sz="6400" b="1" i="0" kern="1200">
                <a:effectLst/>
                <a:latin typeface="Roboto" panose="02000000000000000000" pitchFamily="2" charset="0"/>
                <a:ea typeface="+mn-ea"/>
                <a:cs typeface="+mn-cs"/>
              </a:rPr>
            </a:br>
            <a:r>
              <a:rPr lang="es-MX" sz="6400" b="1" i="0" kern="1200">
                <a:effectLst/>
                <a:latin typeface="Roboto" panose="02000000000000000000" pitchFamily="2" charset="0"/>
                <a:ea typeface="+mn-ea"/>
                <a:cs typeface="+mn-cs"/>
              </a:rPr>
              <a:t>Ah, y ¿por eso no puedo cantar? (mmh)</a:t>
            </a:r>
            <a:br>
              <a:rPr lang="es-MX" sz="6400" b="1" i="0" kern="1200">
                <a:effectLst/>
                <a:latin typeface="Roboto" panose="02000000000000000000" pitchFamily="2" charset="0"/>
                <a:ea typeface="+mn-ea"/>
                <a:cs typeface="+mn-cs"/>
              </a:rPr>
            </a:br>
            <a:r>
              <a:rPr lang="es-MX" sz="6400" b="1" i="0" kern="1200">
                <a:effectLst/>
                <a:latin typeface="Roboto" panose="02000000000000000000" pitchFamily="2" charset="0"/>
                <a:ea typeface="+mn-ea"/>
                <a:cs typeface="+mn-cs"/>
              </a:rPr>
              <a:t>Bueno, bueno, a ver, vamos a darle una oportunidad</a:t>
            </a:r>
            <a:br>
              <a:rPr lang="es-MX" sz="6400" b="1" i="0" kern="1200">
                <a:effectLst/>
                <a:latin typeface="Roboto" panose="02000000000000000000" pitchFamily="2" charset="0"/>
                <a:ea typeface="+mn-ea"/>
                <a:cs typeface="+mn-cs"/>
              </a:rPr>
            </a:br>
            <a:r>
              <a:rPr lang="es-MX" sz="6400" b="1" i="0" kern="1200">
                <a:effectLst/>
                <a:latin typeface="Roboto" panose="02000000000000000000" pitchFamily="2" charset="0"/>
                <a:ea typeface="+mn-ea"/>
                <a:cs typeface="+mn-cs"/>
              </a:rPr>
              <a:t>Dale, yo te acompaño, Nahuel, ¡dale!</a:t>
            </a:r>
            <a:endParaRPr lang="es-MX" sz="6400" b="1">
              <a:effectLst/>
            </a:endParaRPr>
          </a:p>
          <a:p>
            <a:pPr rtl="0" eaLnBrk="1" latinLnBrk="0" hangingPunct="1"/>
            <a:endParaRPr lang="es-MX" sz="4000" b="1" i="0">
              <a:effectLst/>
              <a:latin typeface="Roboto" panose="02000000000000000000" pitchFamily="2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6F81FB2-4D72-DE42-B3EB-5E7CEEF41556}"/>
              </a:ext>
            </a:extLst>
          </p:cNvPr>
          <p:cNvSpPr txBox="1"/>
          <p:nvPr/>
        </p:nvSpPr>
        <p:spPr>
          <a:xfrm>
            <a:off x="6381976" y="1841242"/>
            <a:ext cx="581002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 eaLnBrk="1" latinLnBrk="0" hangingPunct="1"/>
            <a:r>
              <a:rPr lang="es-MX" sz="1600" b="0" i="0" kern="1200">
                <a:effectLst/>
                <a:latin typeface="Roboto" panose="02000000000000000000" pitchFamily="2" charset="0"/>
                <a:ea typeface="+mn-ea"/>
                <a:cs typeface="+mn-cs"/>
              </a:rPr>
              <a:t>El monstruo de la laguna (ajá, ¿a ver?)</a:t>
            </a:r>
            <a:br>
              <a:rPr lang="es-MX" sz="1600" b="0" i="0" kern="1200">
                <a:effectLst/>
                <a:latin typeface="Roboto" panose="02000000000000000000" pitchFamily="2" charset="0"/>
                <a:ea typeface="+mn-ea"/>
                <a:cs typeface="+mn-cs"/>
              </a:rPr>
            </a:br>
            <a:r>
              <a:rPr lang="es-MX" sz="1600" b="0" i="0" kern="1200">
                <a:effectLst/>
                <a:latin typeface="Roboto" panose="02000000000000000000" pitchFamily="2" charset="0"/>
                <a:ea typeface="+mn-ea"/>
                <a:cs typeface="+mn-cs"/>
              </a:rPr>
              <a:t>Se para con la cabeza (¿Qué?)</a:t>
            </a:r>
            <a:br>
              <a:rPr lang="es-MX" sz="1600" b="0" i="0" kern="1200">
                <a:effectLst/>
                <a:latin typeface="Roboto" panose="02000000000000000000" pitchFamily="2" charset="0"/>
                <a:ea typeface="+mn-ea"/>
                <a:cs typeface="+mn-cs"/>
              </a:rPr>
            </a:br>
            <a:r>
              <a:rPr lang="es-MX" sz="1600" b="0" i="0" kern="1200">
                <a:effectLst/>
                <a:latin typeface="Roboto" panose="02000000000000000000" pitchFamily="2" charset="0"/>
                <a:ea typeface="+mn-ea"/>
                <a:cs typeface="+mn-cs"/>
              </a:rPr>
              <a:t>Con las patas para arriba (Eh, ¡no!)</a:t>
            </a:r>
            <a:br>
              <a:rPr lang="es-MX" sz="1600" b="0" i="0" kern="1200">
                <a:effectLst/>
                <a:latin typeface="Roboto" panose="02000000000000000000" pitchFamily="2" charset="0"/>
                <a:ea typeface="+mn-ea"/>
                <a:cs typeface="+mn-cs"/>
              </a:rPr>
            </a:br>
            <a:r>
              <a:rPr lang="es-MX" sz="1600" b="0" i="0" kern="1200">
                <a:effectLst/>
                <a:latin typeface="Roboto" panose="02000000000000000000" pitchFamily="2" charset="0"/>
                <a:ea typeface="+mn-ea"/>
                <a:cs typeface="+mn-cs"/>
              </a:rPr>
              <a:t>¡Mira qué broma traviesa!</a:t>
            </a:r>
            <a:endParaRPr lang="es-MX" sz="1600">
              <a:effectLst/>
            </a:endParaRPr>
          </a:p>
          <a:p>
            <a:pPr rtl="0" eaLnBrk="1" latinLnBrk="0" hangingPunct="1"/>
            <a:r>
              <a:rPr lang="es-MX" sz="1600" b="0" i="0" kern="1200">
                <a:effectLst/>
                <a:latin typeface="Roboto" panose="02000000000000000000" pitchFamily="2" charset="0"/>
                <a:ea typeface="+mn-ea"/>
                <a:cs typeface="+mn-cs"/>
              </a:rPr>
              <a:t>Mueve la cabeza (ay, los pies)</a:t>
            </a:r>
            <a:br>
              <a:rPr lang="es-MX" sz="1600" b="0" i="0" kern="1200">
                <a:effectLst/>
                <a:latin typeface="Roboto" panose="02000000000000000000" pitchFamily="2" charset="0"/>
                <a:ea typeface="+mn-ea"/>
                <a:cs typeface="+mn-cs"/>
              </a:rPr>
            </a:br>
            <a:r>
              <a:rPr lang="es-MX" sz="1600" b="0" i="0" kern="1200">
                <a:effectLst/>
                <a:latin typeface="Roboto" panose="02000000000000000000" pitchFamily="2" charset="0"/>
                <a:ea typeface="+mn-ea"/>
                <a:cs typeface="+mn-cs"/>
              </a:rPr>
              <a:t>Mueve los pies (cadera)</a:t>
            </a:r>
            <a:br>
              <a:rPr lang="es-MX" sz="1600" b="0" i="0" kern="1200">
                <a:effectLst/>
                <a:latin typeface="Roboto" panose="02000000000000000000" pitchFamily="2" charset="0"/>
                <a:ea typeface="+mn-ea"/>
                <a:cs typeface="+mn-cs"/>
              </a:rPr>
            </a:br>
            <a:r>
              <a:rPr lang="es-MX" sz="1600" b="0" i="0" kern="1200">
                <a:effectLst/>
                <a:latin typeface="Roboto" panose="02000000000000000000" pitchFamily="2" charset="0"/>
                <a:ea typeface="+mn-ea"/>
                <a:cs typeface="+mn-cs"/>
              </a:rPr>
              <a:t>Mueve la cadera (los hombros)</a:t>
            </a:r>
            <a:br>
              <a:rPr lang="es-MX" sz="1600" b="0" i="0" kern="1200">
                <a:effectLst/>
                <a:latin typeface="Roboto" panose="02000000000000000000" pitchFamily="2" charset="0"/>
                <a:ea typeface="+mn-ea"/>
                <a:cs typeface="+mn-cs"/>
              </a:rPr>
            </a:br>
            <a:r>
              <a:rPr lang="es-MX" sz="1600" b="0" i="0" kern="1200">
                <a:effectLst/>
                <a:latin typeface="Roboto" panose="02000000000000000000" pitchFamily="2" charset="0"/>
                <a:ea typeface="+mn-ea"/>
                <a:cs typeface="+mn-cs"/>
              </a:rPr>
              <a:t>Mueve los hombros (las manos)</a:t>
            </a:r>
            <a:br>
              <a:rPr lang="es-MX" sz="1600" b="0" i="0" kern="1200">
                <a:effectLst/>
                <a:latin typeface="Roboto" panose="02000000000000000000" pitchFamily="2" charset="0"/>
                <a:ea typeface="+mn-ea"/>
                <a:cs typeface="+mn-cs"/>
              </a:rPr>
            </a:br>
            <a:r>
              <a:rPr lang="es-MX" sz="1600" b="0" i="0" kern="1200">
                <a:effectLst/>
                <a:latin typeface="Roboto" panose="02000000000000000000" pitchFamily="2" charset="0"/>
                <a:ea typeface="+mn-ea"/>
                <a:cs typeface="+mn-cs"/>
              </a:rPr>
              <a:t>Mueve las manos (la panza)</a:t>
            </a:r>
            <a:br>
              <a:rPr lang="es-MX" sz="1600" b="0" i="0" kern="1200">
                <a:effectLst/>
                <a:latin typeface="Roboto" panose="02000000000000000000" pitchFamily="2" charset="0"/>
                <a:ea typeface="+mn-ea"/>
                <a:cs typeface="+mn-cs"/>
              </a:rPr>
            </a:br>
            <a:r>
              <a:rPr lang="es-MX" sz="1600" b="0" i="0" kern="1200">
                <a:effectLst/>
                <a:latin typeface="Roboto" panose="02000000000000000000" pitchFamily="2" charset="0"/>
                <a:ea typeface="+mn-ea"/>
                <a:cs typeface="+mn-cs"/>
              </a:rPr>
              <a:t>Mueve la panza</a:t>
            </a:r>
            <a:endParaRPr lang="es-MX" sz="1600">
              <a:effectLst/>
            </a:endParaRPr>
          </a:p>
          <a:p>
            <a:pPr rtl="0" eaLnBrk="1" latinLnBrk="0" hangingPunct="1"/>
            <a:r>
              <a:rPr lang="es-MX" sz="1600" b="0" i="0" kern="1200">
                <a:effectLst/>
                <a:latin typeface="Roboto" panose="02000000000000000000" pitchFamily="2" charset="0"/>
                <a:ea typeface="+mn-ea"/>
                <a:cs typeface="+mn-cs"/>
              </a:rPr>
              <a:t>Mueve la cabeza (ah, ah, ah)</a:t>
            </a:r>
            <a:br>
              <a:rPr lang="es-MX" sz="1600" b="0" i="0" kern="1200">
                <a:effectLst/>
                <a:latin typeface="Roboto" panose="02000000000000000000" pitchFamily="2" charset="0"/>
                <a:ea typeface="+mn-ea"/>
                <a:cs typeface="+mn-cs"/>
              </a:rPr>
            </a:br>
            <a:r>
              <a:rPr lang="es-MX" sz="1600" b="0" i="0" kern="1200">
                <a:effectLst/>
                <a:latin typeface="Roboto" panose="02000000000000000000" pitchFamily="2" charset="0"/>
                <a:ea typeface="+mn-ea"/>
                <a:cs typeface="+mn-cs"/>
              </a:rPr>
              <a:t>Mueve los pies</a:t>
            </a:r>
            <a:br>
              <a:rPr lang="es-MX" sz="1600" b="0" i="0" kern="1200">
                <a:effectLst/>
                <a:latin typeface="Roboto" panose="02000000000000000000" pitchFamily="2" charset="0"/>
                <a:ea typeface="+mn-ea"/>
                <a:cs typeface="+mn-cs"/>
              </a:rPr>
            </a:br>
            <a:r>
              <a:rPr lang="es-MX" sz="1600" b="0" i="0" kern="1200">
                <a:effectLst/>
                <a:latin typeface="Roboto" panose="02000000000000000000" pitchFamily="2" charset="0"/>
                <a:ea typeface="+mn-ea"/>
                <a:cs typeface="+mn-cs"/>
              </a:rPr>
              <a:t>Mueve la cadera</a:t>
            </a:r>
            <a:br>
              <a:rPr lang="es-MX" sz="1600" b="0" i="0" kern="1200">
                <a:effectLst/>
                <a:latin typeface="Roboto" panose="02000000000000000000" pitchFamily="2" charset="0"/>
                <a:ea typeface="+mn-ea"/>
                <a:cs typeface="+mn-cs"/>
              </a:rPr>
            </a:br>
            <a:r>
              <a:rPr lang="es-MX" sz="1600" b="0" i="0" kern="1200">
                <a:effectLst/>
                <a:latin typeface="Roboto" panose="02000000000000000000" pitchFamily="2" charset="0"/>
                <a:ea typeface="+mn-ea"/>
                <a:cs typeface="+mn-cs"/>
              </a:rPr>
              <a:t>Mueve los hombros</a:t>
            </a:r>
            <a:br>
              <a:rPr lang="es-MX" sz="1600" b="0" i="0" kern="1200">
                <a:effectLst/>
                <a:latin typeface="Roboto" panose="02000000000000000000" pitchFamily="2" charset="0"/>
                <a:ea typeface="+mn-ea"/>
                <a:cs typeface="+mn-cs"/>
              </a:rPr>
            </a:br>
            <a:r>
              <a:rPr lang="es-MX" sz="1600" b="0" i="0" kern="1200">
                <a:effectLst/>
                <a:latin typeface="Roboto" panose="02000000000000000000" pitchFamily="2" charset="0"/>
                <a:ea typeface="+mn-ea"/>
                <a:cs typeface="+mn-cs"/>
              </a:rPr>
              <a:t>Mueve las manos (panza)</a:t>
            </a:r>
            <a:br>
              <a:rPr lang="es-MX" sz="1600" b="0" i="0" kern="1200">
                <a:effectLst/>
                <a:latin typeface="Roboto" panose="02000000000000000000" pitchFamily="2" charset="0"/>
                <a:ea typeface="+mn-ea"/>
                <a:cs typeface="+mn-cs"/>
              </a:rPr>
            </a:br>
            <a:r>
              <a:rPr lang="es-MX" sz="1600" b="0" i="0" kern="1200">
                <a:effectLst/>
                <a:latin typeface="Roboto" panose="02000000000000000000" pitchFamily="2" charset="0"/>
                <a:ea typeface="+mn-ea"/>
                <a:cs typeface="+mn-cs"/>
              </a:rPr>
              <a:t>Mueve la panza</a:t>
            </a:r>
            <a:br>
              <a:rPr lang="es-MX" sz="1600" b="0" i="0" kern="1200">
                <a:effectLst/>
                <a:latin typeface="Roboto" panose="02000000000000000000" pitchFamily="2" charset="0"/>
                <a:ea typeface="+mn-ea"/>
                <a:cs typeface="+mn-cs"/>
              </a:rPr>
            </a:br>
            <a:r>
              <a:rPr lang="es-MX" sz="1600" b="0" i="0" kern="1200">
                <a:effectLst/>
                <a:latin typeface="Roboto" panose="02000000000000000000" pitchFamily="2" charset="0"/>
                <a:ea typeface="+mn-ea"/>
                <a:cs typeface="+mn-cs"/>
              </a:rPr>
              <a:t>Hasta que se cansa</a:t>
            </a:r>
            <a:endParaRPr lang="es-MX" sz="1600">
              <a:effectLst/>
            </a:endParaRPr>
          </a:p>
          <a:p>
            <a:r>
              <a:rPr lang="es-MX" sz="1600" b="0" i="0">
                <a:effectLst/>
                <a:latin typeface="Roboto" panose="02000000000000000000" pitchFamily="2" charset="0"/>
              </a:rPr>
              <a:t>e las manos (panza)</a:t>
            </a:r>
            <a:br>
              <a:rPr lang="es-MX" sz="1600" b="0" i="0">
                <a:effectLst/>
                <a:latin typeface="Roboto" panose="02000000000000000000" pitchFamily="2" charset="0"/>
              </a:rPr>
            </a:br>
            <a:r>
              <a:rPr lang="es-MX" sz="1600" b="0" i="0">
                <a:effectLst/>
                <a:latin typeface="Roboto" panose="02000000000000000000" pitchFamily="2" charset="0"/>
              </a:rPr>
              <a:t>Mueve la panza</a:t>
            </a:r>
            <a:br>
              <a:rPr lang="es-MX" sz="1600" b="0" i="0">
                <a:effectLst/>
                <a:latin typeface="Roboto" panose="02000000000000000000" pitchFamily="2" charset="0"/>
              </a:rPr>
            </a:br>
            <a:r>
              <a:rPr lang="es-MX" sz="1600" b="0" i="0">
                <a:effectLst/>
                <a:latin typeface="Roboto" panose="02000000000000000000" pitchFamily="2" charset="0"/>
              </a:rPr>
              <a:t>Hasta que se cansa</a:t>
            </a:r>
            <a:endParaRPr lang="es-MX" sz="1600"/>
          </a:p>
        </p:txBody>
      </p:sp>
    </p:spTree>
    <p:extLst>
      <p:ext uri="{BB962C8B-B14F-4D97-AF65-F5344CB8AC3E}">
        <p14:creationId xmlns:p14="http://schemas.microsoft.com/office/powerpoint/2010/main" val="19336954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i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5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Citable</vt:lpstr>
      <vt:lpstr>Escuela Normal de Educación Preescolar  ciclo escolar 2021-2022     Estrategias de la Música  y canto En educación preescolar </vt:lpstr>
      <vt:lpstr>El mostró de la laguna</vt:lpstr>
      <vt:lpstr>Aprendizaje esperado :</vt:lpstr>
      <vt:lpstr>El moustro de la laguna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 ciclo escolar 2021-2022     Estrategias de la Música  y canto En educación preescolar </dc:title>
  <dc:creator>528445384998</dc:creator>
  <cp:lastModifiedBy>lily esquivel</cp:lastModifiedBy>
  <cp:revision>2</cp:revision>
  <dcterms:created xsi:type="dcterms:W3CDTF">2022-01-12T16:33:59Z</dcterms:created>
  <dcterms:modified xsi:type="dcterms:W3CDTF">2022-01-12T17:18:12Z</dcterms:modified>
</cp:coreProperties>
</file>