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1893"/>
    <a:srgbClr val="0432FF"/>
    <a:srgbClr val="005493"/>
    <a:srgbClr val="0096FF"/>
    <a:srgbClr val="7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977977362204727E-2"/>
          <c:y val="5.3970838215376585E-2"/>
          <c:w val="0.94583452263779533"/>
          <c:h val="0.767527696387321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Autoconocimiento</c:v>
                </c:pt>
              </c:strCache>
            </c:strRef>
          </c:tx>
          <c:spPr>
            <a:solidFill>
              <a:schemeClr val="accent1"/>
            </a:solidFill>
            <a:ln w="0">
              <a:solidFill>
                <a:srgbClr val="FFFF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6D6FF"/>
              </a:solidFill>
              <a:ln w="0">
                <a:solidFill>
                  <a:srgbClr val="FFF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0F7-F845-9287-DC093702B254}"/>
              </c:ext>
            </c:extLst>
          </c:dPt>
          <c:cat>
            <c:strRef>
              <c:f>Hoja1!$A$2</c:f>
              <c:strCache>
                <c:ptCount val="1"/>
                <c:pt idx="0">
                  <c:v>Autoevaluación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F7-F845-9287-DC093702B25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Autorregulación</c:v>
                </c:pt>
              </c:strCache>
            </c:strRef>
          </c:tx>
          <c:spPr>
            <a:solidFill>
              <a:srgbClr val="0096FF"/>
            </a:solidFill>
            <a:ln>
              <a:solidFill>
                <a:srgbClr val="FFFF00"/>
              </a:solidFill>
            </a:ln>
            <a:effectLst/>
          </c:spPr>
          <c:invertIfNegative val="0"/>
          <c:cat>
            <c:strRef>
              <c:f>Hoja1!$A$2</c:f>
              <c:strCache>
                <c:ptCount val="1"/>
                <c:pt idx="0">
                  <c:v>Autoevaluación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F7-F845-9287-DC093702B254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Autonomía</c:v>
                </c:pt>
              </c:strCache>
            </c:strRef>
          </c:tx>
          <c:spPr>
            <a:solidFill>
              <a:srgbClr val="0432FF"/>
            </a:solidFill>
            <a:ln>
              <a:solidFill>
                <a:srgbClr val="FFFF00"/>
              </a:solidFill>
            </a:ln>
            <a:effectLst/>
          </c:spPr>
          <c:invertIfNegative val="0"/>
          <c:cat>
            <c:strRef>
              <c:f>Hoja1!$A$2</c:f>
              <c:strCache>
                <c:ptCount val="1"/>
                <c:pt idx="0">
                  <c:v>Autoevaluación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F7-F845-9287-DC093702B254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Empatía</c:v>
                </c:pt>
              </c:strCache>
            </c:strRef>
          </c:tx>
          <c:spPr>
            <a:solidFill>
              <a:srgbClr val="005493"/>
            </a:solidFill>
            <a:ln>
              <a:solidFill>
                <a:srgbClr val="FFFF00"/>
              </a:solidFill>
            </a:ln>
            <a:effectLst/>
          </c:spPr>
          <c:invertIfNegative val="0"/>
          <c:cat>
            <c:strRef>
              <c:f>Hoja1!$A$2</c:f>
              <c:strCache>
                <c:ptCount val="1"/>
                <c:pt idx="0">
                  <c:v>Autoevaluación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F7-F845-9287-DC093702B254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Colaboración</c:v>
                </c:pt>
              </c:strCache>
            </c:strRef>
          </c:tx>
          <c:spPr>
            <a:solidFill>
              <a:srgbClr val="011893"/>
            </a:solidFill>
            <a:ln w="12700">
              <a:solidFill>
                <a:srgbClr val="FFFF00"/>
              </a:solidFill>
            </a:ln>
            <a:effectLst/>
          </c:spPr>
          <c:invertIfNegative val="0"/>
          <c:cat>
            <c:strRef>
              <c:f>Hoja1!$A$2</c:f>
              <c:strCache>
                <c:ptCount val="1"/>
                <c:pt idx="0">
                  <c:v>Autoevaluación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0F7-F845-9287-DC093702B2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0457103"/>
        <c:axId val="2120713487"/>
      </c:barChart>
      <c:catAx>
        <c:axId val="2120457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0713487"/>
        <c:crosses val="autoZero"/>
        <c:auto val="1"/>
        <c:lblAlgn val="ctr"/>
        <c:lblOffset val="100"/>
        <c:noMultiLvlLbl val="0"/>
      </c:catAx>
      <c:valAx>
        <c:axId val="2120713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0457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79E9F-2109-3A4C-A2EC-B7E32D11D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56F75E-A565-7941-8DBF-DB60E80D2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173028-8EE8-024E-A12D-609127EC5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6AA4DD-9900-864B-8C8B-1D6E2546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164AC-2D0C-684F-8694-1742B460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28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B9C46-BAED-B243-BC4B-43DC15350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4FBD46-6453-1D42-B962-83C0D61FB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42DCB1-8FA6-0B46-BB32-E05C584C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E9CBD6-AFBF-A847-ADC6-CDDB7D57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CC1C-87BD-154E-96BA-FB5FA0102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9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2C4B97-CF02-5C40-B3B3-81112891F0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94E8D7-8D7F-D24B-93D4-4FECD8E9A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FC0478-5399-3140-B298-1BB7E8BB7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85028D-2A0C-C84C-9619-1146242F5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EABD44-2F76-9344-AA42-24A7BC06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741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C8516C-65A2-304E-B7B8-94A5983E2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C9DCAC-C245-C745-8B50-1E7980F48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463B9F-E529-D544-B606-C2DEE1547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F91CD4-D3B9-7B4F-AD8C-97C9222D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D491B6-6721-DC44-B275-C51BBFAC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591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90424-3CB6-D44E-9493-5F5B1B07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FACA31-5D17-BE49-92AE-B87F6F852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472379-C93F-044C-8B4B-F87D5D83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D0B9C1-B0AA-1A4C-859A-36F06800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E19AF3-6AD7-3145-938D-E2CB78872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121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0AB59-E510-A44D-A603-D7C3AAA2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4AA57F-905B-314F-A8EF-BDD817EA2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04FB62-F3EF-0846-9F4B-DA69D83C4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D0580B-9AF0-0A47-BFAB-67C0E0AED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C83CCF-33E0-DB48-B697-E1B9D54B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6EB0E2-F196-5D43-B107-3C5767D5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960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65B6C-C8A9-0B4F-B55F-044153843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FC1FDA-9246-AC44-AA6A-CEDCC394A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3EA9FC-C121-BD44-A95A-B1FC070DB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279C35-8257-8147-9E03-3B61BEBA3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94B36D2-E869-1F4F-A3D6-DEC55B26F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DAAD66B-692F-0849-9ECF-9EFC0C97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21589A-401B-7B4F-BB74-3D841ACA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01A48D-6189-6746-BF8B-7382BBF7A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785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6448B-3A0D-0141-884E-1B8B034A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C321C2-16D9-5D45-BD39-07A86005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12651A-23B5-AD46-8C13-9CAB0E705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C7DD44-3508-9440-9EB3-9A098561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389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CC10A69-A3FF-8F4A-94B8-683D046F6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F18FD5-4920-3148-A024-2F52906CC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93F6FD-D758-3A4F-8B2F-DBE3694C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8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A5F1D-FE12-3A40-8FA7-8E7DE2FEA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1B802F-F0C7-384C-ACC9-6B4E1F1B4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FC519E-4A0F-A84B-97E1-18AC62729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E6760F-B4BB-C943-A2CF-637CF33E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625884-E359-EF4D-BA7C-7C4D299A7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0A606D-158C-D24A-9A7A-F945A51D9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883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E4909-8858-A84A-97A5-C5086293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88D57A-F03B-FE44-8C96-19353749B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E21C1F-3E6E-B34D-AB95-A5D2EAAD6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1E0F48-9B66-C742-AB47-4227DE3FB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5FD872-F1A1-0943-B664-96655C5C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912AD2-4534-6845-B4F2-43186FC3C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93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1F440AC-11EC-BC4B-B89D-EF742C31A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EB60D4-E9A2-FD42-B316-E5CE7E85F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F4313E-6C0A-EF47-B555-5876A28B6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40523-1046-AE44-8FDE-0B1E6383BDDC}" type="datetimeFigureOut">
              <a:rPr lang="es-MX" smtClean="0"/>
              <a:t>13/01/22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2F3AB2-ED6C-7343-BF14-FAEF8F656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3F335C-6BED-C54C-817B-6A4C4CAB6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3CCCA-6D62-C743-A5A4-6C3117926F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32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189306-04D9-4982-9EBE-938B344A1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02C4642-2AB4-49A1-89D9-3E5C01E99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2EAAEF9-78E9-4B67-93B4-CD09F757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069931" y="-1536286"/>
            <a:ext cx="6135300" cy="6135298"/>
          </a:xfrm>
          <a:custGeom>
            <a:avLst/>
            <a:gdLst>
              <a:gd name="connsiteX0" fmla="*/ 0 w 6135300"/>
              <a:gd name="connsiteY0" fmla="*/ 3971712 h 6135298"/>
              <a:gd name="connsiteX1" fmla="*/ 3971712 w 6135300"/>
              <a:gd name="connsiteY1" fmla="*/ 0 h 6135298"/>
              <a:gd name="connsiteX2" fmla="*/ 6135300 w 6135300"/>
              <a:gd name="connsiteY2" fmla="*/ 0 h 6135298"/>
              <a:gd name="connsiteX3" fmla="*/ 6135300 w 6135300"/>
              <a:gd name="connsiteY3" fmla="*/ 6135298 h 6135298"/>
              <a:gd name="connsiteX4" fmla="*/ 0 w 6135300"/>
              <a:gd name="connsiteY4" fmla="*/ 6135298 h 61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CE23D09-8BA3-4FEE-892D-ACE847DC0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BFBE7AA-40DE-4FE5-B385-5CA874501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6 w 5353835"/>
              <a:gd name="connsiteY0" fmla="*/ 5273742 h 5353835"/>
              <a:gd name="connsiteX1" fmla="*/ 4927602 w 5353835"/>
              <a:gd name="connsiteY1" fmla="*/ 5273742 h 5353835"/>
              <a:gd name="connsiteX2" fmla="*/ 4847509 w 5353835"/>
              <a:gd name="connsiteY2" fmla="*/ 5353835 h 5353835"/>
              <a:gd name="connsiteX3" fmla="*/ 770599 w 5353835"/>
              <a:gd name="connsiteY3" fmla="*/ 5353835 h 5353835"/>
              <a:gd name="connsiteX4" fmla="*/ 422575 w 5353835"/>
              <a:gd name="connsiteY4" fmla="*/ 80093 h 5353835"/>
              <a:gd name="connsiteX5" fmla="*/ 50266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47509 h 5353835"/>
              <a:gd name="connsiteX8" fmla="*/ 5273742 w 5353835"/>
              <a:gd name="connsiteY8" fmla="*/ 4927602 h 5353835"/>
              <a:gd name="connsiteX9" fmla="*/ 5273742 w 5353835"/>
              <a:gd name="connsiteY9" fmla="*/ 80093 h 5353835"/>
              <a:gd name="connsiteX10" fmla="*/ 0 w 5353835"/>
              <a:gd name="connsiteY10" fmla="*/ 502667 h 5353835"/>
              <a:gd name="connsiteX11" fmla="*/ 80093 w 5353835"/>
              <a:gd name="connsiteY11" fmla="*/ 422574 h 5353835"/>
              <a:gd name="connsiteX12" fmla="*/ 80093 w 5353835"/>
              <a:gd name="connsiteY12" fmla="*/ 4663329 h 5353835"/>
              <a:gd name="connsiteX13" fmla="*/ 0 w 5353835"/>
              <a:gd name="connsiteY13" fmla="*/ 4583236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03446D-3772-E948-82B8-5463FDA06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4525" y="2119891"/>
            <a:ext cx="7570099" cy="370656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es-MX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 </a:t>
            </a:r>
            <a:br>
              <a:rPr lang="es-MX" altLang="es-MX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Gráfica</a:t>
            </a:r>
            <a:br>
              <a:rPr kumimoji="0" lang="es-MX" altLang="es-MX" sz="2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III</a:t>
            </a:r>
            <a:br>
              <a:rPr kumimoji="0" lang="es-ES" altLang="es-MX" sz="2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Educaci</a:t>
            </a: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Socioemocional </a:t>
            </a:r>
            <a:br>
              <a:rPr kumimoji="0" lang="es-ES" altLang="es-MX" sz="2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Martha Gabriela </a:t>
            </a: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vila Camacho </a:t>
            </a:r>
            <a:br>
              <a:rPr kumimoji="0" lang="es-ES" altLang="es-MX" sz="2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Alondra Huerta Palacios</a:t>
            </a:r>
            <a:br>
              <a:rPr kumimoji="0" lang="es-ES" altLang="es-MX" sz="2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N:L #10</a:t>
            </a:r>
            <a:br>
              <a:rPr kumimoji="0" lang="es-ES" altLang="es-MX" sz="2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s-MX" sz="2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de enero del 2022</a:t>
            </a:r>
            <a:b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US" sz="3600" kern="1200" dirty="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41ACE746-85D5-45EE-8944-61B542B39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026569" y="0"/>
            <a:ext cx="3216074" cy="160803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0BB3E03-CC38-4FA6-9A99-701C62D05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6059" y="4738109"/>
            <a:ext cx="4239780" cy="2119891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Imagen 1" descr="ESCUELA NORMAL DE EDUCACIÓN PREESCOLAR">
            <a:extLst>
              <a:ext uri="{FF2B5EF4-FFF2-40B4-BE49-F238E27FC236}">
                <a16:creationId xmlns:a16="http://schemas.microsoft.com/office/drawing/2014/main" id="{D526CDFA-69F4-5D43-AD97-8E6E1BC70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28" b="95862" l="9744" r="89744">
                        <a14:foregroundMark x1="25641" y1="5517" x2="67179" y2="5517"/>
                        <a14:foregroundMark x1="67179" y1="5517" x2="70769" y2="4828"/>
                        <a14:foregroundMark x1="36923" y1="87586" x2="53846" y2="87586"/>
                        <a14:foregroundMark x1="53846" y1="87586" x2="61026" y2="82759"/>
                        <a14:foregroundMark x1="61026" y1="82759" x2="61026" y2="82069"/>
                        <a14:foregroundMark x1="62051" y1="93103" x2="40513" y2="91034"/>
                        <a14:foregroundMark x1="48718" y1="95862" x2="55385" y2="958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816" y="2831778"/>
            <a:ext cx="5106823" cy="381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09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8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reeform: Shape 10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Freeform: Shape 12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14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16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Freeform: Shape 18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Freeform: Shape 22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Freeform: Shape 24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Freeform: Shape 26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 28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C7734C54-5516-9A4C-BC13-FFE719C7D6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1049722"/>
              </p:ext>
            </p:extLst>
          </p:nvPr>
        </p:nvGraphicFramePr>
        <p:xfrm>
          <a:off x="2483006" y="1225391"/>
          <a:ext cx="7668372" cy="4756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698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3062F43-9A3E-6149-873F-BC5D8C57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>
                <a:solidFill>
                  <a:srgbClr val="0432FF"/>
                </a:solidFill>
                <a:highlight>
                  <a:srgbClr val="FFFF00"/>
                </a:highlight>
                <a:latin typeface="Modern Love Caps" pitchFamily="82" charset="0"/>
              </a:rPr>
              <a:t>M e j o r a 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776F90-9AA2-F142-9C2B-1FCE2FCC6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349" y="1328202"/>
            <a:ext cx="5844056" cy="5069443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011893"/>
                </a:solidFill>
                <a:latin typeface="Century Gothic" panose="020B0502020202020204" pitchFamily="34" charset="0"/>
              </a:rPr>
              <a:t>Autoconocimiento: </a:t>
            </a:r>
          </a:p>
          <a:p>
            <a:pPr marL="0" indent="0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Observarme</a:t>
            </a:r>
          </a:p>
          <a:p>
            <a:pPr marL="0" indent="0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Ser menos distraida </a:t>
            </a:r>
          </a:p>
          <a:p>
            <a:pPr marL="0" indent="0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Analizar al final del dia las actitudes que tuve durante el.</a:t>
            </a:r>
          </a:p>
          <a:p>
            <a:r>
              <a:rPr lang="es-MX" sz="2000" b="1" dirty="0">
                <a:solidFill>
                  <a:srgbClr val="011893"/>
                </a:solidFill>
                <a:latin typeface="Century Gothic" panose="020B0502020202020204" pitchFamily="34" charset="0"/>
              </a:rPr>
              <a:t>Autorregulación:</a:t>
            </a:r>
          </a:p>
          <a:p>
            <a:pPr marL="0" indent="0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Saber decir no.</a:t>
            </a:r>
          </a:p>
          <a:p>
            <a:pPr marL="0" indent="0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Ser positiva en todo momento</a:t>
            </a:r>
          </a:p>
          <a:p>
            <a:pPr marL="0" indent="0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Respirar profundo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Marcador de contenido 3">
            <a:extLst>
              <a:ext uri="{FF2B5EF4-FFF2-40B4-BE49-F238E27FC236}">
                <a16:creationId xmlns:a16="http://schemas.microsoft.com/office/drawing/2014/main" id="{16BBBDC6-FDC8-6546-8DAD-3BDFAD78B180}"/>
              </a:ext>
            </a:extLst>
          </p:cNvPr>
          <p:cNvSpPr txBox="1">
            <a:spLocks/>
          </p:cNvSpPr>
          <p:nvPr/>
        </p:nvSpPr>
        <p:spPr>
          <a:xfrm>
            <a:off x="4872433" y="1245410"/>
            <a:ext cx="6115904" cy="5069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>
                <a:solidFill>
                  <a:srgbClr val="011893"/>
                </a:solidFill>
                <a:latin typeface="Century Gothic" panose="020B0502020202020204" pitchFamily="34" charset="0"/>
              </a:rPr>
              <a:t>Autonomía: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Tener seguridad en tu persona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Saber tomar la desición que te convenga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Darte amor propio </a:t>
            </a:r>
          </a:p>
          <a:p>
            <a:pPr algn="r"/>
            <a:r>
              <a:rPr lang="es-MX" sz="2000" b="1" dirty="0">
                <a:solidFill>
                  <a:srgbClr val="011893"/>
                </a:solidFill>
                <a:latin typeface="Century Gothic" panose="020B0502020202020204" pitchFamily="34" charset="0"/>
              </a:rPr>
              <a:t>Empatía: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No ser prejuicioso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Adaptarte a los demás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No culpabilizar ni ser egocéntrico</a:t>
            </a:r>
          </a:p>
          <a:p>
            <a:pPr algn="r"/>
            <a:r>
              <a:rPr lang="es-MX" sz="2000" b="1" dirty="0">
                <a:solidFill>
                  <a:srgbClr val="011893"/>
                </a:solidFill>
                <a:latin typeface="Century Gothic" panose="020B0502020202020204" pitchFamily="34" charset="0"/>
              </a:rPr>
              <a:t>Colaboración: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Tener curiosidad e iniciativa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Ser estratégico</a:t>
            </a:r>
          </a:p>
          <a:p>
            <a:pPr marL="0" indent="0" algn="r">
              <a:buNone/>
            </a:pPr>
            <a:r>
              <a:rPr lang="es-MX" sz="2000" dirty="0">
                <a:solidFill>
                  <a:srgbClr val="011893"/>
                </a:solidFill>
                <a:latin typeface="Century Gothic" panose="020B0502020202020204" pitchFamily="34" charset="0"/>
              </a:rPr>
              <a:t>Saber pedir y ofrecer</a:t>
            </a:r>
          </a:p>
        </p:txBody>
      </p:sp>
    </p:spTree>
    <p:extLst>
      <p:ext uri="{BB962C8B-B14F-4D97-AF65-F5344CB8AC3E}">
        <p14:creationId xmlns:p14="http://schemas.microsoft.com/office/powerpoint/2010/main" val="4022980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{2DD47F1E-D61A-A144-BD11-318B767AEA7A}tf10001073</Template>
  <TotalTime>22</TotalTime>
  <Words>122</Words>
  <Application>Microsoft Macintosh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Modern Love Caps</vt:lpstr>
      <vt:lpstr>Times New Roman</vt:lpstr>
      <vt:lpstr>Tema de Office</vt:lpstr>
      <vt:lpstr>Escuela Normal de Educación Preescolar  Gráfica Unidad III Educación Socioemocional  Prof. Martha Gabriela Ávila Camacho  Alondra Huerta Palacios 2”B”     N:L #10 13 de enero del 2022 </vt:lpstr>
      <vt:lpstr>Presentación de PowerPoint</vt:lpstr>
      <vt:lpstr>M e j o r a 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Alondra240103@gmail.com</dc:creator>
  <cp:lastModifiedBy>Alondra240103@gmail.com</cp:lastModifiedBy>
  <cp:revision>3</cp:revision>
  <dcterms:created xsi:type="dcterms:W3CDTF">2022-01-13T19:52:27Z</dcterms:created>
  <dcterms:modified xsi:type="dcterms:W3CDTF">2022-01-13T20:14:38Z</dcterms:modified>
</cp:coreProperties>
</file>