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Libro2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Hoja2!$A$1:$A$5</cx:f>
        <cx:lvl ptCount="5">
          <cx:pt idx="0">Autoconocimiento</cx:pt>
          <cx:pt idx="1">Autorregulación</cx:pt>
          <cx:pt idx="2">Autonomía</cx:pt>
          <cx:pt idx="3">Empatía</cx:pt>
          <cx:pt idx="4">Colaboración</cx:pt>
        </cx:lvl>
      </cx:strDim>
      <cx:numDim type="val">
        <cx:f>Hoja2!$B$1:$B$5</cx:f>
        <cx:lvl ptCount="5" formatCode="General">
          <cx:pt idx="0">9</cx:pt>
          <cx:pt idx="1">9</cx:pt>
          <cx:pt idx="2">8</cx:pt>
          <cx:pt idx="3">10</cx:pt>
          <cx:pt idx="4">10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s-419" sz="1400"/>
              <a:t>GRAFICA DE AUTOEVALUACIÓN (ESCALA 1-10)</a:t>
            </a:r>
          </a:p>
        </cx:rich>
      </cx:tx>
    </cx:title>
    <cx:plotArea>
      <cx:plotAreaRegion>
        <cx:series layoutId="waterfall" uniqueId="{99ABA4FE-8E6C-45F4-8D83-0EDE48D536CB}">
          <cx:dataLabels pos="inEnd"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7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  <cs:bodyPr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effectLst>
        <a:outerShdw blurRad="57150" dist="19050" dir="5400000" algn="ctr" rotWithShape="0">
          <a:srgbClr val="000000">
            <a:alpha val="63000"/>
          </a:srgb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lt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lt1"/>
    </cs:fontRef>
  </cs:dropLine>
  <cs:errorBar>
    <cs:lnRef idx="0"/>
    <cs:fillRef idx="0"/>
    <cs:effectRef idx="0"/>
    <cs:fontRef idx="minor">
      <a:schemeClr val="lt1"/>
    </cs:fontRef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</cs:hiLoLine>
  <cs:leaderLine>
    <cs:lnRef idx="0"/>
    <cs:fillRef idx="0"/>
    <cs:effectRef idx="0"/>
    <cs:fontRef idx="minor">
      <a:schemeClr val="lt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  <cs:bodyPr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9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8562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890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7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5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7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056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6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3109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2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434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2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771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7D988C-BF50-4AB1-BDB5-1BB239C1A335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CEEA2B-ACDF-489D-AE13-3110A458F1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72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Gráfico 3"/>
              <p:cNvGraphicFramePr/>
              <p:nvPr>
                <p:extLst>
                  <p:ext uri="{D42A27DB-BD31-4B8C-83A1-F6EECF244321}">
                    <p14:modId xmlns:p14="http://schemas.microsoft.com/office/powerpoint/2010/main" val="4086812405"/>
                  </p:ext>
                </p:extLst>
              </p:nvPr>
            </p:nvGraphicFramePr>
            <p:xfrm>
              <a:off x="5331655" y="2025750"/>
              <a:ext cx="6668087" cy="44453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Gráfico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1655" y="2025750"/>
                <a:ext cx="6668087" cy="444539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25" y="2926081"/>
            <a:ext cx="4657940" cy="1798823"/>
          </a:xfrm>
          <a:prstGeom prst="rect">
            <a:avLst/>
          </a:prstGeom>
        </p:spPr>
      </p:pic>
      <p:sp>
        <p:nvSpPr>
          <p:cNvPr id="7" name="10 CuadroTexto"/>
          <p:cNvSpPr txBox="1"/>
          <p:nvPr/>
        </p:nvSpPr>
        <p:spPr>
          <a:xfrm>
            <a:off x="801857" y="739875"/>
            <a:ext cx="11029071" cy="128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7200" dirty="0" smtClean="0">
                <a:ln w="2413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“AUTOEVALUACIÓN”</a:t>
            </a:r>
            <a:endParaRPr lang="es-419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801857" y="739875"/>
            <a:ext cx="10578904" cy="1474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7200" dirty="0" smtClean="0">
                <a:ln w="38100" cap="flat" cmpd="sng" algn="ctr">
                  <a:solidFill>
                    <a:srgbClr val="E3BC91"/>
                  </a:solidFill>
                  <a:prstDash val="solid"/>
                  <a:round/>
                </a:ln>
                <a:solidFill>
                  <a:srgbClr val="FFFFFF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“AUTOEVALUACIÓN”</a:t>
            </a:r>
            <a:endParaRPr lang="es-419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5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uadroTexto"/>
          <p:cNvSpPr txBox="1"/>
          <p:nvPr/>
        </p:nvSpPr>
        <p:spPr>
          <a:xfrm>
            <a:off x="822959" y="222230"/>
            <a:ext cx="11029071" cy="128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7200" dirty="0" smtClean="0">
                <a:ln w="2413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“AUTOEVALUACIÓN”</a:t>
            </a:r>
            <a:endParaRPr lang="es-419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822959" y="222230"/>
            <a:ext cx="10578904" cy="1474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7200" dirty="0" smtClean="0">
                <a:ln w="38100" cap="flat" cmpd="sng" algn="ctr">
                  <a:solidFill>
                    <a:srgbClr val="E3BC91"/>
                  </a:solidFill>
                  <a:prstDash val="solid"/>
                  <a:round/>
                </a:ln>
                <a:solidFill>
                  <a:srgbClr val="FFFFFF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“AUTOEVALUACIÓN”</a:t>
            </a:r>
            <a:endParaRPr lang="es-419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7452" y="1508105"/>
            <a:ext cx="107899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rgbClr val="FF66FF"/>
                </a:solidFill>
                <a:latin typeface="Cooper Black" panose="0208090404030B020404" pitchFamily="18" charset="0"/>
              </a:rPr>
              <a:t>AUTOCONOCIMIENTO: </a:t>
            </a:r>
            <a:r>
              <a:rPr lang="es-ES" sz="2000" dirty="0" smtClean="0">
                <a:latin typeface="Century" panose="02040604050505020304" pitchFamily="18" charset="0"/>
              </a:rPr>
              <a:t>Escribir un diario, anotar mis virtudes y mis defectos, mis pasiones e identificar mis emociones  </a:t>
            </a:r>
          </a:p>
          <a:p>
            <a:endParaRPr lang="es-E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rgbClr val="3399FF"/>
                </a:solidFill>
                <a:latin typeface="Cooper Black" panose="0208090404030B020404" pitchFamily="18" charset="0"/>
              </a:rPr>
              <a:t>AUTORREGULACIÓN: </a:t>
            </a:r>
            <a:r>
              <a:rPr lang="es-ES" sz="2000" dirty="0" smtClean="0">
                <a:latin typeface="Century" panose="02040604050505020304" pitchFamily="18" charset="0"/>
              </a:rPr>
              <a:t>Detener mis pensamientos, respirar y retomar, saber decir que no, tener afirmaciones positivas y cambiar la perspectiva de las situaciones </a:t>
            </a:r>
          </a:p>
          <a:p>
            <a:endParaRPr lang="es-E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rgbClr val="9933FF"/>
                </a:solidFill>
                <a:latin typeface="Cooper Black" panose="0208090404030B020404" pitchFamily="18" charset="0"/>
              </a:rPr>
              <a:t>AUTONOMÍA: </a:t>
            </a:r>
            <a:r>
              <a:rPr lang="es-ES" sz="2000" dirty="0" smtClean="0">
                <a:latin typeface="Century" panose="02040604050505020304" pitchFamily="18" charset="0"/>
              </a:rPr>
              <a:t>Tener responsabilidades, alimentar mi autoconfianza, explorar, establecer limites, crear rutinas, buena comunicación y mantener independencia </a:t>
            </a:r>
          </a:p>
          <a:p>
            <a:endParaRPr lang="es-E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EMPATÍA: </a:t>
            </a:r>
            <a:r>
              <a:rPr lang="es-ES" sz="2000" dirty="0" smtClean="0">
                <a:latin typeface="Century" panose="02040604050505020304" pitchFamily="18" charset="0"/>
              </a:rPr>
              <a:t>Practicar la escucha activa con la intención de entender al otro y entrenar la capacidad de entender las propias emociones como base para entender las de los demás </a:t>
            </a:r>
          </a:p>
          <a:p>
            <a:endParaRPr lang="es-E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COLABORACIÓN: </a:t>
            </a:r>
            <a:r>
              <a:rPr lang="es-ES" sz="2000" dirty="0" smtClean="0">
                <a:latin typeface="Century" panose="02040604050505020304" pitchFamily="18" charset="0"/>
              </a:rPr>
              <a:t>Concentrarme en mi misión, comunicarme, destacar mis fortalezas y socializar</a:t>
            </a:r>
          </a:p>
          <a:p>
            <a:endParaRPr lang="es-ES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86685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122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Century</vt:lpstr>
      <vt:lpstr>Cooper Black</vt:lpstr>
      <vt:lpstr>Garamond</vt:lpstr>
      <vt:lpstr>Times New Roman</vt:lpstr>
      <vt:lpstr>Wingdings</vt:lpstr>
      <vt:lpstr>Orgánico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2022-01-13T19:30:20Z</dcterms:created>
  <dcterms:modified xsi:type="dcterms:W3CDTF">2022-01-14T01:06:59Z</dcterms:modified>
</cp:coreProperties>
</file>