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8" r:id="rId4"/>
    <p:sldId id="260" r:id="rId5"/>
    <p:sldId id="262" r:id="rId6"/>
    <p:sldId id="264" r:id="rId7"/>
    <p:sldId id="265" r:id="rId8"/>
    <p:sldId id="266" r:id="rId9"/>
    <p:sldId id="267" r:id="rId10"/>
    <p:sldId id="263" r:id="rId11"/>
    <p:sldId id="268"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998"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2F7679-AEC4-4E71-B50D-B8DB1CE9468F}" type="datetimeFigureOut">
              <a:rPr lang="es-MX" smtClean="0"/>
              <a:t>28/01/2022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268206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2F7679-AEC4-4E71-B50D-B8DB1CE9468F}" type="datetimeFigureOut">
              <a:rPr lang="es-MX" smtClean="0"/>
              <a:t>28/01/2022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100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2F7679-AEC4-4E71-B50D-B8DB1CE9468F}" type="datetimeFigureOut">
              <a:rPr lang="es-MX" smtClean="0"/>
              <a:t>28/01/2022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14960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2F7679-AEC4-4E71-B50D-B8DB1CE9468F}" type="datetimeFigureOut">
              <a:rPr lang="es-MX" smtClean="0"/>
              <a:t>28/01/2022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108436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2F7679-AEC4-4E71-B50D-B8DB1CE9468F}" type="datetimeFigureOut">
              <a:rPr lang="es-MX" smtClean="0"/>
              <a:t>28/01/2022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352737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2F7679-AEC4-4E71-B50D-B8DB1CE9468F}" type="datetimeFigureOut">
              <a:rPr lang="es-MX" smtClean="0"/>
              <a:t>28/01/2022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140182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2F7679-AEC4-4E71-B50D-B8DB1CE9468F}" type="datetimeFigureOut">
              <a:rPr lang="es-MX" smtClean="0"/>
              <a:t>28/01/2022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237046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2F7679-AEC4-4E71-B50D-B8DB1CE9468F}" type="datetimeFigureOut">
              <a:rPr lang="es-MX" smtClean="0"/>
              <a:t>28/01/2022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142256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7679-AEC4-4E71-B50D-B8DB1CE9468F}" type="datetimeFigureOut">
              <a:rPr lang="es-MX" smtClean="0"/>
              <a:t>28/01/2022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294717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2F7679-AEC4-4E71-B50D-B8DB1CE9468F}" type="datetimeFigureOut">
              <a:rPr lang="es-MX" smtClean="0"/>
              <a:t>28/01/2022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368548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2F7679-AEC4-4E71-B50D-B8DB1CE9468F}" type="datetimeFigureOut">
              <a:rPr lang="es-MX" smtClean="0"/>
              <a:t>28/01/2022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236053-C35B-40A7-B42B-04D5BFF8F557}" type="slidenum">
              <a:rPr lang="es-MX" smtClean="0"/>
              <a:t>‹Nº›</a:t>
            </a:fld>
            <a:endParaRPr lang="es-MX"/>
          </a:p>
        </p:txBody>
      </p:sp>
    </p:spTree>
    <p:extLst>
      <p:ext uri="{BB962C8B-B14F-4D97-AF65-F5344CB8AC3E}">
        <p14:creationId xmlns:p14="http://schemas.microsoft.com/office/powerpoint/2010/main" val="9131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E2F7679-AEC4-4E71-B50D-B8DB1CE9468F}" type="datetimeFigureOut">
              <a:rPr lang="es-MX" smtClean="0"/>
              <a:t>28/01/2022</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3236053-C35B-40A7-B42B-04D5BFF8F557}" type="slidenum">
              <a:rPr lang="es-MX" smtClean="0"/>
              <a:t>‹Nº›</a:t>
            </a:fld>
            <a:endParaRPr lang="es-MX"/>
          </a:p>
        </p:txBody>
      </p:sp>
    </p:spTree>
    <p:extLst>
      <p:ext uri="{BB962C8B-B14F-4D97-AF65-F5344CB8AC3E}">
        <p14:creationId xmlns:p14="http://schemas.microsoft.com/office/powerpoint/2010/main" val="3666252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ENEP\Downloads\TG_CASADO%20PARDO,%20Mari&#204;&#129;a%20Teresa_%20Los%20dinosaurios%20llegan%20a%20las%20aulas.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file:///C:\Users\ENEP\Downloads\2012Queeslaantropologiaquehacenlosantropologos.pdf" TargetMode="External"/><Relationship Id="rId5" Type="http://schemas.openxmlformats.org/officeDocument/2006/relationships/hyperlink" Target="https://youtu.be/61XF2DLXj2o" TargetMode="External"/><Relationship Id="rId4" Type="http://schemas.openxmlformats.org/officeDocument/2006/relationships/hyperlink" Target="https://www.uacj.mx/ICB/UEB/documentos/5.%20FOSIL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C97B49D9-104B-4F3F-A03F-14D969EBE0BF}"/>
              </a:ext>
            </a:extLst>
          </p:cNvPr>
          <p:cNvGrpSpPr/>
          <p:nvPr/>
        </p:nvGrpSpPr>
        <p:grpSpPr>
          <a:xfrm>
            <a:off x="1" y="196404"/>
            <a:ext cx="6943440" cy="8650733"/>
            <a:chOff x="66959" y="196398"/>
            <a:chExt cx="6943441" cy="8650733"/>
          </a:xfrm>
        </p:grpSpPr>
        <p:pic>
          <p:nvPicPr>
            <p:cNvPr id="7" name="Imagen 3" descr="Ver las imágenes de origen">
              <a:extLst>
                <a:ext uri="{FF2B5EF4-FFF2-40B4-BE49-F238E27FC236}">
                  <a16:creationId xmlns:a16="http://schemas.microsoft.com/office/drawing/2014/main" id="{B49B6F56-5B3B-498F-ABEB-D6B817D8B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9" y="239712"/>
              <a:ext cx="6724082" cy="860741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 de texto 2">
              <a:extLst>
                <a:ext uri="{FF2B5EF4-FFF2-40B4-BE49-F238E27FC236}">
                  <a16:creationId xmlns:a16="http://schemas.microsoft.com/office/drawing/2014/main" id="{46F3B837-4EF1-4CE2-8C74-A1DF9AD98F48}"/>
                </a:ext>
              </a:extLst>
            </p:cNvPr>
            <p:cNvSpPr txBox="1">
              <a:spLocks noChangeArrowheads="1"/>
            </p:cNvSpPr>
            <p:nvPr/>
          </p:nvSpPr>
          <p:spPr bwMode="auto">
            <a:xfrm>
              <a:off x="1581149" y="857416"/>
              <a:ext cx="4000501" cy="2585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389" eaLnBrk="0" fontAlgn="base" hangingPunct="0">
                <a:spcBef>
                  <a:spcPct val="0"/>
                </a:spcBef>
                <a:spcAft>
                  <a:spcPct val="0"/>
                </a:spcAft>
              </a:pPr>
              <a:r>
                <a:rPr lang="es-ES" altLang="es-MX" sz="4800" dirty="0">
                  <a:latin typeface="Modern Love" panose="04090805081005020601" pitchFamily="82" charset="0"/>
                  <a:ea typeface="Calibri" panose="020F0502020204030204" pitchFamily="34" charset="0"/>
                  <a:cs typeface="Arial" panose="020B0604020202020204" pitchFamily="34" charset="0"/>
                </a:rPr>
                <a:t>Cuaderno de </a:t>
              </a:r>
              <a:endParaRPr lang="es-ES" altLang="es-MX" sz="600" dirty="0"/>
            </a:p>
            <a:p>
              <a:pPr algn="ctr" defTabSz="914389" eaLnBrk="0" fontAlgn="base" hangingPunct="0">
                <a:spcBef>
                  <a:spcPct val="0"/>
                </a:spcBef>
                <a:spcAft>
                  <a:spcPct val="0"/>
                </a:spcAft>
              </a:pPr>
              <a:r>
                <a:rPr lang="es-ES" altLang="es-MX" sz="4800" dirty="0">
                  <a:latin typeface="Modern Love" panose="04090805081005020601" pitchFamily="82" charset="0"/>
                  <a:ea typeface="Calibri" panose="020F0502020204030204" pitchFamily="34" charset="0"/>
                  <a:cs typeface="Arial" panose="020B0604020202020204" pitchFamily="34" charset="0"/>
                </a:rPr>
                <a:t>NOTAS CIENTIFICAS</a:t>
              </a:r>
            </a:p>
            <a:p>
              <a:pPr algn="ctr" defTabSz="914389" eaLnBrk="0" fontAlgn="base" hangingPunct="0">
                <a:spcBef>
                  <a:spcPct val="0"/>
                </a:spcBef>
                <a:spcAft>
                  <a:spcPct val="0"/>
                </a:spcAft>
              </a:pPr>
              <a:endParaRPr lang="es-ES" altLang="es-MX" sz="1799" dirty="0">
                <a:latin typeface="Arial" panose="020B0604020202020204" pitchFamily="34" charset="0"/>
              </a:endParaRPr>
            </a:p>
          </p:txBody>
        </p:sp>
        <p:sp>
          <p:nvSpPr>
            <p:cNvPr id="9" name="Text Box 4">
              <a:extLst>
                <a:ext uri="{FF2B5EF4-FFF2-40B4-BE49-F238E27FC236}">
                  <a16:creationId xmlns:a16="http://schemas.microsoft.com/office/drawing/2014/main" id="{38049ED1-F06A-41A6-A93D-398C2257260B}"/>
                </a:ext>
              </a:extLst>
            </p:cNvPr>
            <p:cNvSpPr txBox="1">
              <a:spLocks noChangeArrowheads="1"/>
            </p:cNvSpPr>
            <p:nvPr/>
          </p:nvSpPr>
          <p:spPr bwMode="auto">
            <a:xfrm>
              <a:off x="1063555" y="6272774"/>
              <a:ext cx="5035686"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389" eaLnBrk="0" fontAlgn="base" hangingPunct="0">
                <a:spcBef>
                  <a:spcPct val="0"/>
                </a:spcBef>
                <a:spcAft>
                  <a:spcPct val="0"/>
                </a:spcAft>
              </a:pPr>
              <a:r>
                <a:rPr lang="es-ES" altLang="es-MX" sz="2800" dirty="0">
                  <a:latin typeface="Modern Love" panose="04090805081005020601" pitchFamily="82" charset="0"/>
                  <a:ea typeface="Calibri" panose="020F0502020204030204" pitchFamily="34" charset="0"/>
                  <a:cs typeface="Arial" panose="020B0604020202020204" pitchFamily="34" charset="0"/>
                </a:rPr>
                <a:t>Alumna practicante Yamile Margarita Mercado Esquivel </a:t>
              </a:r>
              <a:endParaRPr lang="es-ES" altLang="es-MX" sz="600" dirty="0"/>
            </a:p>
            <a:p>
              <a:pPr algn="ctr" defTabSz="914389" eaLnBrk="0" fontAlgn="base" hangingPunct="0">
                <a:spcBef>
                  <a:spcPct val="0"/>
                </a:spcBef>
                <a:spcAft>
                  <a:spcPct val="0"/>
                </a:spcAft>
              </a:pPr>
              <a:endParaRPr lang="es-ES" altLang="es-MX" sz="2600" dirty="0">
                <a:latin typeface="Modern Love" panose="04090805081005020601" pitchFamily="82" charset="0"/>
                <a:ea typeface="Calibri" panose="020F0502020204030204" pitchFamily="34" charset="0"/>
                <a:cs typeface="Arial" panose="020B0604020202020204" pitchFamily="34" charset="0"/>
              </a:endParaRPr>
            </a:p>
            <a:p>
              <a:pPr algn="ctr" defTabSz="914389" eaLnBrk="0" fontAlgn="base" hangingPunct="0">
                <a:spcBef>
                  <a:spcPct val="0"/>
                </a:spcBef>
                <a:spcAft>
                  <a:spcPct val="0"/>
                </a:spcAft>
              </a:pPr>
              <a:r>
                <a:rPr lang="es-ES" altLang="es-MX" sz="2600" dirty="0">
                  <a:latin typeface="Modern Love" panose="04090805081005020601" pitchFamily="82" charset="0"/>
                  <a:ea typeface="Calibri" panose="020F0502020204030204" pitchFamily="34" charset="0"/>
                  <a:cs typeface="Arial" panose="020B0604020202020204" pitchFamily="34" charset="0"/>
                </a:rPr>
                <a:t>Semana del 31 enero al 25 febrero del 2021  </a:t>
              </a:r>
              <a:endParaRPr lang="es-ES" altLang="es-MX" sz="1799" dirty="0">
                <a:latin typeface="Arial" panose="020B0604020202020204" pitchFamily="34" charset="0"/>
              </a:endParaRPr>
            </a:p>
          </p:txBody>
        </p:sp>
        <p:sp>
          <p:nvSpPr>
            <p:cNvPr id="10" name="Rectangle 7">
              <a:extLst>
                <a:ext uri="{FF2B5EF4-FFF2-40B4-BE49-F238E27FC236}">
                  <a16:creationId xmlns:a16="http://schemas.microsoft.com/office/drawing/2014/main" id="{226A050F-3D25-42BF-9E63-8AF676945ED2}"/>
                </a:ext>
              </a:extLst>
            </p:cNvPr>
            <p:cNvSpPr>
              <a:spLocks noChangeArrowheads="1"/>
            </p:cNvSpPr>
            <p:nvPr/>
          </p:nvSpPr>
          <p:spPr bwMode="auto">
            <a:xfrm>
              <a:off x="152399" y="196398"/>
              <a:ext cx="184731" cy="36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sz="1799"/>
            </a:p>
          </p:txBody>
        </p:sp>
        <p:sp>
          <p:nvSpPr>
            <p:cNvPr id="11" name="Rectangle 9">
              <a:extLst>
                <a:ext uri="{FF2B5EF4-FFF2-40B4-BE49-F238E27FC236}">
                  <a16:creationId xmlns:a16="http://schemas.microsoft.com/office/drawing/2014/main" id="{177D4315-B726-438F-9634-B63DBEE31827}"/>
                </a:ext>
              </a:extLst>
            </p:cNvPr>
            <p:cNvSpPr>
              <a:spLocks noChangeArrowheads="1"/>
            </p:cNvSpPr>
            <p:nvPr/>
          </p:nvSpPr>
          <p:spPr bwMode="auto">
            <a:xfrm>
              <a:off x="152399" y="424999"/>
              <a:ext cx="6858001" cy="36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sz="1799"/>
            </a:p>
          </p:txBody>
        </p:sp>
        <p:sp>
          <p:nvSpPr>
            <p:cNvPr id="12" name="Rectangle 11">
              <a:extLst>
                <a:ext uri="{FF2B5EF4-FFF2-40B4-BE49-F238E27FC236}">
                  <a16:creationId xmlns:a16="http://schemas.microsoft.com/office/drawing/2014/main" id="{F19FB22E-56B0-42A6-8930-95C6A4E515E5}"/>
                </a:ext>
              </a:extLst>
            </p:cNvPr>
            <p:cNvSpPr>
              <a:spLocks noChangeArrowheads="1"/>
            </p:cNvSpPr>
            <p:nvPr/>
          </p:nvSpPr>
          <p:spPr bwMode="auto">
            <a:xfrm>
              <a:off x="152399" y="255721"/>
              <a:ext cx="184731"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89" eaLnBrk="0" fontAlgn="base" hangingPunct="0">
                <a:spcBef>
                  <a:spcPct val="0"/>
                </a:spcBef>
                <a:spcAft>
                  <a:spcPct val="0"/>
                </a:spcAft>
              </a:pPr>
              <a:endParaRPr lang="es-MX" altLang="es-MX" sz="1100">
                <a:latin typeface="Calibri" panose="020F0502020204030204" pitchFamily="34" charset="0"/>
                <a:ea typeface="Calibri" panose="020F0502020204030204" pitchFamily="34" charset="0"/>
                <a:cs typeface="Arial" panose="020B0604020202020204" pitchFamily="34" charset="0"/>
              </a:endParaRPr>
            </a:p>
            <a:p>
              <a:pPr defTabSz="914389" eaLnBrk="0" fontAlgn="base" hangingPunct="0">
                <a:spcBef>
                  <a:spcPct val="0"/>
                </a:spcBef>
                <a:spcAft>
                  <a:spcPct val="0"/>
                </a:spcAft>
              </a:pPr>
              <a:br>
                <a:rPr lang="es-MX" altLang="es-MX" sz="1100">
                  <a:latin typeface="Calibri" panose="020F0502020204030204" pitchFamily="34" charset="0"/>
                  <a:ea typeface="Calibri" panose="020F0502020204030204" pitchFamily="34" charset="0"/>
                  <a:cs typeface="Arial" panose="020B0604020202020204" pitchFamily="34" charset="0"/>
                </a:rPr>
              </a:br>
              <a:endParaRPr lang="es-MX" altLang="es-MX" sz="1799">
                <a:latin typeface="Arial" panose="020B0604020202020204" pitchFamily="34" charset="0"/>
              </a:endParaRPr>
            </a:p>
          </p:txBody>
        </p:sp>
      </p:grpSp>
      <p:pic>
        <p:nvPicPr>
          <p:cNvPr id="3" name="Imagen 2">
            <a:extLst>
              <a:ext uri="{FF2B5EF4-FFF2-40B4-BE49-F238E27FC236}">
                <a16:creationId xmlns:a16="http://schemas.microsoft.com/office/drawing/2014/main" id="{1BC53D4F-4D55-4A88-B002-BD1019450D45}"/>
              </a:ext>
            </a:extLst>
          </p:cNvPr>
          <p:cNvPicPr>
            <a:picLocks noChangeAspect="1"/>
          </p:cNvPicPr>
          <p:nvPr/>
        </p:nvPicPr>
        <p:blipFill rotWithShape="1">
          <a:blip r:embed="rId3"/>
          <a:srcRect l="22079" t="22976" r="22133" b="9972"/>
          <a:stretch/>
        </p:blipFill>
        <p:spPr>
          <a:xfrm>
            <a:off x="1901955" y="3789076"/>
            <a:ext cx="3054096" cy="2063781"/>
          </a:xfrm>
          <a:prstGeom prst="rect">
            <a:avLst/>
          </a:prstGeom>
        </p:spPr>
      </p:pic>
    </p:spTree>
    <p:extLst>
      <p:ext uri="{BB962C8B-B14F-4D97-AF65-F5344CB8AC3E}">
        <p14:creationId xmlns:p14="http://schemas.microsoft.com/office/powerpoint/2010/main" val="123947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36BA8-E7DE-45B2-B950-74515BA1DF1C}"/>
              </a:ext>
            </a:extLst>
          </p:cNvPr>
          <p:cNvGrpSpPr/>
          <p:nvPr/>
        </p:nvGrpSpPr>
        <p:grpSpPr>
          <a:xfrm>
            <a:off x="0" y="0"/>
            <a:ext cx="7045087" cy="9144000"/>
            <a:chOff x="0" y="1"/>
            <a:chExt cx="7045087" cy="8999538"/>
          </a:xfrm>
        </p:grpSpPr>
        <p:pic>
          <p:nvPicPr>
            <p:cNvPr id="4104" name="Imagen 195" descr="Ver las imágenes de origen">
              <a:extLst>
                <a:ext uri="{FF2B5EF4-FFF2-40B4-BE49-F238E27FC236}">
                  <a16:creationId xmlns:a16="http://schemas.microsoft.com/office/drawing/2014/main" id="{91B133ED-3266-4C50-ACA9-43238B03B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1"/>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48A2D659-55EE-4FE9-B37A-8BAB8C56E93F}"/>
                </a:ext>
              </a:extLst>
            </p:cNvPr>
            <p:cNvSpPr txBox="1">
              <a:spLocks noChangeArrowheads="1"/>
            </p:cNvSpPr>
            <p:nvPr/>
          </p:nvSpPr>
          <p:spPr bwMode="auto">
            <a:xfrm>
              <a:off x="2534523" y="6107229"/>
              <a:ext cx="4510564"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defTabSz="914400" eaLnBrk="0" fontAlgn="base" hangingPunct="0">
                <a:spcBef>
                  <a:spcPct val="0"/>
                </a:spcBef>
                <a:spcAft>
                  <a:spcPct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ES"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altLang="es-MX" sz="1100" dirty="0">
                <a:latin typeface="Arial" panose="020B0604020202020204" pitchFamily="34" charset="0"/>
                <a:cs typeface="Arial" panose="020B0604020202020204" pitchFamily="34" charset="0"/>
              </a:endParaRPr>
            </a:p>
          </p:txBody>
        </p:sp>
        <p:sp>
          <p:nvSpPr>
            <p:cNvPr id="8" name="Cuadro de texto 56">
              <a:extLst>
                <a:ext uri="{FF2B5EF4-FFF2-40B4-BE49-F238E27FC236}">
                  <a16:creationId xmlns:a16="http://schemas.microsoft.com/office/drawing/2014/main" id="{BC81BBC5-ECF2-4DDB-A5B9-8BA1186D34FE}"/>
                </a:ext>
              </a:extLst>
            </p:cNvPr>
            <p:cNvSpPr txBox="1">
              <a:spLocks noChangeArrowheads="1"/>
            </p:cNvSpPr>
            <p:nvPr/>
          </p:nvSpPr>
          <p:spPr bwMode="auto">
            <a:xfrm>
              <a:off x="731011" y="1069698"/>
              <a:ext cx="3338513" cy="30777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eaLnBrk="0" fontAlgn="base" hangingPunct="0">
                <a:spcBef>
                  <a:spcPct val="0"/>
                </a:spcBef>
                <a:spcAft>
                  <a:spcPct val="0"/>
                </a:spcAft>
              </a:pPr>
              <a:r>
                <a:rPr lang="es-ES" altLang="es-MX" sz="1400" dirty="0">
                  <a:solidFill>
                    <a:srgbClr val="FFFFFF"/>
                  </a:solidFill>
                  <a:latin typeface="Aharoni" panose="02010803020104030203" pitchFamily="2" charset="-79"/>
                  <a:ea typeface="Calibri" panose="020F0502020204030204" pitchFamily="34" charset="0"/>
                  <a:cs typeface="Arial" panose="020B0604020202020204" pitchFamily="34" charset="0"/>
                </a:rPr>
                <a:t>Activaciones Físicas  </a:t>
              </a:r>
              <a:endParaRPr lang="es-ES" altLang="es-MX" dirty="0">
                <a:latin typeface="Arial" panose="020B0604020202020204" pitchFamily="34" charset="0"/>
              </a:endParaRPr>
            </a:p>
          </p:txBody>
        </p:sp>
        <p:sp>
          <p:nvSpPr>
            <p:cNvPr id="9" name="Cuadro de texto 58">
              <a:extLst>
                <a:ext uri="{FF2B5EF4-FFF2-40B4-BE49-F238E27FC236}">
                  <a16:creationId xmlns:a16="http://schemas.microsoft.com/office/drawing/2014/main" id="{3D597F9A-67E0-4E70-9C95-2E856AA12407}"/>
                </a:ext>
              </a:extLst>
            </p:cNvPr>
            <p:cNvSpPr txBox="1">
              <a:spLocks noChangeArrowheads="1"/>
            </p:cNvSpPr>
            <p:nvPr/>
          </p:nvSpPr>
          <p:spPr bwMode="auto">
            <a:xfrm>
              <a:off x="581342" y="2958537"/>
              <a:ext cx="3338513" cy="30777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eaLnBrk="0" fontAlgn="base" hangingPunct="0">
                <a:spcBef>
                  <a:spcPct val="0"/>
                </a:spcBef>
                <a:spcAft>
                  <a:spcPct val="0"/>
                </a:spcAft>
              </a:pPr>
              <a:r>
                <a:rPr lang="es-ES" altLang="es-MX" sz="1400" dirty="0">
                  <a:solidFill>
                    <a:srgbClr val="FFFFFF"/>
                  </a:solidFill>
                  <a:latin typeface="Aharoni" panose="02010803020104030203" pitchFamily="2" charset="-79"/>
                  <a:ea typeface="Calibri" panose="020F0502020204030204" pitchFamily="34" charset="0"/>
                  <a:cs typeface="Arial" panose="020B0604020202020204" pitchFamily="34" charset="0"/>
                </a:rPr>
                <a:t>Estrategias de control de grupo   </a:t>
              </a:r>
              <a:endParaRPr lang="es-ES" altLang="es-MX" dirty="0">
                <a:latin typeface="Arial" panose="020B0604020202020204" pitchFamily="34" charset="0"/>
              </a:endParaRPr>
            </a:p>
          </p:txBody>
        </p:sp>
        <p:sp>
          <p:nvSpPr>
            <p:cNvPr id="10" name="Text Box 1">
              <a:extLst>
                <a:ext uri="{FF2B5EF4-FFF2-40B4-BE49-F238E27FC236}">
                  <a16:creationId xmlns:a16="http://schemas.microsoft.com/office/drawing/2014/main" id="{8AE648B5-AC2C-4595-BE1E-86EC91EC146D}"/>
                </a:ext>
              </a:extLst>
            </p:cNvPr>
            <p:cNvSpPr txBox="1">
              <a:spLocks noChangeArrowheads="1"/>
            </p:cNvSpPr>
            <p:nvPr/>
          </p:nvSpPr>
          <p:spPr bwMode="auto">
            <a:xfrm>
              <a:off x="581342" y="3404977"/>
              <a:ext cx="6174559"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s-ES" sz="1600" b="0" i="0" dirty="0">
                  <a:solidFill>
                    <a:srgbClr val="000000"/>
                  </a:solidFill>
                  <a:effectLst/>
                  <a:latin typeface="Aharoni" panose="02010803020104030203" pitchFamily="2" charset="-79"/>
                  <a:cs typeface="Aharoni" panose="02010803020104030203" pitchFamily="2" charset="-79"/>
                </a:rPr>
                <a:t>Como podemos observar es importante que se promueva una disciplina consciente, tomando en cuenta al estudiante como centro del proceso de enseñanza aprendizaje y dependiendo del modelo que el docente decida adoptar será el tipo de disciplina que se acogerá, pero es necesario tener en cuenta que el estudiante debe ser estimulado para desarrollar actitudes de autocontrol, aprendizaje autónomo e independiente y que el profesor genere requiere generar situaciones interesantes para desarrollar a sus estudiantes y a su proceso evolutivo.</a:t>
              </a:r>
              <a:endParaRPr lang="es-MX" altLang="es-MX" sz="1600" dirty="0">
                <a:latin typeface="Aharoni" panose="02010803020104030203" pitchFamily="2" charset="-79"/>
                <a:cs typeface="Aharoni" panose="02010803020104030203" pitchFamily="2" charset="-79"/>
              </a:endParaRPr>
            </a:p>
          </p:txBody>
        </p:sp>
        <p:sp>
          <p:nvSpPr>
            <p:cNvPr id="11" name="Rectangle 9">
              <a:extLst>
                <a:ext uri="{FF2B5EF4-FFF2-40B4-BE49-F238E27FC236}">
                  <a16:creationId xmlns:a16="http://schemas.microsoft.com/office/drawing/2014/main" id="{A4B4E38A-F890-4E33-9DCA-0096AC6C766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2" name="Rectangle 16">
              <a:extLst>
                <a:ext uri="{FF2B5EF4-FFF2-40B4-BE49-F238E27FC236}">
                  <a16:creationId xmlns:a16="http://schemas.microsoft.com/office/drawing/2014/main" id="{4A1E611D-9D24-4D14-8E81-95771A852D54}"/>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sp>
        <p:nvSpPr>
          <p:cNvPr id="15" name="Text Box 1">
            <a:extLst>
              <a:ext uri="{FF2B5EF4-FFF2-40B4-BE49-F238E27FC236}">
                <a16:creationId xmlns:a16="http://schemas.microsoft.com/office/drawing/2014/main" id="{53EC2FEB-46D5-47E0-9F86-5C25526DEF8C}"/>
              </a:ext>
            </a:extLst>
          </p:cNvPr>
          <p:cNvSpPr txBox="1">
            <a:spLocks noChangeArrowheads="1"/>
          </p:cNvSpPr>
          <p:nvPr/>
        </p:nvSpPr>
        <p:spPr bwMode="auto">
          <a:xfrm>
            <a:off x="472916" y="1540474"/>
            <a:ext cx="6174559" cy="12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s-MX" altLang="es-MX" sz="1600" dirty="0">
                <a:latin typeface="Aharoni" panose="02010803020104030203" pitchFamily="2" charset="-79"/>
                <a:cs typeface="Aharoni" panose="02010803020104030203" pitchFamily="2" charset="-79"/>
              </a:rPr>
              <a:t>La actividad física es un elemento socio-integrador, ayuda al niño a superar la timidez y a tener más confianza en sí mismo, hecho que repercutirá de manera positiva en otros aspectos de su vida como el rendimiento escolar, la conservación y la mejora de la salud. </a:t>
            </a:r>
          </a:p>
        </p:txBody>
      </p:sp>
      <p:sp>
        <p:nvSpPr>
          <p:cNvPr id="17" name="Cuadro de texto 58">
            <a:extLst>
              <a:ext uri="{FF2B5EF4-FFF2-40B4-BE49-F238E27FC236}">
                <a16:creationId xmlns:a16="http://schemas.microsoft.com/office/drawing/2014/main" id="{92D8408C-49F3-4D6A-ADA8-8A65EE9F9D6A}"/>
              </a:ext>
            </a:extLst>
          </p:cNvPr>
          <p:cNvSpPr txBox="1">
            <a:spLocks noChangeArrowheads="1"/>
          </p:cNvSpPr>
          <p:nvPr/>
        </p:nvSpPr>
        <p:spPr bwMode="auto">
          <a:xfrm>
            <a:off x="581342" y="6205262"/>
            <a:ext cx="3338513" cy="312717"/>
          </a:xfrm>
          <a:prstGeom prst="rect">
            <a:avLst/>
          </a:prstGeom>
          <a:solidFill>
            <a:srgbClr val="7030A0"/>
          </a:solidFill>
          <a:ln>
            <a:noFill/>
          </a:ln>
        </p:spPr>
        <p:txBody>
          <a:bodyPr vert="horz" wrap="square" lIns="91440" tIns="45720" rIns="91440" bIns="45720" numCol="1" anchor="t" anchorCtr="0" compatLnSpc="1">
            <a:prstTxWarp prst="textNoShape">
              <a:avLst/>
            </a:prstTxWarp>
            <a:spAutoFit/>
          </a:bodyPr>
          <a:lstStyle/>
          <a:p>
            <a:pPr algn="ctr" defTabSz="914400" eaLnBrk="0" fontAlgn="base" hangingPunct="0">
              <a:spcBef>
                <a:spcPct val="0"/>
              </a:spcBef>
              <a:spcAft>
                <a:spcPct val="0"/>
              </a:spcAft>
            </a:pPr>
            <a:r>
              <a:rPr lang="es-ES" altLang="es-MX" sz="1400" dirty="0">
                <a:solidFill>
                  <a:srgbClr val="FFFFFF"/>
                </a:solidFill>
                <a:latin typeface="Aharoni" panose="02010803020104030203" pitchFamily="2" charset="-79"/>
                <a:ea typeface="Calibri" panose="020F0502020204030204" pitchFamily="34" charset="0"/>
                <a:cs typeface="Arial" panose="020B0604020202020204" pitchFamily="34" charset="0"/>
              </a:rPr>
              <a:t>Experimentos de dinosaurios   </a:t>
            </a:r>
            <a:endParaRPr lang="es-ES" altLang="es-MX" dirty="0">
              <a:latin typeface="Arial" panose="020B0604020202020204" pitchFamily="34" charset="0"/>
            </a:endParaRPr>
          </a:p>
        </p:txBody>
      </p:sp>
      <p:sp>
        <p:nvSpPr>
          <p:cNvPr id="18" name="Text Box 1">
            <a:extLst>
              <a:ext uri="{FF2B5EF4-FFF2-40B4-BE49-F238E27FC236}">
                <a16:creationId xmlns:a16="http://schemas.microsoft.com/office/drawing/2014/main" id="{DE485149-BC5E-4FA2-87F1-EBFF7BC9DA7C}"/>
              </a:ext>
            </a:extLst>
          </p:cNvPr>
          <p:cNvSpPr txBox="1">
            <a:spLocks noChangeArrowheads="1"/>
          </p:cNvSpPr>
          <p:nvPr/>
        </p:nvSpPr>
        <p:spPr bwMode="auto">
          <a:xfrm>
            <a:off x="581342" y="6502906"/>
            <a:ext cx="6174559" cy="26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s-ES" altLang="es-MX" sz="1600" dirty="0">
                <a:solidFill>
                  <a:srgbClr val="000000"/>
                </a:solidFill>
                <a:latin typeface="Aharoni" panose="02010803020104030203" pitchFamily="2" charset="-79"/>
                <a:cs typeface="Aharoni" panose="02010803020104030203" pitchFamily="2" charset="-79"/>
              </a:rPr>
              <a:t>Los experimentos de dinosaurios acercarán a los niños al mundo de los dinosaurios que existieron hace muchos millones de años, despertarán la curiosidad en ellos, tendrán una conexión del trabajo en equipo, realizarán hipótesis acerca de lo que creen que va a pasar en el experimento, descubrirán los resultados y sobre todo verificarán si estaban en lo correcto o no. Con los experimentos crearé espacios críticos y constructivos para cada alumno aumentando el desarrollo de sus competencias y habilidades.  </a:t>
            </a:r>
            <a:endParaRPr lang="es-MX" altLang="es-MX" sz="1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9155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36BA8-E7DE-45B2-B950-74515BA1DF1C}"/>
              </a:ext>
            </a:extLst>
          </p:cNvPr>
          <p:cNvGrpSpPr/>
          <p:nvPr/>
        </p:nvGrpSpPr>
        <p:grpSpPr>
          <a:xfrm>
            <a:off x="0" y="0"/>
            <a:ext cx="7045087" cy="9144000"/>
            <a:chOff x="0" y="1"/>
            <a:chExt cx="7045087" cy="8999538"/>
          </a:xfrm>
        </p:grpSpPr>
        <p:pic>
          <p:nvPicPr>
            <p:cNvPr id="4104" name="Imagen 195" descr="Ver las imágenes de origen">
              <a:extLst>
                <a:ext uri="{FF2B5EF4-FFF2-40B4-BE49-F238E27FC236}">
                  <a16:creationId xmlns:a16="http://schemas.microsoft.com/office/drawing/2014/main" id="{91B133ED-3266-4C50-ACA9-43238B03B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1"/>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5" name="Nube 4">
              <a:extLst>
                <a:ext uri="{FF2B5EF4-FFF2-40B4-BE49-F238E27FC236}">
                  <a16:creationId xmlns:a16="http://schemas.microsoft.com/office/drawing/2014/main" id="{C162F02E-F2D3-4BB6-A1AD-44DC76FB1AEA}"/>
                </a:ext>
              </a:extLst>
            </p:cNvPr>
            <p:cNvSpPr/>
            <p:nvPr/>
          </p:nvSpPr>
          <p:spPr>
            <a:xfrm>
              <a:off x="709584" y="618846"/>
              <a:ext cx="2584105" cy="1509617"/>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4" name="Cuadro de texto 2">
              <a:extLst>
                <a:ext uri="{FF2B5EF4-FFF2-40B4-BE49-F238E27FC236}">
                  <a16:creationId xmlns:a16="http://schemas.microsoft.com/office/drawing/2014/main" id="{F19CB437-7BDA-413F-A749-3B4581824052}"/>
                </a:ext>
              </a:extLst>
            </p:cNvPr>
            <p:cNvSpPr txBox="1">
              <a:spLocks noChangeArrowheads="1"/>
            </p:cNvSpPr>
            <p:nvPr/>
          </p:nvSpPr>
          <p:spPr bwMode="auto">
            <a:xfrm>
              <a:off x="709584" y="964720"/>
              <a:ext cx="2584105" cy="81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eaLnBrk="0" fontAlgn="base" hangingPunct="0">
                <a:spcBef>
                  <a:spcPct val="0"/>
                </a:spcBef>
                <a:spcAft>
                  <a:spcPct val="0"/>
                </a:spcAft>
              </a:pPr>
              <a:r>
                <a:rPr lang="es-MX" altLang="es-MX" sz="2400" dirty="0">
                  <a:latin typeface="Modern Love" panose="04090805081005020601" pitchFamily="82" charset="0"/>
                  <a:ea typeface="Calibri" panose="020F0502020204030204" pitchFamily="34" charset="0"/>
                  <a:cs typeface="Arial" panose="020B0604020202020204" pitchFamily="34" charset="0"/>
                </a:rPr>
                <a:t>Referencias Bibliográficas</a:t>
              </a:r>
              <a:endParaRPr lang="es-MX" altLang="es-MX" sz="2800" dirty="0">
                <a:latin typeface="Arial" panose="020B0604020202020204" pitchFamily="34" charset="0"/>
              </a:endParaRPr>
            </a:p>
          </p:txBody>
        </p:sp>
        <p:sp>
          <p:nvSpPr>
            <p:cNvPr id="6" name="Text Box 5">
              <a:extLst>
                <a:ext uri="{FF2B5EF4-FFF2-40B4-BE49-F238E27FC236}">
                  <a16:creationId xmlns:a16="http://schemas.microsoft.com/office/drawing/2014/main" id="{48A2D659-55EE-4FE9-B37A-8BAB8C56E93F}"/>
                </a:ext>
              </a:extLst>
            </p:cNvPr>
            <p:cNvSpPr txBox="1">
              <a:spLocks noChangeArrowheads="1"/>
            </p:cNvSpPr>
            <p:nvPr/>
          </p:nvSpPr>
          <p:spPr bwMode="auto">
            <a:xfrm>
              <a:off x="2534523" y="6107229"/>
              <a:ext cx="4510564"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defTabSz="914400" eaLnBrk="0" fontAlgn="base" hangingPunct="0">
                <a:spcBef>
                  <a:spcPct val="0"/>
                </a:spcBef>
                <a:spcAft>
                  <a:spcPct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ES"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sz="11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endParaRPr lang="es-MX" altLang="es-MX" sz="1100" dirty="0">
                <a:latin typeface="Arial" panose="020B0604020202020204" pitchFamily="34" charset="0"/>
                <a:cs typeface="Arial" panose="020B0604020202020204" pitchFamily="34" charset="0"/>
              </a:endParaRPr>
            </a:p>
          </p:txBody>
        </p:sp>
        <p:sp>
          <p:nvSpPr>
            <p:cNvPr id="11" name="Rectangle 9">
              <a:extLst>
                <a:ext uri="{FF2B5EF4-FFF2-40B4-BE49-F238E27FC236}">
                  <a16:creationId xmlns:a16="http://schemas.microsoft.com/office/drawing/2014/main" id="{A4B4E38A-F890-4E33-9DCA-0096AC6C766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2" name="Rectangle 16">
              <a:extLst>
                <a:ext uri="{FF2B5EF4-FFF2-40B4-BE49-F238E27FC236}">
                  <a16:creationId xmlns:a16="http://schemas.microsoft.com/office/drawing/2014/main" id="{4A1E611D-9D24-4D14-8E81-95771A852D54}"/>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sp>
        <p:nvSpPr>
          <p:cNvPr id="16" name="CuadroTexto 15">
            <a:extLst>
              <a:ext uri="{FF2B5EF4-FFF2-40B4-BE49-F238E27FC236}">
                <a16:creationId xmlns:a16="http://schemas.microsoft.com/office/drawing/2014/main" id="{F8EB6631-0439-49C0-B8EF-B66921DBA34B}"/>
              </a:ext>
            </a:extLst>
          </p:cNvPr>
          <p:cNvSpPr txBox="1"/>
          <p:nvPr/>
        </p:nvSpPr>
        <p:spPr>
          <a:xfrm>
            <a:off x="537914" y="2344570"/>
            <a:ext cx="6174560" cy="5853525"/>
          </a:xfrm>
          <a:prstGeom prst="rect">
            <a:avLst/>
          </a:prstGeom>
          <a:noFill/>
        </p:spPr>
        <p:txBody>
          <a:bodyPr wrap="square">
            <a:spAutoFit/>
          </a:bodyPr>
          <a:lstStyle/>
          <a:p>
            <a:pPr marL="342900" lvl="0" indent="-342900" algn="just" rtl="0">
              <a:lnSpc>
                <a:spcPct val="115000"/>
              </a:lnSpc>
              <a:buFont typeface="Symbol" panose="05050102010706020507" pitchFamily="18" charset="2"/>
              <a:buChar char=""/>
            </a:pPr>
            <a:r>
              <a:rPr lang="es-MX" sz="1400" dirty="0" err="1">
                <a:effectLst/>
                <a:latin typeface="Aharoni" panose="02010803020104030203" pitchFamily="2" charset="-79"/>
                <a:ea typeface="Calibri" panose="020F0502020204030204" pitchFamily="34" charset="0"/>
                <a:cs typeface="Aharoni" panose="02010803020104030203" pitchFamily="2" charset="-79"/>
              </a:rPr>
              <a:t>Aliki</a:t>
            </a:r>
            <a:r>
              <a:rPr lang="es-MX" sz="1400" dirty="0">
                <a:effectLst/>
                <a:latin typeface="Aharoni" panose="02010803020104030203" pitchFamily="2" charset="-79"/>
                <a:ea typeface="Calibri" panose="020F0502020204030204" pitchFamily="34" charset="0"/>
                <a:cs typeface="Aharoni" panose="02010803020104030203" pitchFamily="2" charset="-79"/>
              </a:rPr>
              <a:t>, B. (1985) Los dinosaurios son diferentes. Barcelona: Juventud, S.A. Recuperado de </a:t>
            </a:r>
            <a:r>
              <a:rPr lang="es-MX" sz="1400" u="sng" dirty="0">
                <a:solidFill>
                  <a:srgbClr val="0000FF"/>
                </a:solidFill>
                <a:effectLst/>
                <a:latin typeface="Aharoni" panose="02010803020104030203" pitchFamily="2" charset="-79"/>
                <a:ea typeface="Calibri" panose="020F0502020204030204" pitchFamily="34" charset="0"/>
                <a:cs typeface="Aharoni" panose="02010803020104030203" pitchFamily="2" charset="-79"/>
                <a:hlinkClick r:id="rId3"/>
              </a:rPr>
              <a:t>file:///C:/Users/ENEP/Downloads/TG_CASADO%20PARDO,%20Mari%CC%81a%20Teresa_%20Los%20dinosaurios%20llegan%20a%20las%20aulas.pdf</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buFont typeface="Symbol" panose="05050102010706020507" pitchFamily="18" charset="2"/>
              <a:buChar char=""/>
            </a:pPr>
            <a:r>
              <a:rPr lang="es-MX" sz="1400" dirty="0">
                <a:effectLst/>
                <a:latin typeface="Aharoni" panose="02010803020104030203" pitchFamily="2" charset="-79"/>
                <a:ea typeface="Calibri" panose="020F0502020204030204" pitchFamily="34" charset="0"/>
                <a:cs typeface="Aharoni" panose="02010803020104030203" pitchFamily="2" charset="-79"/>
              </a:rPr>
              <a:t>Alonso-Diago, M.A., Sesé-Benito, C. (1988). </a:t>
            </a:r>
            <a:r>
              <a:rPr lang="es-MX" sz="1400" i="1" dirty="0">
                <a:effectLst/>
                <a:latin typeface="Aharoni" panose="02010803020104030203" pitchFamily="2" charset="-79"/>
                <a:ea typeface="Calibri" panose="020F0502020204030204" pitchFamily="34" charset="0"/>
                <a:cs typeface="Aharoni" panose="02010803020104030203" pitchFamily="2" charset="-79"/>
              </a:rPr>
              <a:t>Historia de la Tierra y de la Vida. Museo Nacional de Ciencia Naturales.</a:t>
            </a:r>
            <a:r>
              <a:rPr lang="es-MX" sz="1400" dirty="0">
                <a:effectLst/>
                <a:latin typeface="Aharoni" panose="02010803020104030203" pitchFamily="2" charset="-79"/>
                <a:ea typeface="Calibri" panose="020F0502020204030204" pitchFamily="34" charset="0"/>
                <a:cs typeface="Aharoni" panose="02010803020104030203" pitchFamily="2" charset="-79"/>
              </a:rPr>
              <a:t> España Recuperado de </a:t>
            </a:r>
            <a:r>
              <a:rPr lang="es-MX" sz="1400" u="sng" dirty="0">
                <a:solidFill>
                  <a:srgbClr val="0000FF"/>
                </a:solidFill>
                <a:effectLst/>
                <a:latin typeface="Aharoni" panose="02010803020104030203" pitchFamily="2" charset="-79"/>
                <a:ea typeface="Calibri" panose="020F0502020204030204" pitchFamily="34" charset="0"/>
                <a:cs typeface="Aharoni" panose="02010803020104030203" pitchFamily="2" charset="-79"/>
                <a:hlinkClick r:id="rId4"/>
              </a:rPr>
              <a:t>https://www.uacj.mx/ICB/UEB/documentos/5.%20FOSILES.pdf</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buFont typeface="Symbol" panose="05050102010706020507" pitchFamily="18" charset="2"/>
              <a:buChar char=""/>
            </a:pPr>
            <a:r>
              <a:rPr lang="en-US" sz="1400" dirty="0" err="1">
                <a:effectLst/>
                <a:latin typeface="Aharoni" panose="02010803020104030203" pitchFamily="2" charset="-79"/>
                <a:ea typeface="Calibri" panose="020F0502020204030204" pitchFamily="34" charset="0"/>
                <a:cs typeface="Aharoni" panose="02010803020104030203" pitchFamily="2" charset="-79"/>
              </a:rPr>
              <a:t>Audesirk</a:t>
            </a:r>
            <a:r>
              <a:rPr lang="en-US" sz="1400" dirty="0">
                <a:effectLst/>
                <a:latin typeface="Aharoni" panose="02010803020104030203" pitchFamily="2" charset="-79"/>
                <a:ea typeface="Calibri" panose="020F0502020204030204" pitchFamily="34" charset="0"/>
                <a:cs typeface="Aharoni" panose="02010803020104030203" pitchFamily="2" charset="-79"/>
              </a:rPr>
              <a:t>, T., </a:t>
            </a:r>
            <a:r>
              <a:rPr lang="en-US" sz="1400" dirty="0" err="1">
                <a:effectLst/>
                <a:latin typeface="Aharoni" panose="02010803020104030203" pitchFamily="2" charset="-79"/>
                <a:ea typeface="Calibri" panose="020F0502020204030204" pitchFamily="34" charset="0"/>
                <a:cs typeface="Aharoni" panose="02010803020104030203" pitchFamily="2" charset="-79"/>
              </a:rPr>
              <a:t>Audesirk</a:t>
            </a:r>
            <a:r>
              <a:rPr lang="en-US" sz="1400" dirty="0">
                <a:effectLst/>
                <a:latin typeface="Aharoni" panose="02010803020104030203" pitchFamily="2" charset="-79"/>
                <a:ea typeface="Calibri" panose="020F0502020204030204" pitchFamily="34" charset="0"/>
                <a:cs typeface="Aharoni" panose="02010803020104030203" pitchFamily="2" charset="-79"/>
              </a:rPr>
              <a:t>, G., Byers, B. E. </a:t>
            </a:r>
            <a:r>
              <a:rPr lang="en-US" sz="1400" dirty="0" err="1">
                <a:effectLst/>
                <a:latin typeface="Aharoni" panose="02010803020104030203" pitchFamily="2" charset="-79"/>
                <a:ea typeface="Calibri" panose="020F0502020204030204" pitchFamily="34" charset="0"/>
                <a:cs typeface="Aharoni" panose="02010803020104030203" pitchFamily="2" charset="-79"/>
              </a:rPr>
              <a:t>Biología</a:t>
            </a:r>
            <a:r>
              <a:rPr lang="en-US" sz="1400" dirty="0">
                <a:effectLst/>
                <a:latin typeface="Aharoni" panose="02010803020104030203" pitchFamily="2" charset="-79"/>
                <a:ea typeface="Calibri" panose="020F0502020204030204" pitchFamily="34" charset="0"/>
                <a:cs typeface="Aharoni" panose="02010803020104030203" pitchFamily="2" charset="-79"/>
              </a:rPr>
              <a:t>. </a:t>
            </a:r>
            <a:r>
              <a:rPr lang="es-MX" sz="1400" dirty="0">
                <a:effectLst/>
                <a:latin typeface="Aharoni" panose="02010803020104030203" pitchFamily="2" charset="-79"/>
                <a:ea typeface="Calibri" panose="020F0502020204030204" pitchFamily="34" charset="0"/>
                <a:cs typeface="Aharoni" panose="02010803020104030203" pitchFamily="2" charset="-79"/>
              </a:rPr>
              <a:t>(2008). </a:t>
            </a:r>
            <a:r>
              <a:rPr lang="es-MX" sz="1400" i="1" dirty="0">
                <a:effectLst/>
                <a:latin typeface="Aharoni" panose="02010803020104030203" pitchFamily="2" charset="-79"/>
                <a:ea typeface="Calibri" panose="020F0502020204030204" pitchFamily="34" charset="0"/>
                <a:cs typeface="Aharoni" panose="02010803020104030203" pitchFamily="2" charset="-79"/>
              </a:rPr>
              <a:t>La vida en la Tierra</a:t>
            </a:r>
            <a:r>
              <a:rPr lang="es-MX" sz="1400" dirty="0">
                <a:effectLst/>
                <a:latin typeface="Aharoni" panose="02010803020104030203" pitchFamily="2" charset="-79"/>
                <a:ea typeface="Calibri" panose="020F0502020204030204" pitchFamily="34" charset="0"/>
                <a:cs typeface="Aharoni" panose="02010803020104030203" pitchFamily="2" charset="-79"/>
              </a:rPr>
              <a:t>. 8va/ed. Pearson Educación de México. México.</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buFont typeface="Symbol" panose="05050102010706020507" pitchFamily="18" charset="2"/>
              <a:buChar char=""/>
            </a:pPr>
            <a:r>
              <a:rPr lang="es-MX" sz="1400" dirty="0">
                <a:effectLst/>
                <a:latin typeface="Aharoni" panose="02010803020104030203" pitchFamily="2" charset="-79"/>
                <a:ea typeface="Calibri" panose="020F0502020204030204" pitchFamily="34" charset="0"/>
                <a:cs typeface="Aharoni" panose="02010803020104030203" pitchFamily="2" charset="-79"/>
              </a:rPr>
              <a:t>Como nacen los dinosaurios recuperado de: </a:t>
            </a:r>
            <a:r>
              <a:rPr lang="es-MX" sz="1400" u="sng" dirty="0">
                <a:solidFill>
                  <a:srgbClr val="0000FF"/>
                </a:solidFill>
                <a:effectLst/>
                <a:latin typeface="Aharoni" panose="02010803020104030203" pitchFamily="2" charset="-79"/>
                <a:ea typeface="Calibri" panose="020F0502020204030204" pitchFamily="34" charset="0"/>
                <a:cs typeface="Aharoni" panose="02010803020104030203" pitchFamily="2" charset="-79"/>
                <a:hlinkClick r:id="rId5"/>
              </a:rPr>
              <a:t>https://youtu.be/61XF2DLXj2o</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buFont typeface="Symbol" panose="05050102010706020507" pitchFamily="18" charset="2"/>
              <a:buChar char=""/>
            </a:pPr>
            <a:r>
              <a:rPr lang="es-MX" sz="1400" dirty="0">
                <a:effectLst/>
                <a:latin typeface="Aharoni" panose="02010803020104030203" pitchFamily="2" charset="-79"/>
                <a:ea typeface="Calibri" panose="020F0502020204030204" pitchFamily="34" charset="0"/>
                <a:cs typeface="Aharoni" panose="02010803020104030203" pitchFamily="2" charset="-79"/>
              </a:rPr>
              <a:t>Dixon, D. (2010) Todo lo que necesitas saber sobre los dinosaurios. Madrid: SM.</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buFont typeface="Symbol" panose="05050102010706020507" pitchFamily="18" charset="2"/>
              <a:buChar char=""/>
            </a:pPr>
            <a:r>
              <a:rPr lang="fr-FR" sz="1400" dirty="0">
                <a:effectLst/>
                <a:latin typeface="Aharoni" panose="02010803020104030203" pitchFamily="2" charset="-79"/>
                <a:ea typeface="Calibri" panose="020F0502020204030204" pitchFamily="34" charset="0"/>
                <a:cs typeface="Aharoni" panose="02010803020104030203" pitchFamily="2" charset="-79"/>
              </a:rPr>
              <a:t>García, P., Sour, F., </a:t>
            </a:r>
            <a:r>
              <a:rPr lang="fr-FR" sz="1400" dirty="0" err="1">
                <a:effectLst/>
                <a:latin typeface="Aharoni" panose="02010803020104030203" pitchFamily="2" charset="-79"/>
                <a:ea typeface="Calibri" panose="020F0502020204030204" pitchFamily="34" charset="0"/>
                <a:cs typeface="Aharoni" panose="02010803020104030203" pitchFamily="2" charset="-79"/>
              </a:rPr>
              <a:t>Montellano</a:t>
            </a:r>
            <a:r>
              <a:rPr lang="fr-FR" sz="1400" dirty="0">
                <a:effectLst/>
                <a:latin typeface="Aharoni" panose="02010803020104030203" pitchFamily="2" charset="-79"/>
                <a:ea typeface="Calibri" panose="020F0502020204030204" pitchFamily="34" charset="0"/>
                <a:cs typeface="Aharoni" panose="02010803020104030203" pitchFamily="2" charset="-79"/>
              </a:rPr>
              <a:t>, M. (1997). </a:t>
            </a:r>
            <a:r>
              <a:rPr lang="es-MX" sz="1400" i="1" dirty="0">
                <a:effectLst/>
                <a:latin typeface="Aharoni" panose="02010803020104030203" pitchFamily="2" charset="-79"/>
                <a:ea typeface="Calibri" panose="020F0502020204030204" pitchFamily="34" charset="0"/>
                <a:cs typeface="Aharoni" panose="02010803020104030203" pitchFamily="2" charset="-79"/>
              </a:rPr>
              <a:t>Paleontología</a:t>
            </a:r>
            <a:r>
              <a:rPr lang="es-MX" sz="1400" dirty="0">
                <a:effectLst/>
                <a:latin typeface="Aharoni" panose="02010803020104030203" pitchFamily="2" charset="-79"/>
                <a:ea typeface="Calibri" panose="020F0502020204030204" pitchFamily="34" charset="0"/>
                <a:cs typeface="Aharoni" panose="02010803020104030203" pitchFamily="2" charset="-79"/>
              </a:rPr>
              <a:t>. Coordinación de Servicios Editoriales. Facultad de Ciencias, UNAM. México. Recuperado de </a:t>
            </a:r>
            <a:r>
              <a:rPr lang="es-MX" sz="1400" u="sng" dirty="0">
                <a:solidFill>
                  <a:srgbClr val="0000FF"/>
                </a:solidFill>
                <a:effectLst/>
                <a:latin typeface="Aharoni" panose="02010803020104030203" pitchFamily="2" charset="-79"/>
                <a:ea typeface="Calibri" panose="020F0502020204030204" pitchFamily="34" charset="0"/>
                <a:cs typeface="Aharoni" panose="02010803020104030203" pitchFamily="2" charset="-79"/>
                <a:hlinkClick r:id="rId6"/>
              </a:rPr>
              <a:t>file:///C:/Users/ENEP/Downloads/2012Queeslaantropologiaquehacenlosantropologos.pdf</a:t>
            </a:r>
            <a:endParaRPr lang="es-MX" sz="1200" dirty="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15000"/>
              </a:lnSpc>
              <a:spcAft>
                <a:spcPts val="1000"/>
              </a:spcAft>
              <a:buFont typeface="Symbol" panose="05050102010706020507" pitchFamily="18" charset="2"/>
              <a:buChar char=""/>
            </a:pPr>
            <a:r>
              <a:rPr lang="en-US" sz="1400" dirty="0">
                <a:effectLst/>
                <a:latin typeface="Aharoni" panose="02010803020104030203" pitchFamily="2" charset="-79"/>
                <a:ea typeface="Calibri" panose="020F0502020204030204" pitchFamily="34" charset="0"/>
                <a:cs typeface="Aharoni" panose="02010803020104030203" pitchFamily="2" charset="-79"/>
              </a:rPr>
              <a:t>Benton, M. J. (2006). “The origin of the Dinosaurs”. </a:t>
            </a:r>
            <a:r>
              <a:rPr lang="es-MX" sz="1400" dirty="0">
                <a:effectLst/>
                <a:latin typeface="Aharoni" panose="02010803020104030203" pitchFamily="2" charset="-79"/>
                <a:ea typeface="Calibri" panose="020F0502020204030204" pitchFamily="34" charset="0"/>
                <a:cs typeface="Aharoni" panose="02010803020104030203" pitchFamily="2" charset="-79"/>
              </a:rPr>
              <a:t>En (Colectivo Arqueológico Paleontológico </a:t>
            </a:r>
            <a:r>
              <a:rPr lang="es-MX" sz="1400" dirty="0" err="1">
                <a:effectLst/>
                <a:latin typeface="Aharoni" panose="02010803020104030203" pitchFamily="2" charset="-79"/>
                <a:ea typeface="Calibri" panose="020F0502020204030204" pitchFamily="34" charset="0"/>
                <a:cs typeface="Aharoni" panose="02010803020104030203" pitchFamily="2" charset="-79"/>
              </a:rPr>
              <a:t>Salense</a:t>
            </a:r>
            <a:r>
              <a:rPr lang="es-MX" sz="1400" dirty="0">
                <a:effectLst/>
                <a:latin typeface="Aharoni" panose="02010803020104030203" pitchFamily="2" charset="-79"/>
                <a:ea typeface="Calibri" panose="020F0502020204030204" pitchFamily="34" charset="0"/>
                <a:cs typeface="Aharoni" panose="02010803020104030203" pitchFamily="2" charset="-79"/>
              </a:rPr>
              <a:t>, Ed.): Actas de las III Jornadas sobre Dinosaurios y su Entorno</a:t>
            </a:r>
            <a:r>
              <a:rPr lang="es-MX" dirty="0">
                <a:effectLst/>
                <a:latin typeface="Arial" panose="020B0604020202020204" pitchFamily="34" charset="0"/>
                <a:ea typeface="Calibri" panose="020F0502020204030204" pitchFamily="34" charset="0"/>
              </a:rPr>
              <a:t>. </a:t>
            </a:r>
            <a:r>
              <a:rPr lang="es-MX" sz="1400" dirty="0">
                <a:effectLst/>
                <a:latin typeface="Aharoni" panose="02010803020104030203" pitchFamily="2" charset="-79"/>
                <a:ea typeface="Calibri" panose="020F0502020204030204" pitchFamily="34" charset="0"/>
                <a:cs typeface="Aharoni" panose="02010803020104030203" pitchFamily="2" charset="-79"/>
              </a:rPr>
              <a:t>Salas de los Infantes, Burgos, España.</a:t>
            </a:r>
            <a:endParaRPr lang="es-MX" sz="16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8658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0"/>
            <a:ext cx="6858000" cy="9344112"/>
            <a:chOff x="0" y="0"/>
            <a:chExt cx="6858000" cy="8999538"/>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Ver las imágenes de origen">
              <a:extLst>
                <a:ext uri="{FF2B5EF4-FFF2-40B4-BE49-F238E27FC236}">
                  <a16:creationId xmlns:a16="http://schemas.microsoft.com/office/drawing/2014/main" id="{B72EE08B-E6F9-4690-B3F7-B568898039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5100" y="34016"/>
              <a:ext cx="2524760" cy="2524760"/>
            </a:xfrm>
            <a:prstGeom prst="rect">
              <a:avLst/>
            </a:prstGeom>
            <a:noFill/>
            <a:ln>
              <a:noFill/>
            </a:ln>
          </p:spPr>
        </p:pic>
        <p:sp>
          <p:nvSpPr>
            <p:cNvPr id="11" name="Cuadro de texto 2">
              <a:extLst>
                <a:ext uri="{FF2B5EF4-FFF2-40B4-BE49-F238E27FC236}">
                  <a16:creationId xmlns:a16="http://schemas.microsoft.com/office/drawing/2014/main" id="{7E829AF5-E514-4420-849D-2DB9ED0B231D}"/>
                </a:ext>
              </a:extLst>
            </p:cNvPr>
            <p:cNvSpPr txBox="1">
              <a:spLocks noChangeArrowheads="1"/>
            </p:cNvSpPr>
            <p:nvPr/>
          </p:nvSpPr>
          <p:spPr bwMode="auto">
            <a:xfrm>
              <a:off x="872463" y="877068"/>
              <a:ext cx="1859549" cy="72328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 “Los dinosaurios”  </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2" name="Cuadro de texto 2">
              <a:extLst>
                <a:ext uri="{FF2B5EF4-FFF2-40B4-BE49-F238E27FC236}">
                  <a16:creationId xmlns:a16="http://schemas.microsoft.com/office/drawing/2014/main" id="{43702105-48A5-4101-8ED9-81D0EBA59E63}"/>
                </a:ext>
              </a:extLst>
            </p:cNvPr>
            <p:cNvSpPr txBox="1">
              <a:spLocks noChangeArrowheads="1"/>
            </p:cNvSpPr>
            <p:nvPr/>
          </p:nvSpPr>
          <p:spPr bwMode="auto">
            <a:xfrm>
              <a:off x="3477625" y="296431"/>
              <a:ext cx="2835275" cy="548996"/>
            </a:xfrm>
            <a:prstGeom prst="rect">
              <a:avLst/>
            </a:prstGeom>
            <a:solidFill>
              <a:srgbClr val="92D05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1400" dirty="0">
                  <a:latin typeface="Aharoni" panose="02010803020104030203" pitchFamily="2" charset="-79"/>
                  <a:ea typeface="Calibri" panose="020F0502020204030204" pitchFamily="34" charset="0"/>
                  <a:cs typeface="Arial" panose="020B0604020202020204" pitchFamily="34" charset="0"/>
                </a:rPr>
                <a:t>Exploración y Comprensión del mundo natural y social </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545099" y="2355272"/>
              <a:ext cx="6276425" cy="205145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es-MX" sz="1300" b="1" dirty="0">
                  <a:effectLst/>
                  <a:latin typeface="Aharoni" panose="02010803020104030203" pitchFamily="2" charset="-79"/>
                  <a:ea typeface="Candara" panose="020E0502030303020204" pitchFamily="34" charset="0"/>
                  <a:cs typeface="Aharoni" panose="02010803020104030203" pitchFamily="2" charset="-79"/>
                </a:rPr>
                <a:t>LOS DINOSAURIOS:</a:t>
              </a:r>
              <a:r>
                <a:rPr lang="es-MX" sz="1300" dirty="0">
                  <a:effectLst/>
                  <a:latin typeface="Aharoni" panose="02010803020104030203" pitchFamily="2" charset="-79"/>
                  <a:ea typeface="Candara" panose="020E0502030303020204" pitchFamily="34" charset="0"/>
                  <a:cs typeface="Aharoni" panose="02010803020104030203" pitchFamily="2" charset="-79"/>
                </a:rPr>
                <a:t> Los dinosaurios fueron reptiles que habitaron el planeta Tierra durante 160 millones de años, en los periodos Triásico, Jurásico y Cretácico. Se extinguieron hace aproximadamente 65 millones de años. El nombre de</a:t>
              </a:r>
              <a:r>
                <a:rPr lang="es-MX" sz="1300" dirty="0">
                  <a:latin typeface="Aharoni" panose="02010803020104030203" pitchFamily="2" charset="-79"/>
                  <a:ea typeface="Candara" panose="020E0502030303020204" pitchFamily="34" charset="0"/>
                  <a:cs typeface="Aharoni" panose="02010803020104030203" pitchFamily="2" charset="-79"/>
                </a:rPr>
                <a:t> </a:t>
              </a:r>
              <a:r>
                <a:rPr lang="es-MX" sz="1300" dirty="0">
                  <a:effectLst/>
                  <a:latin typeface="Aharoni" panose="02010803020104030203" pitchFamily="2" charset="-79"/>
                  <a:ea typeface="Candara" panose="020E0502030303020204" pitchFamily="34" charset="0"/>
                  <a:cs typeface="Aharoni" panose="02010803020104030203" pitchFamily="2" charset="-79"/>
                </a:rPr>
                <a:t>dinosaurio de acuerdo con </a:t>
              </a:r>
              <a:r>
                <a:rPr lang="es-MX" sz="1300" dirty="0">
                  <a:effectLst/>
                  <a:latin typeface="Aharoni" panose="02010803020104030203" pitchFamily="2" charset="-79"/>
                  <a:ea typeface="Calibri" panose="020F0502020204030204" pitchFamily="34" charset="0"/>
                  <a:cs typeface="Aharoni" panose="02010803020104030203" pitchFamily="2" charset="-79"/>
                </a:rPr>
                <a:t>Benton, M. J. (2006), </a:t>
              </a:r>
              <a:r>
                <a:rPr lang="es-MX" sz="1300" dirty="0">
                  <a:effectLst/>
                  <a:latin typeface="Aharoni" panose="02010803020104030203" pitchFamily="2" charset="-79"/>
                  <a:ea typeface="Candara" panose="020E0502030303020204" pitchFamily="34" charset="0"/>
                  <a:cs typeface="Aharoni" panose="02010803020104030203" pitchFamily="2" charset="-79"/>
                </a:rPr>
                <a:t>proviene del griego, y significa “lagarto terrible”. Existieron muchos dinosaurios de todas las formas, sin embargo, todos ellos se caracterizaban por ser ovíparos y por tener, en su mayoría, el cuerpo cubierto por escamas. Su tamaño variaba mucho en función del grupo al que pertenecían, desde gigantescos seudópodos, con altura equivalente a varios pisos, hasta otros tan pequeños como una gallina. Eran herbívoros, carnívoros o necrófagos, no debiendo confundirse con otros reptiles de la época, como los acuáticos y los alados. Hoy en día, solo sabemos de su existencia gracias a los huesos y restos fósiles encontrados.</a:t>
              </a:r>
              <a:endParaRPr lang="es-MX" sz="1300" dirty="0">
                <a:effectLst/>
                <a:latin typeface="Aharoni" panose="02010803020104030203" pitchFamily="2" charset="-79"/>
                <a:ea typeface="Calibri" panose="020F0502020204030204" pitchFamily="34" charset="0"/>
                <a:cs typeface="Aharoni" panose="02010803020104030203" pitchFamily="2" charset="-79"/>
              </a:endParaRPr>
            </a:p>
            <a:p>
              <a:pPr>
                <a:lnSpc>
                  <a:spcPct val="107000"/>
                </a:lnSpc>
                <a:spcAft>
                  <a:spcPts val="800"/>
                </a:spcAft>
              </a:pPr>
              <a:endParaRPr lang="es-MX" sz="1050" dirty="0">
                <a:latin typeface="Calibri" panose="020F0502020204030204" pitchFamily="34" charset="0"/>
                <a:ea typeface="Calibri" panose="020F050202020403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833690" y="5378674"/>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336480" y="5676345"/>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21482" y="5603710"/>
              <a:ext cx="1229995" cy="764540"/>
            </a:xfrm>
            <a:prstGeom prst="rect">
              <a:avLst/>
            </a:prstGeom>
            <a:noFill/>
            <a:ln>
              <a:noFill/>
            </a:ln>
          </p:spPr>
        </p:pic>
      </p:grpSp>
      <p:sp>
        <p:nvSpPr>
          <p:cNvPr id="18" name="Cuadro de texto 2">
            <a:extLst>
              <a:ext uri="{FF2B5EF4-FFF2-40B4-BE49-F238E27FC236}">
                <a16:creationId xmlns:a16="http://schemas.microsoft.com/office/drawing/2014/main" id="{F15AC73F-2E67-4287-A04C-1FA316D9A15D}"/>
              </a:ext>
            </a:extLst>
          </p:cNvPr>
          <p:cNvSpPr txBox="1">
            <a:spLocks noChangeArrowheads="1"/>
          </p:cNvSpPr>
          <p:nvPr/>
        </p:nvSpPr>
        <p:spPr bwMode="auto">
          <a:xfrm>
            <a:off x="545098" y="6999665"/>
            <a:ext cx="6276425" cy="21300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200" b="1" dirty="0">
                <a:latin typeface="Aharoni" panose="02010803020104030203" pitchFamily="2" charset="-79"/>
                <a:ea typeface="Calibri" panose="020F0502020204030204" pitchFamily="34" charset="0"/>
                <a:cs typeface="Aharoni" panose="02010803020104030203" pitchFamily="2" charset="-79"/>
              </a:rPr>
              <a:t>LOS DINOSAURIOS: Los dinosaurios fueron animales que vivían en el planeta tierra hace 160 millones de años, antes de que los humanos existieran. Fueron grandes reptiles, (animales que reptan como las tortugas, cocodrilos, serpiente, etc.), </a:t>
            </a:r>
          </a:p>
          <a:p>
            <a:pPr>
              <a:lnSpc>
                <a:spcPct val="107000"/>
              </a:lnSpc>
              <a:spcAft>
                <a:spcPts val="800"/>
              </a:spcAft>
            </a:pPr>
            <a:r>
              <a:rPr lang="es-MX" sz="1200" b="1" dirty="0">
                <a:latin typeface="Aharoni" panose="02010803020104030203" pitchFamily="2" charset="-79"/>
                <a:ea typeface="Calibri" panose="020F0502020204030204" pitchFamily="34" charset="0"/>
                <a:cs typeface="Aharoni" panose="02010803020104030203" pitchFamily="2" charset="-79"/>
              </a:rPr>
              <a:t>Los dinosaurios se extinguieron hace 65 millones de años. La palabra dinosaurio quiere decir “lagarto terrible”. Existieron muchos dinosaurios de todos los tamaños, formas, colores y características, casi todos ellos tenían la su cuerpo lleno de escamas, (son un tipo de capa que protege la piel de los animales). </a:t>
            </a:r>
          </a:p>
          <a:p>
            <a:pPr>
              <a:lnSpc>
                <a:spcPct val="107000"/>
              </a:lnSpc>
              <a:spcAft>
                <a:spcPts val="800"/>
              </a:spcAft>
            </a:pPr>
            <a:r>
              <a:rPr lang="es-MX" sz="1200" b="1" dirty="0">
                <a:latin typeface="Aharoni" panose="02010803020104030203" pitchFamily="2" charset="-79"/>
                <a:ea typeface="Calibri" panose="020F0502020204030204" pitchFamily="34" charset="0"/>
                <a:cs typeface="Aharoni" panose="02010803020104030203" pitchFamily="2" charset="-79"/>
              </a:rPr>
              <a:t>Había dinosaurios herbívoros que comían hierbas y carnívoros que comían carne. Hoy sabemos que existieron gracias a sus huesos y fósiles que se han encontrado enterrados en gran parte de Coahuila.  </a:t>
            </a:r>
            <a:endParaRPr lang="es-MX" sz="1050" dirty="0">
              <a:latin typeface="Aharoni" panose="02010803020104030203" pitchFamily="2" charset="-79"/>
              <a:ea typeface="Calibri" panose="020F0502020204030204" pitchFamily="34" charset="0"/>
              <a:cs typeface="Aharoni" panose="02010803020104030203" pitchFamily="2" charset="-79"/>
            </a:endParaRPr>
          </a:p>
        </p:txBody>
      </p:sp>
      <p:pic>
        <p:nvPicPr>
          <p:cNvPr id="2" name="Picture 2" descr="Ver las imágenes de origen">
            <a:extLst>
              <a:ext uri="{FF2B5EF4-FFF2-40B4-BE49-F238E27FC236}">
                <a16:creationId xmlns:a16="http://schemas.microsoft.com/office/drawing/2014/main" id="{72C2EB0C-B537-4C90-B68A-E2B161835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761" y="996044"/>
            <a:ext cx="1711001" cy="1331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los dinosaurios para niños">
            <a:extLst>
              <a:ext uri="{FF2B5EF4-FFF2-40B4-BE49-F238E27FC236}">
                <a16:creationId xmlns:a16="http://schemas.microsoft.com/office/drawing/2014/main" id="{79D4CC18-0509-47E7-8B50-F60E3241C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9761" y="5429285"/>
            <a:ext cx="2085212" cy="14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3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45918"/>
            <a:ext cx="6858000" cy="9377487"/>
            <a:chOff x="0" y="0"/>
            <a:chExt cx="6858000" cy="8999538"/>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697619" y="2552085"/>
              <a:ext cx="5793832"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u="sng" dirty="0" err="1">
                  <a:solidFill>
                    <a:srgbClr val="FF0000"/>
                  </a:solidFill>
                  <a:effectLst/>
                  <a:latin typeface="Aharoni" panose="02010803020104030203" pitchFamily="2" charset="-79"/>
                  <a:ea typeface="Calibri" panose="020F0502020204030204" pitchFamily="34" charset="0"/>
                  <a:cs typeface="Aharoni" panose="02010803020104030203" pitchFamily="2" charset="-79"/>
                </a:rPr>
                <a:t>Saurisquios</a:t>
              </a:r>
              <a:r>
                <a:rPr lang="es-MX" sz="1400" u="sng"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a:t>
              </a:r>
              <a:r>
                <a:rPr lang="es-MX" sz="1400"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 </a:t>
              </a:r>
              <a:r>
                <a:rPr lang="es-MX" sz="1400" dirty="0">
                  <a:effectLst/>
                  <a:latin typeface="Aharoni" panose="02010803020104030203" pitchFamily="2" charset="-79"/>
                  <a:ea typeface="Calibri" panose="020F0502020204030204" pitchFamily="34" charset="0"/>
                  <a:cs typeface="Aharoni" panose="02010803020104030203" pitchFamily="2" charset="-79"/>
                </a:rPr>
                <a:t>Tenían la pelvis semejante a la de los lagartos. De este grupo formaban parte: </a:t>
              </a:r>
              <a:r>
                <a:rPr lang="es-MX" sz="1400" b="1" dirty="0">
                  <a:effectLst/>
                  <a:latin typeface="Aharoni" panose="02010803020104030203" pitchFamily="2" charset="-79"/>
                  <a:ea typeface="Calibri" panose="020F0502020204030204" pitchFamily="34" charset="0"/>
                  <a:cs typeface="Aharoni" panose="02010803020104030203" pitchFamily="2" charset="-79"/>
                </a:rPr>
                <a:t>Terópodos Carnívoros</a:t>
              </a:r>
              <a:r>
                <a:rPr lang="es-MX" sz="1400" dirty="0">
                  <a:effectLst/>
                  <a:latin typeface="Aharoni" panose="02010803020104030203" pitchFamily="2" charset="-79"/>
                  <a:ea typeface="Calibri" panose="020F0502020204030204" pitchFamily="34" charset="0"/>
                  <a:cs typeface="Aharoni" panose="02010803020104030203" pitchFamily="2" charset="-79"/>
                </a:rPr>
                <a:t> que se movían utilizando 2 patas, como, por ejemplo, el </a:t>
              </a:r>
              <a:r>
                <a:rPr lang="es-MX" sz="1400" b="1" dirty="0">
                  <a:effectLst/>
                  <a:latin typeface="Aharoni" panose="02010803020104030203" pitchFamily="2" charset="-79"/>
                  <a:ea typeface="Calibri" panose="020F0502020204030204" pitchFamily="34" charset="0"/>
                  <a:cs typeface="Aharoni" panose="02010803020104030203" pitchFamily="2" charset="-79"/>
                </a:rPr>
                <a:t>Tiranosaurio Rex</a:t>
              </a:r>
              <a:r>
                <a:rPr lang="es-MX" sz="1400" dirty="0">
                  <a:effectLst/>
                  <a:latin typeface="Aharoni" panose="02010803020104030203" pitchFamily="2" charset="-79"/>
                  <a:ea typeface="Calibri" panose="020F0502020204030204" pitchFamily="34" charset="0"/>
                  <a:cs typeface="Aharoni" panose="02010803020104030203" pitchFamily="2" charset="-79"/>
                </a:rPr>
                <a:t>. </a:t>
              </a:r>
              <a:r>
                <a:rPr lang="es-MX" sz="1400" b="1" dirty="0" err="1">
                  <a:effectLst/>
                  <a:latin typeface="Aharoni" panose="02010803020104030203" pitchFamily="2" charset="-79"/>
                  <a:ea typeface="Calibri" panose="020F0502020204030204" pitchFamily="34" charset="0"/>
                  <a:cs typeface="Aharoni" panose="02010803020104030203" pitchFamily="2" charset="-79"/>
                </a:rPr>
                <a:t>Saurópodos</a:t>
              </a:r>
              <a:r>
                <a:rPr lang="es-MX" sz="1400" b="1" dirty="0">
                  <a:effectLst/>
                  <a:latin typeface="Aharoni" panose="02010803020104030203" pitchFamily="2" charset="-79"/>
                  <a:ea typeface="Calibri" panose="020F0502020204030204" pitchFamily="34" charset="0"/>
                  <a:cs typeface="Aharoni" panose="02010803020104030203" pitchFamily="2" charset="-79"/>
                </a:rPr>
                <a:t> Herbívoros</a:t>
              </a:r>
              <a:r>
                <a:rPr lang="es-MX" sz="1400" dirty="0">
                  <a:effectLst/>
                  <a:latin typeface="Aharoni" panose="02010803020104030203" pitchFamily="2" charset="-79"/>
                  <a:ea typeface="Calibri" panose="020F0502020204030204" pitchFamily="34" charset="0"/>
                  <a:cs typeface="Aharoni" panose="02010803020104030203" pitchFamily="2" charset="-79"/>
                </a:rPr>
                <a:t> con el cuello largo que se movían usando 4 patas, como, por ejemplo, </a:t>
              </a:r>
              <a:r>
                <a:rPr lang="es-MX" sz="1400" b="1" dirty="0">
                  <a:effectLst/>
                  <a:latin typeface="Aharoni" panose="02010803020104030203" pitchFamily="2" charset="-79"/>
                  <a:ea typeface="Calibri" panose="020F0502020204030204" pitchFamily="34" charset="0"/>
                  <a:cs typeface="Aharoni" panose="02010803020104030203" pitchFamily="2" charset="-79"/>
                </a:rPr>
                <a:t>el Diplodocus</a:t>
              </a:r>
              <a:r>
                <a:rPr lang="es-MX" sz="1400" dirty="0">
                  <a:effectLst/>
                  <a:latin typeface="Aharoni" panose="02010803020104030203" pitchFamily="2" charset="-79"/>
                  <a:ea typeface="Calibri" panose="020F0502020204030204" pitchFamily="34" charset="0"/>
                  <a:cs typeface="Aharoni" panose="02010803020104030203" pitchFamily="2" charset="-79"/>
                </a:rPr>
                <a:t>. </a:t>
              </a:r>
            </a:p>
            <a:p>
              <a:pPr>
                <a:lnSpc>
                  <a:spcPct val="107000"/>
                </a:lnSpc>
                <a:spcAft>
                  <a:spcPts val="800"/>
                </a:spcAft>
              </a:pPr>
              <a:r>
                <a:rPr lang="es-MX" sz="1400" u="sng"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Ornitisquios</a:t>
              </a:r>
              <a:r>
                <a:rPr lang="es-MX" sz="1400" dirty="0">
                  <a:effectLst/>
                  <a:latin typeface="Aharoni" panose="02010803020104030203" pitchFamily="2" charset="-79"/>
                  <a:ea typeface="Calibri" panose="020F0502020204030204" pitchFamily="34" charset="0"/>
                  <a:cs typeface="Aharoni" panose="02010803020104030203" pitchFamily="2" charset="-79"/>
                </a:rPr>
                <a:t> Tenían la piel semejante a la de las aves, y normalmente eran herbívoros. Formaban parte de este grupo: </a:t>
              </a:r>
              <a:r>
                <a:rPr lang="es-MX" sz="1400" b="1" dirty="0" err="1">
                  <a:effectLst/>
                  <a:latin typeface="Aharoni" panose="02010803020104030203" pitchFamily="2" charset="-79"/>
                  <a:ea typeface="Calibri" panose="020F0502020204030204" pitchFamily="34" charset="0"/>
                  <a:cs typeface="Aharoni" panose="02010803020104030203" pitchFamily="2" charset="-79"/>
                </a:rPr>
                <a:t>Tireóforos</a:t>
              </a:r>
              <a:r>
                <a:rPr lang="es-MX" sz="1400" dirty="0">
                  <a:effectLst/>
                  <a:latin typeface="Aharoni" panose="02010803020104030203" pitchFamily="2" charset="-79"/>
                  <a:ea typeface="Calibri" panose="020F0502020204030204" pitchFamily="34" charset="0"/>
                  <a:cs typeface="Aharoni" panose="02010803020104030203" pitchFamily="2" charset="-79"/>
                </a:rPr>
                <a:t>. Eran cuadrúpedos, con armaduras de hueso, como, por ejemplo, el </a:t>
              </a:r>
              <a:r>
                <a:rPr lang="es-MX" sz="1400" b="1" dirty="0" err="1">
                  <a:effectLst/>
                  <a:latin typeface="Aharoni" panose="02010803020104030203" pitchFamily="2" charset="-79"/>
                  <a:ea typeface="Calibri" panose="020F0502020204030204" pitchFamily="34" charset="0"/>
                  <a:cs typeface="Aharoni" panose="02010803020104030203" pitchFamily="2" charset="-79"/>
                </a:rPr>
                <a:t>Stegosaurus</a:t>
              </a:r>
              <a:r>
                <a:rPr lang="es-MX" sz="1400" dirty="0">
                  <a:effectLst/>
                  <a:latin typeface="Aharoni" panose="02010803020104030203" pitchFamily="2" charset="-79"/>
                  <a:ea typeface="Calibri" panose="020F0502020204030204" pitchFamily="34" charset="0"/>
                  <a:cs typeface="Aharoni" panose="02010803020104030203" pitchFamily="2" charset="-79"/>
                </a:rPr>
                <a:t>. </a:t>
              </a:r>
              <a:r>
                <a:rPr lang="es-MX" sz="1400" b="1" dirty="0" err="1">
                  <a:effectLst/>
                  <a:latin typeface="Aharoni" panose="02010803020104030203" pitchFamily="2" charset="-79"/>
                  <a:ea typeface="Calibri" panose="020F0502020204030204" pitchFamily="34" charset="0"/>
                  <a:cs typeface="Aharoni" panose="02010803020104030203" pitchFamily="2" charset="-79"/>
                </a:rPr>
                <a:t>Marginocéfalos</a:t>
              </a:r>
              <a:r>
                <a:rPr lang="es-MX" sz="1400" dirty="0">
                  <a:effectLst/>
                  <a:latin typeface="Aharoni" panose="02010803020104030203" pitchFamily="2" charset="-79"/>
                  <a:ea typeface="Calibri" panose="020F0502020204030204" pitchFamily="34" charset="0"/>
                  <a:cs typeface="Aharoni" panose="02010803020104030203" pitchFamily="2" charset="-79"/>
                </a:rPr>
                <a:t> Existían varias especies, y tenían dientes pequeños y afilados, como el </a:t>
              </a:r>
              <a:r>
                <a:rPr lang="es-MX" sz="1400" b="1" dirty="0">
                  <a:effectLst/>
                  <a:latin typeface="Aharoni" panose="02010803020104030203" pitchFamily="2" charset="-79"/>
                  <a:ea typeface="Calibri" panose="020F0502020204030204" pitchFamily="34" charset="0"/>
                  <a:cs typeface="Aharoni" panose="02010803020104030203" pitchFamily="2" charset="-79"/>
                </a:rPr>
                <a:t>Triceratops</a:t>
              </a:r>
              <a:r>
                <a:rPr lang="es-MX" sz="1400" dirty="0">
                  <a:effectLst/>
                  <a:latin typeface="Aharoni" panose="02010803020104030203" pitchFamily="2" charset="-79"/>
                  <a:ea typeface="Calibri" panose="020F0502020204030204" pitchFamily="34" charset="0"/>
                  <a:cs typeface="Aharoni" panose="02010803020104030203" pitchFamily="2" charset="-79"/>
                </a:rPr>
                <a:t>. </a:t>
              </a:r>
              <a:r>
                <a:rPr lang="es-MX" sz="1400" b="1" dirty="0">
                  <a:effectLst/>
                  <a:latin typeface="Aharoni" panose="02010803020104030203" pitchFamily="2" charset="-79"/>
                  <a:ea typeface="Calibri" panose="020F0502020204030204" pitchFamily="34" charset="0"/>
                  <a:cs typeface="Aharoni" panose="02010803020104030203" pitchFamily="2" charset="-79"/>
                </a:rPr>
                <a:t>Ornitópodos</a:t>
              </a:r>
              <a:r>
                <a:rPr lang="es-MX" sz="1400" dirty="0">
                  <a:effectLst/>
                  <a:latin typeface="Aharoni" panose="02010803020104030203" pitchFamily="2" charset="-79"/>
                  <a:ea typeface="Calibri" panose="020F0502020204030204" pitchFamily="34" charset="0"/>
                  <a:cs typeface="Aharoni" panose="02010803020104030203" pitchFamily="2" charset="-79"/>
                </a:rPr>
                <a:t> Eran cuadrúpedos con una boca parecida a la de los patos, como, por ejemplo, el </a:t>
              </a:r>
              <a:r>
                <a:rPr lang="es-MX" sz="1400" b="1" dirty="0" err="1">
                  <a:effectLst/>
                  <a:latin typeface="Aharoni" panose="02010803020104030203" pitchFamily="2" charset="-79"/>
                  <a:ea typeface="Calibri" panose="020F0502020204030204" pitchFamily="34" charset="0"/>
                  <a:cs typeface="Aharoni" panose="02010803020104030203" pitchFamily="2" charset="-79"/>
                </a:rPr>
                <a:t>Hadrosaurus</a:t>
              </a:r>
              <a:r>
                <a:rPr lang="es-MX" sz="1400" dirty="0">
                  <a:effectLst/>
                  <a:latin typeface="Aharoni" panose="02010803020104030203" pitchFamily="2" charset="-79"/>
                  <a:ea typeface="Calibri" panose="020F0502020204030204" pitchFamily="34" charset="0"/>
                  <a:cs typeface="Aharoni" panose="02010803020104030203" pitchFamily="2" charset="-79"/>
                </a:rPr>
                <a:t>.</a:t>
              </a:r>
            </a:p>
            <a:p>
              <a:pPr>
                <a:lnSpc>
                  <a:spcPct val="107000"/>
                </a:lnSpc>
                <a:spcAft>
                  <a:spcPts val="800"/>
                </a:spcAft>
              </a:pP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835660" y="5596793"/>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349810" y="5865324"/>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97619" y="5792689"/>
              <a:ext cx="1229995" cy="764540"/>
            </a:xfrm>
            <a:prstGeom prst="rect">
              <a:avLst/>
            </a:prstGeom>
            <a:noFill/>
            <a:ln>
              <a:noFill/>
            </a:ln>
          </p:spPr>
        </p:pic>
        <p:sp>
          <p:nvSpPr>
            <p:cNvPr id="17" name="Cuadro de texto 2">
              <a:extLst>
                <a:ext uri="{FF2B5EF4-FFF2-40B4-BE49-F238E27FC236}">
                  <a16:creationId xmlns:a16="http://schemas.microsoft.com/office/drawing/2014/main" id="{572D2B3F-3246-48B1-BF04-F61219C34C65}"/>
                </a:ext>
              </a:extLst>
            </p:cNvPr>
            <p:cNvSpPr txBox="1">
              <a:spLocks noChangeArrowheads="1"/>
            </p:cNvSpPr>
            <p:nvPr/>
          </p:nvSpPr>
          <p:spPr bwMode="auto">
            <a:xfrm>
              <a:off x="664686" y="6754383"/>
              <a:ext cx="6068555" cy="20444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s-MX" sz="1600" b="1" dirty="0" err="1">
                  <a:latin typeface="Aharoni" panose="02010803020104030203" pitchFamily="2" charset="-79"/>
                  <a:ea typeface="Calibri" panose="020F0502020204030204" pitchFamily="34" charset="0"/>
                  <a:cs typeface="Aharoni" panose="02010803020104030203" pitchFamily="2" charset="-79"/>
                </a:rPr>
                <a:t>Saurisquios</a:t>
              </a:r>
              <a:r>
                <a:rPr lang="es-MX" sz="1600" b="1" dirty="0">
                  <a:latin typeface="Aharoni" panose="02010803020104030203" pitchFamily="2" charset="-79"/>
                  <a:ea typeface="Calibri" panose="020F0502020204030204" pitchFamily="34" charset="0"/>
                  <a:cs typeface="Aharoni" panose="02010803020104030203" pitchFamily="2" charset="-79"/>
                </a:rPr>
                <a:t>: estos dinosaurios tienen un parecido a los lagartos, son carnívoros que se movían en 2 patas como el tiranosaurio </a:t>
              </a:r>
              <a:r>
                <a:rPr lang="es-MX" sz="1600" b="1" dirty="0" err="1">
                  <a:latin typeface="Aharoni" panose="02010803020104030203" pitchFamily="2" charset="-79"/>
                  <a:ea typeface="Calibri" panose="020F0502020204030204" pitchFamily="34" charset="0"/>
                  <a:cs typeface="Aharoni" panose="02010803020104030203" pitchFamily="2" charset="-79"/>
                </a:rPr>
                <a:t>rex</a:t>
              </a:r>
              <a:r>
                <a:rPr lang="es-MX" sz="1600" b="1" dirty="0">
                  <a:latin typeface="Aharoni" panose="02010803020104030203" pitchFamily="2" charset="-79"/>
                  <a:ea typeface="Calibri" panose="020F0502020204030204" pitchFamily="34" charset="0"/>
                  <a:cs typeface="Aharoni" panose="02010803020104030203" pitchFamily="2" charset="-79"/>
                </a:rPr>
                <a:t>, velociraptor, etc. </a:t>
              </a:r>
            </a:p>
            <a:p>
              <a:pPr>
                <a:lnSpc>
                  <a:spcPct val="107000"/>
                </a:lnSpc>
                <a:spcAft>
                  <a:spcPts val="800"/>
                </a:spcAft>
              </a:pPr>
              <a:r>
                <a:rPr lang="es-MX" sz="1600" b="1" dirty="0">
                  <a:latin typeface="Aharoni" panose="02010803020104030203" pitchFamily="2" charset="-79"/>
                  <a:ea typeface="Calibri" panose="020F0502020204030204" pitchFamily="34" charset="0"/>
                  <a:cs typeface="Aharoni" panose="02010803020104030203" pitchFamily="2" charset="-79"/>
                </a:rPr>
                <a:t>Ornitisquios: estos dinosaurios tenían la piel como las aves, eran herbívoros, eran cuadrúpedos 8caminaban en 4 patas), tenían dientes pequeños y afilados como el triceratops. </a:t>
              </a:r>
            </a:p>
            <a:p>
              <a:pPr>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p:txBody>
        </p:sp>
      </p:grpSp>
      <p:pic>
        <p:nvPicPr>
          <p:cNvPr id="18" name="Imagen 17" descr="Ver las imágenes de origen">
            <a:extLst>
              <a:ext uri="{FF2B5EF4-FFF2-40B4-BE49-F238E27FC236}">
                <a16:creationId xmlns:a16="http://schemas.microsoft.com/office/drawing/2014/main" id="{915FA0E9-8B0F-40FD-AA35-5305B9CA406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677" y="-130744"/>
            <a:ext cx="3036999" cy="2913600"/>
          </a:xfrm>
          <a:prstGeom prst="rect">
            <a:avLst/>
          </a:prstGeom>
          <a:noFill/>
          <a:ln>
            <a:noFill/>
          </a:ln>
        </p:spPr>
      </p:pic>
      <p:sp>
        <p:nvSpPr>
          <p:cNvPr id="19" name="Cuadro de texto 2">
            <a:extLst>
              <a:ext uri="{FF2B5EF4-FFF2-40B4-BE49-F238E27FC236}">
                <a16:creationId xmlns:a16="http://schemas.microsoft.com/office/drawing/2014/main" id="{A0CA95CA-5D52-4604-A77D-7C83DC0A1062}"/>
              </a:ext>
            </a:extLst>
          </p:cNvPr>
          <p:cNvSpPr txBox="1">
            <a:spLocks noChangeArrowheads="1"/>
          </p:cNvSpPr>
          <p:nvPr/>
        </p:nvSpPr>
        <p:spPr bwMode="auto">
          <a:xfrm>
            <a:off x="794109" y="959390"/>
            <a:ext cx="1870134" cy="98533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16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a:t>
            </a:r>
            <a:endParaRPr lang="es-MX" sz="1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600" dirty="0">
                <a:solidFill>
                  <a:srgbClr val="FFFFFF"/>
                </a:solidFill>
                <a:latin typeface="Modern Love" panose="04090805081005020601" pitchFamily="82" charset="0"/>
                <a:ea typeface="Calibri" panose="020F0502020204030204" pitchFamily="34" charset="0"/>
                <a:cs typeface="Arial" panose="020B0604020202020204" pitchFamily="34" charset="0"/>
              </a:rPr>
              <a:t>“Tipos de dinosaurios” </a:t>
            </a:r>
            <a:endParaRPr lang="es-MX" sz="10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2" descr="Resultado de imagen de saurisquios">
            <a:extLst>
              <a:ext uri="{FF2B5EF4-FFF2-40B4-BE49-F238E27FC236}">
                <a16:creationId xmlns:a16="http://schemas.microsoft.com/office/drawing/2014/main" id="{F61098B1-AD6C-4C9E-A6E2-A948B21E8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887" y="21556"/>
            <a:ext cx="1916285" cy="1368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ornitisquios">
            <a:extLst>
              <a:ext uri="{FF2B5EF4-FFF2-40B4-BE49-F238E27FC236}">
                <a16:creationId xmlns:a16="http://schemas.microsoft.com/office/drawing/2014/main" id="{B32158FD-1F55-4E34-B021-7B7835BA1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377" y="1420169"/>
            <a:ext cx="2141621" cy="978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 las imágenes de origen">
            <a:extLst>
              <a:ext uri="{FF2B5EF4-FFF2-40B4-BE49-F238E27FC236}">
                <a16:creationId xmlns:a16="http://schemas.microsoft.com/office/drawing/2014/main" id="{36807B1B-0D63-4221-B811-30B56F7A4D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367" y="5621401"/>
            <a:ext cx="2593340" cy="153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257908"/>
            <a:ext cx="6858000" cy="9404544"/>
            <a:chOff x="0" y="0"/>
            <a:chExt cx="6858000" cy="8999539"/>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500396" y="2086982"/>
              <a:ext cx="6357604"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200" dirty="0">
                  <a:effectLst/>
                  <a:latin typeface="Aharoni" panose="02010803020104030203" pitchFamily="2" charset="-79"/>
                  <a:ea typeface="Calibri" panose="020F0502020204030204" pitchFamily="34" charset="0"/>
                  <a:cs typeface="Aharoni" panose="02010803020104030203" pitchFamily="2" charset="-79"/>
                </a:rPr>
                <a:t>Durante la época en la que vivieron los dinosaurios, el clima cambió mucho. Al principio, todos los continentes estaban unidos, pero los continentes se fueron separando, el clima cambió, y surgieron grandes hábitats. La Era Mesozoica, durante la cual vivieron los dinosaurios, los divide en tres periodos de tiempo: Triásico, Jurásico y Cretácico. </a:t>
              </a:r>
            </a:p>
            <a:p>
              <a:pPr>
                <a:lnSpc>
                  <a:spcPct val="107000"/>
                </a:lnSpc>
                <a:spcAft>
                  <a:spcPts val="800"/>
                </a:spcAft>
              </a:pPr>
              <a:r>
                <a:rPr lang="es-MX" sz="1200" b="1" dirty="0">
                  <a:effectLst/>
                  <a:latin typeface="Aharoni" panose="02010803020104030203" pitchFamily="2" charset="-79"/>
                  <a:ea typeface="Calibri" panose="020F0502020204030204" pitchFamily="34" charset="0"/>
                  <a:cs typeface="Aharoni" panose="02010803020104030203" pitchFamily="2" charset="-79"/>
                </a:rPr>
                <a:t>Triásico:</a:t>
              </a:r>
              <a:r>
                <a:rPr lang="es-MX" sz="1200" dirty="0">
                  <a:effectLst/>
                  <a:latin typeface="Aharoni" panose="02010803020104030203" pitchFamily="2" charset="-79"/>
                  <a:ea typeface="Calibri" panose="020F0502020204030204" pitchFamily="34" charset="0"/>
                  <a:cs typeface="Aharoni" panose="02010803020104030203" pitchFamily="2" charset="-79"/>
                </a:rPr>
                <a:t> Fue un periodo caliente y seco, donde tuvo lugar la formación de desiertos.  Las regiones polares eran al parecer húmedas y templadas, siendo este un clima adecuado para la vida de los reptiles.</a:t>
              </a:r>
            </a:p>
            <a:p>
              <a:pPr>
                <a:lnSpc>
                  <a:spcPct val="107000"/>
                </a:lnSpc>
                <a:spcAft>
                  <a:spcPts val="800"/>
                </a:spcAft>
              </a:pPr>
              <a:r>
                <a:rPr lang="es-MX" sz="1200" dirty="0">
                  <a:effectLst/>
                  <a:latin typeface="Aharoni" panose="02010803020104030203" pitchFamily="2" charset="-79"/>
                  <a:ea typeface="Calibri" panose="020F0502020204030204" pitchFamily="34" charset="0"/>
                  <a:cs typeface="Aharoni" panose="02010803020104030203" pitchFamily="2" charset="-79"/>
                </a:rPr>
                <a:t> </a:t>
              </a:r>
              <a:r>
                <a:rPr lang="es-MX" sz="1200" b="1" dirty="0">
                  <a:effectLst/>
                  <a:latin typeface="Aharoni" panose="02010803020104030203" pitchFamily="2" charset="-79"/>
                  <a:ea typeface="Calibri" panose="020F0502020204030204" pitchFamily="34" charset="0"/>
                  <a:cs typeface="Aharoni" panose="02010803020104030203" pitchFamily="2" charset="-79"/>
                </a:rPr>
                <a:t>Jurásico:</a:t>
              </a:r>
              <a:r>
                <a:rPr lang="es-MX" sz="1200" dirty="0">
                  <a:effectLst/>
                  <a:latin typeface="Aharoni" panose="02010803020104030203" pitchFamily="2" charset="-79"/>
                  <a:ea typeface="Calibri" panose="020F0502020204030204" pitchFamily="34" charset="0"/>
                  <a:cs typeface="Aharoni" panose="02010803020104030203" pitchFamily="2" charset="-79"/>
                </a:rPr>
                <a:t> Grandes porciones de tierra estaban cubiertas por mares poco profundos, y los vientos procedentes del mar llevaron la lluvia a zonas donde anteriormente existían desiertos</a:t>
              </a:r>
            </a:p>
            <a:p>
              <a:pPr>
                <a:lnSpc>
                  <a:spcPct val="107000"/>
                </a:lnSpc>
                <a:spcAft>
                  <a:spcPts val="800"/>
                </a:spcAft>
              </a:pPr>
              <a:r>
                <a:rPr lang="es-MX" sz="1200" b="1" dirty="0">
                  <a:effectLst/>
                  <a:latin typeface="Aharoni" panose="02010803020104030203" pitchFamily="2" charset="-79"/>
                  <a:ea typeface="Calibri" panose="020F0502020204030204" pitchFamily="34" charset="0"/>
                  <a:cs typeface="Aharoni" panose="02010803020104030203" pitchFamily="2" charset="-79"/>
                </a:rPr>
                <a:t>Cretácico:</a:t>
              </a:r>
              <a:r>
                <a:rPr lang="es-MX" sz="1200" dirty="0">
                  <a:effectLst/>
                  <a:latin typeface="Aharoni" panose="02010803020104030203" pitchFamily="2" charset="-79"/>
                  <a:ea typeface="Calibri" panose="020F0502020204030204" pitchFamily="34" charset="0"/>
                  <a:cs typeface="Aharoni" panose="02010803020104030203" pitchFamily="2" charset="-79"/>
                </a:rPr>
                <a:t> El planeta Tierra era más frío y seco. Las selvas se volvieron más abundantes y surgieron las planicies. Durante este periodo, el nivel del agua del mar estaba aumentando continuamente.</a:t>
              </a:r>
            </a:p>
            <a:p>
              <a:pPr>
                <a:lnSpc>
                  <a:spcPct val="107000"/>
                </a:lnSpc>
                <a:spcAft>
                  <a:spcPts val="800"/>
                </a:spcAft>
              </a:pP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780098" y="5156496"/>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239839" y="5421444"/>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53529" y="5352393"/>
              <a:ext cx="1229995" cy="764540"/>
            </a:xfrm>
            <a:prstGeom prst="rect">
              <a:avLst/>
            </a:prstGeom>
            <a:noFill/>
            <a:ln>
              <a:noFill/>
            </a:ln>
          </p:spPr>
        </p:pic>
        <p:sp>
          <p:nvSpPr>
            <p:cNvPr id="17" name="Cuadro de texto 2">
              <a:extLst>
                <a:ext uri="{FF2B5EF4-FFF2-40B4-BE49-F238E27FC236}">
                  <a16:creationId xmlns:a16="http://schemas.microsoft.com/office/drawing/2014/main" id="{572D2B3F-3246-48B1-BF04-F61219C34C65}"/>
                </a:ext>
              </a:extLst>
            </p:cNvPr>
            <p:cNvSpPr txBox="1">
              <a:spLocks noChangeArrowheads="1"/>
            </p:cNvSpPr>
            <p:nvPr/>
          </p:nvSpPr>
          <p:spPr bwMode="auto">
            <a:xfrm>
              <a:off x="644920" y="6452987"/>
              <a:ext cx="6068555" cy="2329936"/>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Cuando los dinosaurios vivían el clima cambió mucho y esto provocó que los continentes se separaran y se crearan diferentes hábitats. La era donde vivieron los dinosaurios se llamaba Mesozoica y se divide en tres periodos:</a:t>
              </a:r>
            </a:p>
            <a:p>
              <a:pPr>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Triásico: Fue un periodo seco y caliente, donde se crearon desiertos y fue un clima ideal para los reptiles. </a:t>
              </a:r>
            </a:p>
            <a:p>
              <a:pPr>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Jurásico: Existieron muchos mares y los desiertos empezaron a desaparecer. </a:t>
              </a:r>
            </a:p>
            <a:p>
              <a:pPr>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Cretácico: El clima era frío y seco, se hicieron ´selvas con muchos árboles y animales. </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grpSp>
      <p:pic>
        <p:nvPicPr>
          <p:cNvPr id="18" name="Imagen 17" descr="Resultado de imagen de postits animados de colores">
            <a:extLst>
              <a:ext uri="{FF2B5EF4-FFF2-40B4-BE49-F238E27FC236}">
                <a16:creationId xmlns:a16="http://schemas.microsoft.com/office/drawing/2014/main" id="{F4DB0847-5109-431C-85B4-ED89449FD523}"/>
              </a:ext>
            </a:extLst>
          </p:cNvPr>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805" r="12644" b="7481"/>
          <a:stretch/>
        </p:blipFill>
        <p:spPr bwMode="auto">
          <a:xfrm>
            <a:off x="478680" y="-332904"/>
            <a:ext cx="2661285" cy="2286000"/>
          </a:xfrm>
          <a:prstGeom prst="rect">
            <a:avLst/>
          </a:prstGeom>
          <a:noFill/>
          <a:ln>
            <a:noFill/>
          </a:ln>
          <a:extLst>
            <a:ext uri="{53640926-AAD7-44D8-BBD7-CCE9431645EC}">
              <a14:shadowObscured xmlns:a14="http://schemas.microsoft.com/office/drawing/2010/main"/>
            </a:ext>
          </a:extLst>
        </p:spPr>
      </p:pic>
      <p:sp>
        <p:nvSpPr>
          <p:cNvPr id="19" name="Cuadro de texto 2">
            <a:extLst>
              <a:ext uri="{FF2B5EF4-FFF2-40B4-BE49-F238E27FC236}">
                <a16:creationId xmlns:a16="http://schemas.microsoft.com/office/drawing/2014/main" id="{D744BEC2-CF77-438D-8C06-CD8037EC310E}"/>
              </a:ext>
            </a:extLst>
          </p:cNvPr>
          <p:cNvSpPr txBox="1">
            <a:spLocks noChangeArrowheads="1"/>
          </p:cNvSpPr>
          <p:nvPr/>
        </p:nvSpPr>
        <p:spPr bwMode="auto">
          <a:xfrm>
            <a:off x="884444" y="387724"/>
            <a:ext cx="1849755" cy="85356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 </a:t>
            </a:r>
            <a:endParaRPr lang="es-MX"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Hábitats  </a:t>
            </a:r>
            <a:endParaRPr lang="es-MX" sz="1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2" descr="Resultado de imagen de hábitat de los dinosaurios">
            <a:extLst>
              <a:ext uri="{FF2B5EF4-FFF2-40B4-BE49-F238E27FC236}">
                <a16:creationId xmlns:a16="http://schemas.microsoft.com/office/drawing/2014/main" id="{4B4F7D89-9F19-4708-BB47-F4E0350DDA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0710" y="-299"/>
            <a:ext cx="2661285" cy="1741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hábitat de los dinosaurios">
            <a:extLst>
              <a:ext uri="{FF2B5EF4-FFF2-40B4-BE49-F238E27FC236}">
                <a16:creationId xmlns:a16="http://schemas.microsoft.com/office/drawing/2014/main" id="{B9A1DD1A-76BC-45EE-8E82-83FDD2F553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800" y="4996764"/>
            <a:ext cx="2475838" cy="13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17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3B5E472C-4AFB-4DF3-A7FD-9CF3FCA91E58}"/>
              </a:ext>
            </a:extLst>
          </p:cNvPr>
          <p:cNvGrpSpPr/>
          <p:nvPr/>
        </p:nvGrpSpPr>
        <p:grpSpPr>
          <a:xfrm>
            <a:off x="0" y="0"/>
            <a:ext cx="6858000" cy="9822821"/>
            <a:chOff x="0" y="0"/>
            <a:chExt cx="6858000" cy="9617226"/>
          </a:xfrm>
        </p:grpSpPr>
        <p:grpSp>
          <p:nvGrpSpPr>
            <p:cNvPr id="12" name="Grupo 11">
              <a:extLst>
                <a:ext uri="{FF2B5EF4-FFF2-40B4-BE49-F238E27FC236}">
                  <a16:creationId xmlns:a16="http://schemas.microsoft.com/office/drawing/2014/main" id="{A76C9F3D-60FA-4683-9028-C6F3B8E1F768}"/>
                </a:ext>
              </a:extLst>
            </p:cNvPr>
            <p:cNvGrpSpPr/>
            <p:nvPr/>
          </p:nvGrpSpPr>
          <p:grpSpPr>
            <a:xfrm>
              <a:off x="0" y="0"/>
              <a:ext cx="6858000" cy="9617226"/>
              <a:chOff x="0" y="0"/>
              <a:chExt cx="6858000" cy="9617226"/>
            </a:xfrm>
          </p:grpSpPr>
          <p:pic>
            <p:nvPicPr>
              <p:cNvPr id="18" name="Imagen 7" descr="Ver las imágenes de origen">
                <a:extLst>
                  <a:ext uri="{FF2B5EF4-FFF2-40B4-BE49-F238E27FC236}">
                    <a16:creationId xmlns:a16="http://schemas.microsoft.com/office/drawing/2014/main" id="{92983B66-1145-426A-B2B9-15DE7907C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 de texto 2">
                <a:extLst>
                  <a:ext uri="{FF2B5EF4-FFF2-40B4-BE49-F238E27FC236}">
                    <a16:creationId xmlns:a16="http://schemas.microsoft.com/office/drawing/2014/main" id="{9F53C959-59D9-4977-AE9E-74D1F90BAD2F}"/>
                  </a:ext>
                </a:extLst>
              </p:cNvPr>
              <p:cNvSpPr txBox="1">
                <a:spLocks noChangeArrowheads="1"/>
              </p:cNvSpPr>
              <p:nvPr/>
            </p:nvSpPr>
            <p:spPr bwMode="auto">
              <a:xfrm>
                <a:off x="664686" y="2095476"/>
                <a:ext cx="6077903"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Aharoni" panose="02010803020104030203" pitchFamily="2" charset="-79"/>
                    <a:ea typeface="Calibri" panose="020F0502020204030204" pitchFamily="34" charset="0"/>
                    <a:cs typeface="Aharoni" panose="02010803020104030203" pitchFamily="2" charset="-79"/>
                  </a:rPr>
                  <a:t>La extinción de los dinosaurios tuvo lugar hace 65 millones de años y causó la desaparición de la mayoría de las especies de grandes reptiles que existían en la Tierra. Esta extinción tuvo lugar en el periodo Cretácico, quedando marcada en el registro paleontológico de nuestro planeta. Este choque originó largas e intensas erupciones volcánicas, que liberaron gases y grandes cantidades de polvo que impidieron la entrada del sol en la atmósfera y, de esta forma, causó la muerte de gran parte de la cubierta vegetal que se encontraba en las lujuriosas florestas del Cretácico. Estos factores combinados originaron una alteración profunda, incapaz de mantener a las poblaciones de dinosaurios.</a:t>
                </a:r>
                <a:endParaRPr lang="es-MX" sz="1400" b="1"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20" name="Rectángulo: esquinas redondeadas 19">
                <a:extLst>
                  <a:ext uri="{FF2B5EF4-FFF2-40B4-BE49-F238E27FC236}">
                    <a16:creationId xmlns:a16="http://schemas.microsoft.com/office/drawing/2014/main" id="{CF6E5B59-3AFF-49A6-8C81-7A70EB758D03}"/>
                  </a:ext>
                </a:extLst>
              </p:cNvPr>
              <p:cNvSpPr/>
              <p:nvPr/>
            </p:nvSpPr>
            <p:spPr>
              <a:xfrm>
                <a:off x="780097" y="4764925"/>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Cuadro de texto 2">
                <a:extLst>
                  <a:ext uri="{FF2B5EF4-FFF2-40B4-BE49-F238E27FC236}">
                    <a16:creationId xmlns:a16="http://schemas.microsoft.com/office/drawing/2014/main" id="{0F41D536-D173-485C-BE0D-30B80763AFF4}"/>
                  </a:ext>
                </a:extLst>
              </p:cNvPr>
              <p:cNvSpPr txBox="1">
                <a:spLocks noChangeArrowheads="1"/>
              </p:cNvSpPr>
              <p:nvPr/>
            </p:nvSpPr>
            <p:spPr bwMode="auto">
              <a:xfrm>
                <a:off x="1256423" y="5000510"/>
                <a:ext cx="2244725" cy="9207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effectLst/>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Imagen 21" descr="Resultado de imagen de lupa animada">
                <a:extLst>
                  <a:ext uri="{FF2B5EF4-FFF2-40B4-BE49-F238E27FC236}">
                    <a16:creationId xmlns:a16="http://schemas.microsoft.com/office/drawing/2014/main" id="{15667E16-5041-4AD6-8C6E-6E7110360DA9}"/>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64686" y="4898358"/>
                <a:ext cx="1229995" cy="764540"/>
              </a:xfrm>
              <a:prstGeom prst="rect">
                <a:avLst/>
              </a:prstGeom>
              <a:noFill/>
              <a:ln>
                <a:noFill/>
              </a:ln>
            </p:spPr>
          </p:pic>
          <p:sp>
            <p:nvSpPr>
              <p:cNvPr id="23" name="Cuadro de texto 2">
                <a:extLst>
                  <a:ext uri="{FF2B5EF4-FFF2-40B4-BE49-F238E27FC236}">
                    <a16:creationId xmlns:a16="http://schemas.microsoft.com/office/drawing/2014/main" id="{6DAD9E47-B1FF-4C01-B747-9CEECD632092}"/>
                  </a:ext>
                </a:extLst>
              </p:cNvPr>
              <p:cNvSpPr txBox="1">
                <a:spLocks noChangeArrowheads="1"/>
              </p:cNvSpPr>
              <p:nvPr/>
            </p:nvSpPr>
            <p:spPr bwMode="auto">
              <a:xfrm>
                <a:off x="563039" y="6282841"/>
                <a:ext cx="6068555" cy="33343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La extinción de los dinosaurios es cuando los dinosaurios murieron y ya nunca más fueron vistos, la extinción fue hace 65 millones de años, en el periodo Cretácico. </a:t>
                </a:r>
              </a:p>
              <a:p>
                <a:pP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La extinción </a:t>
                </a:r>
                <a:r>
                  <a:rPr lang="es-MX" sz="1600" b="1" dirty="0">
                    <a:latin typeface="Arial" panose="020B0604020202020204" pitchFamily="34" charset="0"/>
                    <a:ea typeface="Calibri" panose="020F0502020204030204" pitchFamily="34" charset="0"/>
                    <a:cs typeface="Arial" panose="020B0604020202020204" pitchFamily="34" charset="0"/>
                  </a:rPr>
                  <a:t>fue por la caída de un meteorito muy grande al planeta tierra y esto hizo que los volcanes hicieran erupción de lava caliente, esto les causo mucho daño a los dinosaurios, los lugares donde vivían quedaron dañados e incendiados y los dinosaurios comenzaron a morir y extinguirse. </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Imagen 12" descr="Ver las imágenes de origen">
              <a:extLst>
                <a:ext uri="{FF2B5EF4-FFF2-40B4-BE49-F238E27FC236}">
                  <a16:creationId xmlns:a16="http://schemas.microsoft.com/office/drawing/2014/main" id="{BCBC89E0-AACD-4F09-B119-CB1EB984AC55}"/>
                </a:ext>
              </a:extLst>
            </p:cNvPr>
            <p:cNvPicPr/>
            <p:nvPr/>
          </p:nvPicPr>
          <p:blipFill rotWithShape="1">
            <a:blip r:embed="rId5">
              <a:extLst>
                <a:ext uri="{BEBA8EAE-BF5A-486C-A8C5-ECC9F3942E4B}">
                  <a14:imgProps xmlns:a14="http://schemas.microsoft.com/office/drawing/2010/main">
                    <a14:imgLayer r:embed="rId6">
                      <a14:imgEffect>
                        <a14:backgroundRemoval t="49573" b="87952" l="54387" r="89450"/>
                      </a14:imgEffect>
                    </a14:imgLayer>
                  </a14:imgProps>
                </a:ext>
                <a:ext uri="{28A0092B-C50C-407E-A947-70E740481C1C}">
                  <a14:useLocalDpi xmlns:a14="http://schemas.microsoft.com/office/drawing/2010/main" val="0"/>
                </a:ext>
              </a:extLst>
            </a:blip>
            <a:srcRect l="50004" t="44775" r="6167" b="7251"/>
            <a:stretch/>
          </p:blipFill>
          <p:spPr bwMode="auto">
            <a:xfrm>
              <a:off x="505374" y="21278"/>
              <a:ext cx="2459355" cy="2364740"/>
            </a:xfrm>
            <a:prstGeom prst="rect">
              <a:avLst/>
            </a:prstGeom>
            <a:noFill/>
            <a:ln>
              <a:noFill/>
            </a:ln>
            <a:extLst>
              <a:ext uri="{53640926-AAD7-44D8-BBD7-CCE9431645EC}">
                <a14:shadowObscured xmlns:a14="http://schemas.microsoft.com/office/drawing/2010/main"/>
              </a:ext>
            </a:extLst>
          </p:spPr>
        </p:pic>
        <p:sp>
          <p:nvSpPr>
            <p:cNvPr id="14" name="Cuadro de texto 2">
              <a:extLst>
                <a:ext uri="{FF2B5EF4-FFF2-40B4-BE49-F238E27FC236}">
                  <a16:creationId xmlns:a16="http://schemas.microsoft.com/office/drawing/2014/main" id="{CE63AE40-8A01-4420-9E3D-0C9B2CBC5F0F}"/>
                </a:ext>
              </a:extLst>
            </p:cNvPr>
            <p:cNvSpPr txBox="1">
              <a:spLocks noChangeArrowheads="1"/>
            </p:cNvSpPr>
            <p:nvPr/>
          </p:nvSpPr>
          <p:spPr bwMode="auto">
            <a:xfrm>
              <a:off x="820651" y="733029"/>
              <a:ext cx="1828800" cy="993149"/>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800" dirty="0">
                  <a:solidFill>
                    <a:srgbClr val="FFFFFF"/>
                  </a:solidFill>
                  <a:effectLst/>
                  <a:latin typeface="Modern Love" panose="04090805081005020601" pitchFamily="82" charset="0"/>
                  <a:ea typeface="Calibri" panose="020F0502020204030204" pitchFamily="34" charset="0"/>
                  <a:cs typeface="Arial" panose="020B0604020202020204" pitchFamily="34" charset="0"/>
                </a:rPr>
                <a:t>Actividad    </a:t>
              </a:r>
              <a:r>
                <a:rPr lang="es-ES" sz="2800" dirty="0">
                  <a:solidFill>
                    <a:srgbClr val="FFFFFF"/>
                  </a:solidFill>
                  <a:latin typeface="Modern Love" panose="04090805081005020601" pitchFamily="82" charset="0"/>
                  <a:ea typeface="Calibri" panose="020F0502020204030204" pitchFamily="34" charset="0"/>
                  <a:cs typeface="Arial" panose="020B0604020202020204" pitchFamily="34" charset="0"/>
                </a:rPr>
                <a:t>Extinción </a:t>
              </a:r>
              <a:r>
                <a:rPr lang="es-ES" sz="2800" dirty="0">
                  <a:solidFill>
                    <a:srgbClr val="FFFFFF"/>
                  </a:solidFill>
                  <a:effectLst/>
                  <a:latin typeface="Modern Love" panose="04090805081005020601" pitchFamily="82" charset="0"/>
                  <a:ea typeface="Calibri" panose="020F0502020204030204" pitchFamily="34" charset="0"/>
                  <a:cs typeface="Arial" panose="020B0604020202020204" pitchFamily="34" charset="0"/>
                </a:rPr>
                <a:t> </a:t>
              </a:r>
              <a:endParaRPr lang="es-MX" sz="14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74" name="Picture 2" descr="Resultado de imagen de extinción de los dinosaurios">
            <a:extLst>
              <a:ext uri="{FF2B5EF4-FFF2-40B4-BE49-F238E27FC236}">
                <a16:creationId xmlns:a16="http://schemas.microsoft.com/office/drawing/2014/main" id="{F5B6BE1D-09A0-4B13-A626-7DB089F27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078" y="281697"/>
            <a:ext cx="2459355" cy="1505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extinción de los dinosaurios">
            <a:extLst>
              <a:ext uri="{FF2B5EF4-FFF2-40B4-BE49-F238E27FC236}">
                <a16:creationId xmlns:a16="http://schemas.microsoft.com/office/drawing/2014/main" id="{E415CA00-D54F-4429-8E7E-9B8630EF44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6850" y="4691063"/>
            <a:ext cx="2426464" cy="153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2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0"/>
            <a:ext cx="6858000" cy="9344112"/>
            <a:chOff x="0" y="0"/>
            <a:chExt cx="6858000" cy="8999538"/>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Ver las imágenes de origen">
              <a:extLst>
                <a:ext uri="{FF2B5EF4-FFF2-40B4-BE49-F238E27FC236}">
                  <a16:creationId xmlns:a16="http://schemas.microsoft.com/office/drawing/2014/main" id="{B72EE08B-E6F9-4690-B3F7-B568898039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5100" y="34016"/>
              <a:ext cx="2524760" cy="2524760"/>
            </a:xfrm>
            <a:prstGeom prst="rect">
              <a:avLst/>
            </a:prstGeom>
            <a:noFill/>
            <a:ln>
              <a:noFill/>
            </a:ln>
          </p:spPr>
        </p:pic>
        <p:sp>
          <p:nvSpPr>
            <p:cNvPr id="11" name="Cuadro de texto 2">
              <a:extLst>
                <a:ext uri="{FF2B5EF4-FFF2-40B4-BE49-F238E27FC236}">
                  <a16:creationId xmlns:a16="http://schemas.microsoft.com/office/drawing/2014/main" id="{7E829AF5-E514-4420-849D-2DB9ED0B231D}"/>
                </a:ext>
              </a:extLst>
            </p:cNvPr>
            <p:cNvSpPr txBox="1">
              <a:spLocks noChangeArrowheads="1"/>
            </p:cNvSpPr>
            <p:nvPr/>
          </p:nvSpPr>
          <p:spPr bwMode="auto">
            <a:xfrm>
              <a:off x="877705" y="680205"/>
              <a:ext cx="1859549" cy="135763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 ¿Cómo nacían los dinosaurios?  </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2" name="Cuadro de texto 2">
              <a:extLst>
                <a:ext uri="{FF2B5EF4-FFF2-40B4-BE49-F238E27FC236}">
                  <a16:creationId xmlns:a16="http://schemas.microsoft.com/office/drawing/2014/main" id="{43702105-48A5-4101-8ED9-81D0EBA59E63}"/>
                </a:ext>
              </a:extLst>
            </p:cNvPr>
            <p:cNvSpPr txBox="1">
              <a:spLocks noChangeArrowheads="1"/>
            </p:cNvSpPr>
            <p:nvPr/>
          </p:nvSpPr>
          <p:spPr bwMode="auto">
            <a:xfrm>
              <a:off x="3477625" y="296431"/>
              <a:ext cx="2835275" cy="548996"/>
            </a:xfrm>
            <a:prstGeom prst="rect">
              <a:avLst/>
            </a:prstGeom>
            <a:solidFill>
              <a:srgbClr val="92D05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1400" dirty="0">
                  <a:latin typeface="Aharoni" panose="02010803020104030203" pitchFamily="2" charset="-79"/>
                  <a:ea typeface="Calibri" panose="020F0502020204030204" pitchFamily="34" charset="0"/>
                  <a:cs typeface="Arial" panose="020B0604020202020204" pitchFamily="34" charset="0"/>
                </a:rPr>
                <a:t>Exploración y Comprensión del mundo natural y social </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608422" y="2592791"/>
              <a:ext cx="5637216" cy="205145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es-MX" sz="1400" dirty="0">
                  <a:effectLst/>
                  <a:latin typeface="Aharoni" panose="02010803020104030203" pitchFamily="2" charset="-79"/>
                  <a:ea typeface="Candara" panose="020E0502030303020204" pitchFamily="34" charset="0"/>
                  <a:cs typeface="Aharoni" panose="02010803020104030203" pitchFamily="2" charset="-79"/>
                </a:rPr>
                <a:t>Los dinosaurios eran animales ovíparos. Podían poner entre 20 y 40 huevos, que medían entre 30 y 60 centímetros y los depositaban en nidos que excavaban en la tierra. Posteriormente, los enterraban con la ayuda de arena, hojas o cualquier otro elemento capaz de proteger a sus crías de otros dinosaurios que quisiera robarlos o comérselos. E</a:t>
              </a:r>
              <a:r>
                <a:rPr lang="es-ES" sz="1400" b="0" i="0" dirty="0">
                  <a:solidFill>
                    <a:srgbClr val="333333"/>
                  </a:solidFill>
                  <a:effectLst/>
                  <a:latin typeface="Aharoni" panose="02010803020104030203" pitchFamily="2" charset="-79"/>
                  <a:cs typeface="Aharoni" panose="02010803020104030203" pitchFamily="2" charset="-79"/>
                </a:rPr>
                <a:t>l periodo de incubación de un dinosaurio bebé podía </a:t>
              </a:r>
              <a:r>
                <a:rPr lang="es-ES" sz="1400" b="1" i="0" dirty="0">
                  <a:solidFill>
                    <a:srgbClr val="333333"/>
                  </a:solidFill>
                  <a:effectLst/>
                  <a:latin typeface="Aharoni" panose="02010803020104030203" pitchFamily="2" charset="-79"/>
                  <a:cs typeface="Aharoni" panose="02010803020104030203" pitchFamily="2" charset="-79"/>
                </a:rPr>
                <a:t>alcanzar los 6 meses</a:t>
              </a:r>
              <a:r>
                <a:rPr lang="es-ES" sz="1400" b="0" i="0" dirty="0">
                  <a:solidFill>
                    <a:srgbClr val="333333"/>
                  </a:solidFill>
                  <a:effectLst/>
                  <a:latin typeface="Aharoni" panose="02010803020104030203" pitchFamily="2" charset="-79"/>
                  <a:cs typeface="Aharoni" panose="02010803020104030203" pitchFamily="2" charset="-79"/>
                </a:rPr>
                <a:t>, aunque esto dependería de la especie de dinosaurio, pudiendo desarrollarse en menor tiempo. </a:t>
              </a:r>
              <a:endParaRPr lang="es-MX" sz="900" dirty="0">
                <a:latin typeface="Aharoni" panose="02010803020104030203" pitchFamily="2" charset="-79"/>
                <a:ea typeface="Calibri" panose="020F0502020204030204" pitchFamily="34" charset="0"/>
                <a:cs typeface="Aharoni" panose="02010803020104030203" pitchFamily="2" charset="-79"/>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833690" y="5378674"/>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336480" y="5676345"/>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21482" y="5603710"/>
              <a:ext cx="1229995" cy="764540"/>
            </a:xfrm>
            <a:prstGeom prst="rect">
              <a:avLst/>
            </a:prstGeom>
            <a:noFill/>
            <a:ln>
              <a:noFill/>
            </a:ln>
          </p:spPr>
        </p:pic>
      </p:grpSp>
      <p:sp>
        <p:nvSpPr>
          <p:cNvPr id="18" name="Cuadro de texto 2">
            <a:extLst>
              <a:ext uri="{FF2B5EF4-FFF2-40B4-BE49-F238E27FC236}">
                <a16:creationId xmlns:a16="http://schemas.microsoft.com/office/drawing/2014/main" id="{F15AC73F-2E67-4287-A04C-1FA316D9A15D}"/>
              </a:ext>
            </a:extLst>
          </p:cNvPr>
          <p:cNvSpPr txBox="1">
            <a:spLocks noChangeArrowheads="1"/>
          </p:cNvSpPr>
          <p:nvPr/>
        </p:nvSpPr>
        <p:spPr bwMode="auto">
          <a:xfrm>
            <a:off x="545100" y="7178786"/>
            <a:ext cx="6276425" cy="21300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b="1" dirty="0">
                <a:latin typeface="Aharoni" panose="02010803020104030203" pitchFamily="2" charset="-79"/>
                <a:ea typeface="Calibri" panose="020F0502020204030204" pitchFamily="34" charset="0"/>
                <a:cs typeface="Aharoni" panose="02010803020104030203" pitchFamily="2" charset="-79"/>
              </a:rPr>
              <a:t>Los dinosaurios eran animales ovíparo, esto quiere decir que nacían de un huevo. Ellos podían poner entre 20 y 40 huevos, que medían 30 y 60 centímetros. Excavaban el lugar donde los enterraban y los tapaban con hojas, ramas, tierra o cualquier cosa que encontraban. Cuidaban mucho a sus huevecillos de cualquier otro animal o de otras especies de dinosaurios que comían huevos. El dinosaurio bebe se quedaba en el huevo 6 meses o más, para después romperse y nacer. </a:t>
            </a:r>
          </a:p>
        </p:txBody>
      </p:sp>
      <p:pic>
        <p:nvPicPr>
          <p:cNvPr id="4098" name="Picture 2" descr="Resultado de imagen de nacimiento de los dinosaurios">
            <a:extLst>
              <a:ext uri="{FF2B5EF4-FFF2-40B4-BE49-F238E27FC236}">
                <a16:creationId xmlns:a16="http://schemas.microsoft.com/office/drawing/2014/main" id="{5EB8D3FE-1C9E-40EA-AC05-8550B85BB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100" y="958086"/>
            <a:ext cx="2181469" cy="14873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nacimiento de los dinosaurios">
            <a:extLst>
              <a:ext uri="{FF2B5EF4-FFF2-40B4-BE49-F238E27FC236}">
                <a16:creationId xmlns:a16="http://schemas.microsoft.com/office/drawing/2014/main" id="{0998914F-3883-48EB-9267-B88F831EB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468" y="5429285"/>
            <a:ext cx="1677918" cy="14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5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45918"/>
            <a:ext cx="6858000" cy="9446863"/>
            <a:chOff x="0" y="0"/>
            <a:chExt cx="6858000" cy="9066118"/>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697619" y="2552085"/>
              <a:ext cx="5793832"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dirty="0">
                  <a:effectLst/>
                  <a:latin typeface="Aharoni" panose="02010803020104030203" pitchFamily="2" charset="-79"/>
                  <a:ea typeface="Calibri" panose="020F0502020204030204" pitchFamily="34" charset="0"/>
                  <a:cs typeface="Aharoni" panose="02010803020104030203" pitchFamily="2" charset="-79"/>
                </a:rPr>
                <a:t>Los fósiles son restos, huellas u otros indicios de organismos que vivieron en otras épocas geológicas. Por ejemplo, son fósiles tanto los huesos de los dinosaurios como las huellas de sus pisadas sobre la arena húmeda. Sin embargo, los fósiles no sólo hacen referencia organismos que vivieron en otras épocas geológicas, sino que también existe fósiles de especies que aun habitan en la actualidad. La conservación de organismos depende de la naturaleza de las partes duras de éstos, por ejemplo, en vertebrados los huesos y los dientes tienen sales minerales como el fosfato cálcico que es resistente a la descomposición y, por lo tanto, se fosiliza con facilidad. Información que se llevará a cabo al realizar los experimentos de los fósiles.</a:t>
              </a:r>
              <a:endParaRPr lang="es-MX" sz="1000" dirty="0">
                <a:latin typeface="Aharoni" panose="02010803020104030203" pitchFamily="2" charset="-79"/>
                <a:ea typeface="Calibri" panose="020F0502020204030204" pitchFamily="34" charset="0"/>
                <a:cs typeface="Aharoni" panose="02010803020104030203" pitchFamily="2" charset="-79"/>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835660" y="5596793"/>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349810" y="5865324"/>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97619" y="5792689"/>
              <a:ext cx="1229995" cy="764540"/>
            </a:xfrm>
            <a:prstGeom prst="rect">
              <a:avLst/>
            </a:prstGeom>
            <a:noFill/>
            <a:ln>
              <a:noFill/>
            </a:ln>
          </p:spPr>
        </p:pic>
        <p:sp>
          <p:nvSpPr>
            <p:cNvPr id="17" name="Cuadro de texto 2">
              <a:extLst>
                <a:ext uri="{FF2B5EF4-FFF2-40B4-BE49-F238E27FC236}">
                  <a16:creationId xmlns:a16="http://schemas.microsoft.com/office/drawing/2014/main" id="{572D2B3F-3246-48B1-BF04-F61219C34C65}"/>
                </a:ext>
              </a:extLst>
            </p:cNvPr>
            <p:cNvSpPr txBox="1">
              <a:spLocks noChangeArrowheads="1"/>
            </p:cNvSpPr>
            <p:nvPr/>
          </p:nvSpPr>
          <p:spPr bwMode="auto">
            <a:xfrm>
              <a:off x="697619" y="7021659"/>
              <a:ext cx="6068555" cy="20444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 Los fósiles son huellas y restos de los huesos de los dinosaurios que se quedan como prueba de que existieron hace millones de años y están enterrados en la tierra de desiertos donde antes vivían los dinosaurios. </a:t>
              </a:r>
            </a:p>
            <a:p>
              <a:pPr>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Gracias a los fósiles los paleontólogos que son los que investigan a los dinosaurios pueden decir que tipo de dinosaurio es, les ponen un nombre y los investigan para saber desde cuando existieron.  </a:t>
              </a:r>
              <a:endParaRPr lang="es-MX" b="1" dirty="0">
                <a:latin typeface="Arial" panose="020B0604020202020204" pitchFamily="34" charset="0"/>
                <a:ea typeface="Calibri" panose="020F0502020204030204" pitchFamily="34" charset="0"/>
                <a:cs typeface="Arial" panose="020B0604020202020204" pitchFamily="34" charset="0"/>
              </a:endParaRPr>
            </a:p>
          </p:txBody>
        </p:sp>
      </p:grpSp>
      <p:pic>
        <p:nvPicPr>
          <p:cNvPr id="18" name="Imagen 17" descr="Ver las imágenes de origen">
            <a:extLst>
              <a:ext uri="{FF2B5EF4-FFF2-40B4-BE49-F238E27FC236}">
                <a16:creationId xmlns:a16="http://schemas.microsoft.com/office/drawing/2014/main" id="{915FA0E9-8B0F-40FD-AA35-5305B9CA406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677" y="-130744"/>
            <a:ext cx="3036999" cy="2913600"/>
          </a:xfrm>
          <a:prstGeom prst="rect">
            <a:avLst/>
          </a:prstGeom>
          <a:noFill/>
          <a:ln>
            <a:noFill/>
          </a:ln>
        </p:spPr>
      </p:pic>
      <p:sp>
        <p:nvSpPr>
          <p:cNvPr id="19" name="Cuadro de texto 2">
            <a:extLst>
              <a:ext uri="{FF2B5EF4-FFF2-40B4-BE49-F238E27FC236}">
                <a16:creationId xmlns:a16="http://schemas.microsoft.com/office/drawing/2014/main" id="{A0CA95CA-5D52-4604-A77D-7C83DC0A1062}"/>
              </a:ext>
            </a:extLst>
          </p:cNvPr>
          <p:cNvSpPr txBox="1">
            <a:spLocks noChangeArrowheads="1"/>
          </p:cNvSpPr>
          <p:nvPr/>
        </p:nvSpPr>
        <p:spPr bwMode="auto">
          <a:xfrm>
            <a:off x="794109" y="959390"/>
            <a:ext cx="1870134" cy="85356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a:t>
            </a:r>
            <a:endParaRPr lang="es-MX" sz="11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“Los fósiles”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descr="Resultado de imagen de fósiles de dinosaurios">
            <a:extLst>
              <a:ext uri="{FF2B5EF4-FFF2-40B4-BE49-F238E27FC236}">
                <a16:creationId xmlns:a16="http://schemas.microsoft.com/office/drawing/2014/main" id="{367D7CA4-3034-48FA-9FF8-1F146F969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8353" y="346252"/>
            <a:ext cx="25146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fósiles de dinosaurios">
            <a:extLst>
              <a:ext uri="{FF2B5EF4-FFF2-40B4-BE49-F238E27FC236}">
                <a16:creationId xmlns:a16="http://schemas.microsoft.com/office/drawing/2014/main" id="{E27A13BA-B46B-4964-ADE3-E07D68BDA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5656" y="5660806"/>
            <a:ext cx="2244724" cy="15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9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1D10BD-76F4-4861-BBBB-3A2346099513}"/>
              </a:ext>
            </a:extLst>
          </p:cNvPr>
          <p:cNvSpPr>
            <a:spLocks noChangeArrowheads="1"/>
          </p:cNvSpPr>
          <p:nvPr/>
        </p:nvSpPr>
        <p:spPr bwMode="auto">
          <a:xfrm>
            <a:off x="780098" y="-1223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Grupo 7">
            <a:extLst>
              <a:ext uri="{FF2B5EF4-FFF2-40B4-BE49-F238E27FC236}">
                <a16:creationId xmlns:a16="http://schemas.microsoft.com/office/drawing/2014/main" id="{017E97E7-15FB-4511-B9BC-0B4C55C4B4F6}"/>
              </a:ext>
            </a:extLst>
          </p:cNvPr>
          <p:cNvGrpSpPr/>
          <p:nvPr/>
        </p:nvGrpSpPr>
        <p:grpSpPr>
          <a:xfrm>
            <a:off x="0" y="-257908"/>
            <a:ext cx="6858000" cy="9404544"/>
            <a:chOff x="0" y="0"/>
            <a:chExt cx="6858000" cy="8999539"/>
          </a:xfrm>
        </p:grpSpPr>
        <p:pic>
          <p:nvPicPr>
            <p:cNvPr id="3076" name="Imagen 7" descr="Ver las imágenes de origen">
              <a:extLst>
                <a:ext uri="{FF2B5EF4-FFF2-40B4-BE49-F238E27FC236}">
                  <a16:creationId xmlns:a16="http://schemas.microsoft.com/office/drawing/2014/main" id="{75B31619-B4C1-4D01-A2B1-62B8F2C7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 de texto 2">
              <a:extLst>
                <a:ext uri="{FF2B5EF4-FFF2-40B4-BE49-F238E27FC236}">
                  <a16:creationId xmlns:a16="http://schemas.microsoft.com/office/drawing/2014/main" id="{59E27715-68BB-464E-B91A-BA9A13E3A17D}"/>
                </a:ext>
              </a:extLst>
            </p:cNvPr>
            <p:cNvSpPr txBox="1">
              <a:spLocks noChangeArrowheads="1"/>
            </p:cNvSpPr>
            <p:nvPr/>
          </p:nvSpPr>
          <p:spPr bwMode="auto">
            <a:xfrm>
              <a:off x="500396" y="2086982"/>
              <a:ext cx="6068555"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200" b="0" i="0" dirty="0">
                  <a:effectLst/>
                  <a:latin typeface="Aharoni" panose="02010803020104030203" pitchFamily="2" charset="-79"/>
                  <a:cs typeface="Aharoni" panose="02010803020104030203" pitchFamily="2" charset="-79"/>
                </a:rPr>
                <a:t>Los paleontólogos estudian los fósiles para desarrollar el conocimiento de las antiguas formas de vida, incluyendo su anatomía, fisiología, la evolución y los posibles ecosistemas de los que formaron parte.</a:t>
              </a:r>
              <a:br>
                <a:rPr lang="es-ES" sz="1200" dirty="0">
                  <a:latin typeface="Aharoni" panose="02010803020104030203" pitchFamily="2" charset="-79"/>
                  <a:cs typeface="Aharoni" panose="02010803020104030203" pitchFamily="2" charset="-79"/>
                </a:rPr>
              </a:br>
              <a:r>
                <a:rPr lang="es-ES" sz="1200" b="0" i="0" dirty="0">
                  <a:effectLst/>
                  <a:latin typeface="Aharoni" panose="02010803020104030203" pitchFamily="2" charset="-79"/>
                  <a:cs typeface="Aharoni" panose="02010803020104030203" pitchFamily="2" charset="-79"/>
                </a:rPr>
                <a:t>La paleontología forma parte de las ciencias naturales y está estrechamente ligada con la biología y la geología. Los paleontólogos suelen tener un conocimiento muy especializado en un área particular de la ciencia. A menudo también tienen experiencia de un área relacionada, como la oceanografía, la anatomía o la evolución. Realizar </a:t>
              </a:r>
              <a:r>
                <a:rPr lang="es-ES" sz="1200" b="1" i="0" dirty="0">
                  <a:effectLst/>
                  <a:latin typeface="Aharoni" panose="02010803020104030203" pitchFamily="2" charset="-79"/>
                  <a:cs typeface="Aharoni" panose="02010803020104030203" pitchFamily="2" charset="-79"/>
                </a:rPr>
                <a:t>análisis de los fósiles en un laboratorio</a:t>
              </a:r>
              <a:r>
                <a:rPr lang="es-ES" sz="1200" b="0" i="0" dirty="0">
                  <a:effectLst/>
                  <a:latin typeface="Aharoni" panose="02010803020104030203" pitchFamily="2" charset="-79"/>
                  <a:cs typeface="Aharoni" panose="02010803020104030203" pitchFamily="2" charset="-79"/>
                </a:rPr>
                <a:t>. Si bien el trabajo de campo para encontrar fósiles es muy importante, los paleontólogos pasan la mayor parte de su tiempo en el laboratorio. Esto implica la preparación de muestras, la realización de experimentos y el análisis de los resultados, un trabajo en colaboración con otros científicos, y la redacción de los resultados en documentos e informes científicos.</a:t>
              </a:r>
            </a:p>
            <a:p>
              <a:pPr>
                <a:lnSpc>
                  <a:spcPct val="107000"/>
                </a:lnSpc>
                <a:spcAft>
                  <a:spcPts val="800"/>
                </a:spcAft>
              </a:pPr>
              <a:endParaRPr lang="es-MX" sz="1400" dirty="0">
                <a:latin typeface="Aharoni" panose="02010803020104030203" pitchFamily="2" charset="-79"/>
                <a:ea typeface="Calibri" panose="020F0502020204030204" pitchFamily="34" charset="0"/>
                <a:cs typeface="Aharoni" panose="02010803020104030203" pitchFamily="2" charset="-79"/>
              </a:endParaRPr>
            </a:p>
          </p:txBody>
        </p:sp>
        <p:sp>
          <p:nvSpPr>
            <p:cNvPr id="14" name="Rectángulo: esquinas redondeadas 13">
              <a:extLst>
                <a:ext uri="{FF2B5EF4-FFF2-40B4-BE49-F238E27FC236}">
                  <a16:creationId xmlns:a16="http://schemas.microsoft.com/office/drawing/2014/main" id="{9ADE74B7-AA5A-4042-A098-28D3699FF1DF}"/>
                </a:ext>
              </a:extLst>
            </p:cNvPr>
            <p:cNvSpPr/>
            <p:nvPr/>
          </p:nvSpPr>
          <p:spPr>
            <a:xfrm>
              <a:off x="753529" y="4748615"/>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Cuadro de texto 2">
              <a:extLst>
                <a:ext uri="{FF2B5EF4-FFF2-40B4-BE49-F238E27FC236}">
                  <a16:creationId xmlns:a16="http://schemas.microsoft.com/office/drawing/2014/main" id="{3396413C-0F42-414F-B9B2-2EEAA34B4CC6}"/>
                </a:ext>
              </a:extLst>
            </p:cNvPr>
            <p:cNvSpPr txBox="1">
              <a:spLocks noChangeArrowheads="1"/>
            </p:cNvSpPr>
            <p:nvPr/>
          </p:nvSpPr>
          <p:spPr bwMode="auto">
            <a:xfrm>
              <a:off x="1230720" y="5115391"/>
              <a:ext cx="2244725" cy="619272"/>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Resultado de imagen de lupa animada">
              <a:extLst>
                <a:ext uri="{FF2B5EF4-FFF2-40B4-BE49-F238E27FC236}">
                  <a16:creationId xmlns:a16="http://schemas.microsoft.com/office/drawing/2014/main" id="{52BF2F78-2436-46BD-9DE3-85D9CB9D223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06565" y="5042757"/>
              <a:ext cx="1229995" cy="764540"/>
            </a:xfrm>
            <a:prstGeom prst="rect">
              <a:avLst/>
            </a:prstGeom>
            <a:noFill/>
            <a:ln>
              <a:noFill/>
            </a:ln>
          </p:spPr>
        </p:pic>
        <p:sp>
          <p:nvSpPr>
            <p:cNvPr id="17" name="Cuadro de texto 2">
              <a:extLst>
                <a:ext uri="{FF2B5EF4-FFF2-40B4-BE49-F238E27FC236}">
                  <a16:creationId xmlns:a16="http://schemas.microsoft.com/office/drawing/2014/main" id="{572D2B3F-3246-48B1-BF04-F61219C34C65}"/>
                </a:ext>
              </a:extLst>
            </p:cNvPr>
            <p:cNvSpPr txBox="1">
              <a:spLocks noChangeArrowheads="1"/>
            </p:cNvSpPr>
            <p:nvPr/>
          </p:nvSpPr>
          <p:spPr bwMode="auto">
            <a:xfrm>
              <a:off x="644920" y="6452987"/>
              <a:ext cx="6068555" cy="2329936"/>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Los paleontólogos son investigadores que estudian los fósiles para descubrir como vivían los seres vivos que se encuentran. Descubren sus características, nombre, su nacimiento y su muerte. </a:t>
              </a:r>
            </a:p>
            <a:p>
              <a:pPr>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Los paleontólogos primero descubren a los fósiles, lo llevan a su laboratorio, lo limpian y lo estudian, todo con mucho cuidado para que su investigación salga mu bien, además que los guardan para llevarlos a museos importantes para que todas las personas puedan verlos.  </a:t>
              </a:r>
              <a:endParaRPr lang="es-MX" sz="1200" dirty="0">
                <a:latin typeface="Calibri" panose="020F0502020204030204" pitchFamily="34" charset="0"/>
                <a:ea typeface="Calibri" panose="020F0502020204030204" pitchFamily="34" charset="0"/>
                <a:cs typeface="Arial" panose="020B0604020202020204" pitchFamily="34" charset="0"/>
              </a:endParaRPr>
            </a:p>
          </p:txBody>
        </p:sp>
      </p:grpSp>
      <p:pic>
        <p:nvPicPr>
          <p:cNvPr id="18" name="Imagen 17" descr="Resultado de imagen de postits animados de colores">
            <a:extLst>
              <a:ext uri="{FF2B5EF4-FFF2-40B4-BE49-F238E27FC236}">
                <a16:creationId xmlns:a16="http://schemas.microsoft.com/office/drawing/2014/main" id="{F4DB0847-5109-431C-85B4-ED89449FD523}"/>
              </a:ext>
            </a:extLst>
          </p:cNvPr>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805" r="12644" b="7481"/>
          <a:stretch/>
        </p:blipFill>
        <p:spPr bwMode="auto">
          <a:xfrm>
            <a:off x="478680" y="-332904"/>
            <a:ext cx="2661285" cy="2286000"/>
          </a:xfrm>
          <a:prstGeom prst="rect">
            <a:avLst/>
          </a:prstGeom>
          <a:noFill/>
          <a:ln>
            <a:noFill/>
          </a:ln>
          <a:extLst>
            <a:ext uri="{53640926-AAD7-44D8-BBD7-CCE9431645EC}">
              <a14:shadowObscured xmlns:a14="http://schemas.microsoft.com/office/drawing/2010/main"/>
            </a:ext>
          </a:extLst>
        </p:spPr>
      </p:pic>
      <p:sp>
        <p:nvSpPr>
          <p:cNvPr id="19" name="Cuadro de texto 2">
            <a:extLst>
              <a:ext uri="{FF2B5EF4-FFF2-40B4-BE49-F238E27FC236}">
                <a16:creationId xmlns:a16="http://schemas.microsoft.com/office/drawing/2014/main" id="{D744BEC2-CF77-438D-8C06-CD8037EC310E}"/>
              </a:ext>
            </a:extLst>
          </p:cNvPr>
          <p:cNvSpPr txBox="1">
            <a:spLocks noChangeArrowheads="1"/>
          </p:cNvSpPr>
          <p:nvPr/>
        </p:nvSpPr>
        <p:spPr bwMode="auto">
          <a:xfrm>
            <a:off x="921807" y="291003"/>
            <a:ext cx="1849755" cy="161480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Actividad </a:t>
            </a:r>
            <a:endParaRPr lang="es-MX"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Los Paleontólogos </a:t>
            </a:r>
          </a:p>
          <a:p>
            <a:pPr algn="ctr">
              <a:lnSpc>
                <a:spcPct val="107000"/>
              </a:lnSpc>
              <a:spcAft>
                <a:spcPts val="800"/>
              </a:spcAft>
            </a:pP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  </a:t>
            </a:r>
            <a:endParaRPr lang="es-MX" sz="1400" dirty="0">
              <a:latin typeface="Calibri" panose="020F0502020204030204" pitchFamily="34" charset="0"/>
              <a:ea typeface="Calibri" panose="020F0502020204030204" pitchFamily="34" charset="0"/>
              <a:cs typeface="Arial" panose="020B0604020202020204" pitchFamily="34" charset="0"/>
            </a:endParaRPr>
          </a:p>
        </p:txBody>
      </p:sp>
      <p:pic>
        <p:nvPicPr>
          <p:cNvPr id="6146" name="Picture 2" descr="Resultado de imagen de paleontologos">
            <a:extLst>
              <a:ext uri="{FF2B5EF4-FFF2-40B4-BE49-F238E27FC236}">
                <a16:creationId xmlns:a16="http://schemas.microsoft.com/office/drawing/2014/main" id="{C0E7E8DF-8C1F-4C6A-911D-DB8199587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2905"/>
            <a:ext cx="24955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er las imágenes de origen">
            <a:extLst>
              <a:ext uri="{FF2B5EF4-FFF2-40B4-BE49-F238E27FC236}">
                <a16:creationId xmlns:a16="http://schemas.microsoft.com/office/drawing/2014/main" id="{9857C910-326B-406F-B301-A20F3A878C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988" y="4627750"/>
            <a:ext cx="2859319" cy="150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3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3B5E472C-4AFB-4DF3-A7FD-9CF3FCA91E58}"/>
              </a:ext>
            </a:extLst>
          </p:cNvPr>
          <p:cNvGrpSpPr/>
          <p:nvPr/>
        </p:nvGrpSpPr>
        <p:grpSpPr>
          <a:xfrm>
            <a:off x="0" y="0"/>
            <a:ext cx="6858000" cy="9822821"/>
            <a:chOff x="0" y="0"/>
            <a:chExt cx="6858000" cy="9617226"/>
          </a:xfrm>
        </p:grpSpPr>
        <p:grpSp>
          <p:nvGrpSpPr>
            <p:cNvPr id="12" name="Grupo 11">
              <a:extLst>
                <a:ext uri="{FF2B5EF4-FFF2-40B4-BE49-F238E27FC236}">
                  <a16:creationId xmlns:a16="http://schemas.microsoft.com/office/drawing/2014/main" id="{A76C9F3D-60FA-4683-9028-C6F3B8E1F768}"/>
                </a:ext>
              </a:extLst>
            </p:cNvPr>
            <p:cNvGrpSpPr/>
            <p:nvPr/>
          </p:nvGrpSpPr>
          <p:grpSpPr>
            <a:xfrm>
              <a:off x="0" y="0"/>
              <a:ext cx="6858000" cy="9617226"/>
              <a:chOff x="0" y="0"/>
              <a:chExt cx="6858000" cy="9617226"/>
            </a:xfrm>
          </p:grpSpPr>
          <p:pic>
            <p:nvPicPr>
              <p:cNvPr id="18" name="Imagen 7" descr="Ver las imágenes de origen">
                <a:extLst>
                  <a:ext uri="{FF2B5EF4-FFF2-40B4-BE49-F238E27FC236}">
                    <a16:creationId xmlns:a16="http://schemas.microsoft.com/office/drawing/2014/main" id="{92983B66-1145-426A-B2B9-15DE7907C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10" r="16756"/>
              <a:stretch>
                <a:fillRect/>
              </a:stretch>
            </p:blipFill>
            <p:spPr bwMode="auto">
              <a:xfrm>
                <a:off x="0" y="0"/>
                <a:ext cx="6858000" cy="899953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 de texto 2">
                <a:extLst>
                  <a:ext uri="{FF2B5EF4-FFF2-40B4-BE49-F238E27FC236}">
                    <a16:creationId xmlns:a16="http://schemas.microsoft.com/office/drawing/2014/main" id="{9F53C959-59D9-4977-AE9E-74D1F90BAD2F}"/>
                  </a:ext>
                </a:extLst>
              </p:cNvPr>
              <p:cNvSpPr txBox="1">
                <a:spLocks noChangeArrowheads="1"/>
              </p:cNvSpPr>
              <p:nvPr/>
            </p:nvSpPr>
            <p:spPr bwMode="auto">
              <a:xfrm>
                <a:off x="736452" y="2129865"/>
                <a:ext cx="5895142" cy="1879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200" dirty="0">
                    <a:effectLst/>
                    <a:latin typeface="Aharoni" panose="02010803020104030203" pitchFamily="2" charset="-79"/>
                    <a:ea typeface="Calibri" panose="020F0502020204030204" pitchFamily="34" charset="0"/>
                    <a:cs typeface="Aharoni" panose="02010803020104030203" pitchFamily="2" charset="-79"/>
                  </a:rPr>
                  <a:t>A través de la exhibición de dinosaurios, información y clasificación de una manera personal y vivencial, los niños adquieren aprendizajes significativos puesto que el mostrar elementos de años pasados vivencian esas épocas de forma divertida, interesante y atractiva, desarrollando habilidades y adquiriendo conocimientos relativos al tema expuesto. Los fósiles maquetas y reconstrucciones paleontológicas de esta exhibición ayudarán a los visitantes a identificar el papel de la Paleontología, la comparación y el análisis de la evidencia fósil que conduce a nuevos descubrimientos sobre la vida y la muerte de los dinosaurios, así como algunos interactivos que a niños y adultos van a sorprender. Brindando a los niños la experiencia de hablar de DINOSAURIOS, definido como compartir un universo lleno de asombroso conocimiento que nos transporta a nuevos mundos</a:t>
                </a:r>
                <a:endParaRPr lang="es-MX" sz="1050" b="1"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20" name="Rectángulo: esquinas redondeadas 19">
                <a:extLst>
                  <a:ext uri="{FF2B5EF4-FFF2-40B4-BE49-F238E27FC236}">
                    <a16:creationId xmlns:a16="http://schemas.microsoft.com/office/drawing/2014/main" id="{CF6E5B59-3AFF-49A6-8C81-7A70EB758D03}"/>
                  </a:ext>
                </a:extLst>
              </p:cNvPr>
              <p:cNvSpPr/>
              <p:nvPr/>
            </p:nvSpPr>
            <p:spPr>
              <a:xfrm>
                <a:off x="780097" y="4764925"/>
                <a:ext cx="2593340" cy="1156335"/>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Cuadro de texto 2">
                <a:extLst>
                  <a:ext uri="{FF2B5EF4-FFF2-40B4-BE49-F238E27FC236}">
                    <a16:creationId xmlns:a16="http://schemas.microsoft.com/office/drawing/2014/main" id="{0F41D536-D173-485C-BE0D-30B80763AFF4}"/>
                  </a:ext>
                </a:extLst>
              </p:cNvPr>
              <p:cNvSpPr txBox="1">
                <a:spLocks noChangeArrowheads="1"/>
              </p:cNvSpPr>
              <p:nvPr/>
            </p:nvSpPr>
            <p:spPr bwMode="auto">
              <a:xfrm>
                <a:off x="1256423" y="5000510"/>
                <a:ext cx="2244725" cy="9207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600" dirty="0">
                    <a:effectLst/>
                    <a:latin typeface="Modern Love" panose="04090805081005020601" pitchFamily="82" charset="0"/>
                    <a:ea typeface="Calibri" panose="020F0502020204030204" pitchFamily="34" charset="0"/>
                    <a:cs typeface="Arial" panose="020B0604020202020204" pitchFamily="34" charset="0"/>
                  </a:rPr>
                  <a:t>Explicación para      los niños</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Imagen 21" descr="Resultado de imagen de lupa animada">
                <a:extLst>
                  <a:ext uri="{FF2B5EF4-FFF2-40B4-BE49-F238E27FC236}">
                    <a16:creationId xmlns:a16="http://schemas.microsoft.com/office/drawing/2014/main" id="{15667E16-5041-4AD6-8C6E-6E7110360DA9}"/>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64686" y="4898358"/>
                <a:ext cx="1229995" cy="764540"/>
              </a:xfrm>
              <a:prstGeom prst="rect">
                <a:avLst/>
              </a:prstGeom>
              <a:noFill/>
              <a:ln>
                <a:noFill/>
              </a:ln>
            </p:spPr>
          </p:pic>
          <p:sp>
            <p:nvSpPr>
              <p:cNvPr id="23" name="Cuadro de texto 2">
                <a:extLst>
                  <a:ext uri="{FF2B5EF4-FFF2-40B4-BE49-F238E27FC236}">
                    <a16:creationId xmlns:a16="http://schemas.microsoft.com/office/drawing/2014/main" id="{6DAD9E47-B1FF-4C01-B747-9CEECD632092}"/>
                  </a:ext>
                </a:extLst>
              </p:cNvPr>
              <p:cNvSpPr txBox="1">
                <a:spLocks noChangeArrowheads="1"/>
              </p:cNvSpPr>
              <p:nvPr/>
            </p:nvSpPr>
            <p:spPr bwMode="auto">
              <a:xfrm>
                <a:off x="563039" y="6282841"/>
                <a:ext cx="6068555" cy="33343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Los museos de dinosaurio nos ayudan a observar y conocer todo sobre el mundo de los dinosaurios, donde vivían, que comían, sus nombres, características, cómo nacieron y cómo se extinguieron con imágenes muy reales y misteriosas para poder conocerlos de cerca, ademá</a:t>
                </a:r>
                <a:r>
                  <a:rPr lang="es-MX" sz="1600" b="1" dirty="0">
                    <a:latin typeface="Arial" panose="020B0604020202020204" pitchFamily="34" charset="0"/>
                    <a:ea typeface="Calibri" panose="020F0502020204030204" pitchFamily="34" charset="0"/>
                    <a:cs typeface="Arial" panose="020B0604020202020204" pitchFamily="34" charset="0"/>
                  </a:rPr>
                  <a:t>s que en los museos nos dan información muy importante y nos ponen hacer actividades divertidas para entender mejor todo lo que nos enseñan. </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3" name="Imagen 12" descr="Ver las imágenes de origen">
              <a:extLst>
                <a:ext uri="{FF2B5EF4-FFF2-40B4-BE49-F238E27FC236}">
                  <a16:creationId xmlns:a16="http://schemas.microsoft.com/office/drawing/2014/main" id="{BCBC89E0-AACD-4F09-B119-CB1EB984AC55}"/>
                </a:ext>
              </a:extLst>
            </p:cNvPr>
            <p:cNvPicPr/>
            <p:nvPr/>
          </p:nvPicPr>
          <p:blipFill rotWithShape="1">
            <a:blip r:embed="rId5">
              <a:extLst>
                <a:ext uri="{BEBA8EAE-BF5A-486C-A8C5-ECC9F3942E4B}">
                  <a14:imgProps xmlns:a14="http://schemas.microsoft.com/office/drawing/2010/main">
                    <a14:imgLayer r:embed="rId6">
                      <a14:imgEffect>
                        <a14:backgroundRemoval t="49573" b="87952" l="54387" r="89450"/>
                      </a14:imgEffect>
                    </a14:imgLayer>
                  </a14:imgProps>
                </a:ext>
                <a:ext uri="{28A0092B-C50C-407E-A947-70E740481C1C}">
                  <a14:useLocalDpi xmlns:a14="http://schemas.microsoft.com/office/drawing/2010/main" val="0"/>
                </a:ext>
              </a:extLst>
            </a:blip>
            <a:srcRect l="50004" t="44775" r="6167" b="7251"/>
            <a:stretch/>
          </p:blipFill>
          <p:spPr bwMode="auto">
            <a:xfrm>
              <a:off x="505374" y="21278"/>
              <a:ext cx="2459355" cy="2364740"/>
            </a:xfrm>
            <a:prstGeom prst="rect">
              <a:avLst/>
            </a:prstGeom>
            <a:noFill/>
            <a:ln>
              <a:noFill/>
            </a:ln>
            <a:extLst>
              <a:ext uri="{53640926-AAD7-44D8-BBD7-CCE9431645EC}">
                <a14:shadowObscured xmlns:a14="http://schemas.microsoft.com/office/drawing/2010/main"/>
              </a:ext>
            </a:extLst>
          </p:spPr>
        </p:pic>
        <p:sp>
          <p:nvSpPr>
            <p:cNvPr id="14" name="Cuadro de texto 2">
              <a:extLst>
                <a:ext uri="{FF2B5EF4-FFF2-40B4-BE49-F238E27FC236}">
                  <a16:creationId xmlns:a16="http://schemas.microsoft.com/office/drawing/2014/main" id="{CE63AE40-8A01-4420-9E3D-0C9B2CBC5F0F}"/>
                </a:ext>
              </a:extLst>
            </p:cNvPr>
            <p:cNvSpPr txBox="1">
              <a:spLocks noChangeArrowheads="1"/>
            </p:cNvSpPr>
            <p:nvPr/>
          </p:nvSpPr>
          <p:spPr bwMode="auto">
            <a:xfrm>
              <a:off x="820651" y="752660"/>
              <a:ext cx="1828800" cy="105768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dirty="0">
                  <a:solidFill>
                    <a:srgbClr val="FFFFFF"/>
                  </a:solidFill>
                  <a:effectLst/>
                  <a:latin typeface="Modern Love" panose="04090805081005020601" pitchFamily="82" charset="0"/>
                  <a:ea typeface="Calibri" panose="020F0502020204030204" pitchFamily="34" charset="0"/>
                  <a:cs typeface="Arial" panose="020B0604020202020204" pitchFamily="34" charset="0"/>
                </a:rPr>
                <a:t>Actividad    Museo de dinosaurios</a:t>
              </a:r>
              <a:r>
                <a:rPr lang="es-ES" sz="2000" dirty="0">
                  <a:solidFill>
                    <a:srgbClr val="FFFFFF"/>
                  </a:solidFill>
                  <a:latin typeface="Modern Love" panose="04090805081005020601" pitchFamily="82" charset="0"/>
                  <a:ea typeface="Calibri" panose="020F0502020204030204" pitchFamily="34" charset="0"/>
                  <a:cs typeface="Arial" panose="020B0604020202020204" pitchFamily="34" charset="0"/>
                </a:rPr>
                <a:t> </a:t>
              </a:r>
              <a:r>
                <a:rPr lang="es-ES" sz="2000" dirty="0">
                  <a:solidFill>
                    <a:srgbClr val="FFFFFF"/>
                  </a:solidFill>
                  <a:effectLst/>
                  <a:latin typeface="Modern Love" panose="04090805081005020601" pitchFamily="82"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7170" name="Picture 2" descr="Resultado de imagen de museo de dinosaurios para niños">
            <a:extLst>
              <a:ext uri="{FF2B5EF4-FFF2-40B4-BE49-F238E27FC236}">
                <a16:creationId xmlns:a16="http://schemas.microsoft.com/office/drawing/2014/main" id="{E63CC498-6899-445C-8B62-48358F7D5C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0006" y="280160"/>
            <a:ext cx="2459354"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er las imágenes de origen">
            <a:extLst>
              <a:ext uri="{FF2B5EF4-FFF2-40B4-BE49-F238E27FC236}">
                <a16:creationId xmlns:a16="http://schemas.microsoft.com/office/drawing/2014/main" id="{FEC02DC6-41A5-4E1D-96AD-244B374C80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0261" y="4866789"/>
            <a:ext cx="2243203" cy="143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548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2401</Words>
  <Application>Microsoft Office PowerPoint</Application>
  <PresentationFormat>Carta (216 x 279 mm)</PresentationFormat>
  <Paragraphs>82</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Aharoni</vt:lpstr>
      <vt:lpstr>Arial</vt:lpstr>
      <vt:lpstr>Calibri</vt:lpstr>
      <vt:lpstr>Calibri Light</vt:lpstr>
      <vt:lpstr>Modern Love</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YAMILE MARGARITA MERCADO ESQUIVEL</dc:creator>
  <cp:lastModifiedBy>YAMILE MARGARITA MERCADO ESQUIVEL</cp:lastModifiedBy>
  <cp:revision>20</cp:revision>
  <dcterms:created xsi:type="dcterms:W3CDTF">2022-01-28T19:39:36Z</dcterms:created>
  <dcterms:modified xsi:type="dcterms:W3CDTF">2022-01-29T04:25:21Z</dcterms:modified>
</cp:coreProperties>
</file>