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63" r:id="rId4"/>
    <p:sldId id="269" r:id="rId5"/>
    <p:sldId id="270" r:id="rId6"/>
    <p:sldId id="267" r:id="rId7"/>
    <p:sldId id="265" r:id="rId8"/>
    <p:sldId id="272" r:id="rId9"/>
    <p:sldId id="273" r:id="rId10"/>
    <p:sldId id="264" r:id="rId11"/>
    <p:sldId id="271" r:id="rId12"/>
    <p:sldId id="268" r:id="rId13"/>
  </p:sldIdLst>
  <p:sldSz cx="12192000" cy="15300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ELIZABETH SANCHEZ GALLEGOS" initials="VESG" lastIdx="1" clrIdx="0">
    <p:extLst>
      <p:ext uri="{19B8F6BF-5375-455C-9EA6-DF929625EA0E}">
        <p15:presenceInfo xmlns:p15="http://schemas.microsoft.com/office/powerpoint/2012/main" userId="VANESSA ELIZABETH SANCHEZ GALLEG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4DA2"/>
    <a:srgbClr val="FF3399"/>
    <a:srgbClr val="FF66CC"/>
    <a:srgbClr val="34CD34"/>
    <a:srgbClr val="FED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0" d="100"/>
          <a:sy n="30" d="100"/>
        </p:scale>
        <p:origin x="22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04013"/>
            <a:ext cx="10363200" cy="5326780"/>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8036213"/>
            <a:ext cx="9144000" cy="3694036"/>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3571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110080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14601"/>
            <a:ext cx="2628900" cy="1296631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814601"/>
            <a:ext cx="7734300" cy="129663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329615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5292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3814461"/>
            <a:ext cx="10515600" cy="6364509"/>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10239180"/>
            <a:ext cx="10515600" cy="3346945"/>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121826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4073003"/>
            <a:ext cx="5181600" cy="9707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4073003"/>
            <a:ext cx="5181600" cy="9707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177071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814604"/>
            <a:ext cx="10515600" cy="29573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3750706"/>
            <a:ext cx="5157787" cy="18381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839789" y="5588869"/>
            <a:ext cx="5157787" cy="82203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3750706"/>
            <a:ext cx="5183188" cy="18381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5588869"/>
            <a:ext cx="5183188" cy="82203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186952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385419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364498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1020022"/>
            <a:ext cx="3932237" cy="3570076"/>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2202967"/>
            <a:ext cx="6172200" cy="1087314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4590098"/>
            <a:ext cx="3932237" cy="8503723"/>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155523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1020022"/>
            <a:ext cx="3932237" cy="3570076"/>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2202967"/>
            <a:ext cx="6172200" cy="10873148"/>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4590098"/>
            <a:ext cx="3932237" cy="8503723"/>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EFC1B7C-7FF7-4CDF-BF8C-16CDB3918237}" type="datetimeFigureOut">
              <a:rPr lang="es-MX" smtClean="0"/>
              <a:t>25/01/2022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EC83C7A-0EF0-469B-BCF5-BE340A2BAF13}" type="slidenum">
              <a:rPr lang="es-MX" smtClean="0"/>
              <a:t>‹Nº›</a:t>
            </a:fld>
            <a:endParaRPr lang="es-MX" dirty="0"/>
          </a:p>
        </p:txBody>
      </p:sp>
    </p:spTree>
    <p:extLst>
      <p:ext uri="{BB962C8B-B14F-4D97-AF65-F5344CB8AC3E}">
        <p14:creationId xmlns:p14="http://schemas.microsoft.com/office/powerpoint/2010/main" val="279872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14604"/>
            <a:ext cx="10515600" cy="29573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4073003"/>
            <a:ext cx="10515600" cy="97079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14181138"/>
            <a:ext cx="2743200" cy="814601"/>
          </a:xfrm>
          <a:prstGeom prst="rect">
            <a:avLst/>
          </a:prstGeom>
        </p:spPr>
        <p:txBody>
          <a:bodyPr vert="horz" lIns="91440" tIns="45720" rIns="91440" bIns="45720" rtlCol="0" anchor="ctr"/>
          <a:lstStyle>
            <a:lvl1pPr algn="l">
              <a:defRPr sz="1600">
                <a:solidFill>
                  <a:schemeClr val="tx1">
                    <a:tint val="75000"/>
                  </a:schemeClr>
                </a:solidFill>
              </a:defRPr>
            </a:lvl1pPr>
          </a:lstStyle>
          <a:p>
            <a:fld id="{0EFC1B7C-7FF7-4CDF-BF8C-16CDB3918237}" type="datetimeFigureOut">
              <a:rPr lang="es-MX" smtClean="0"/>
              <a:t>25/01/2022</a:t>
            </a:fld>
            <a:endParaRPr lang="es-MX" dirty="0"/>
          </a:p>
        </p:txBody>
      </p:sp>
      <p:sp>
        <p:nvSpPr>
          <p:cNvPr id="5" name="Footer Placeholder 4"/>
          <p:cNvSpPr>
            <a:spLocks noGrp="1"/>
          </p:cNvSpPr>
          <p:nvPr>
            <p:ph type="ftr" sz="quarter" idx="3"/>
          </p:nvPr>
        </p:nvSpPr>
        <p:spPr>
          <a:xfrm>
            <a:off x="4038600" y="14181138"/>
            <a:ext cx="4114800" cy="81460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14181138"/>
            <a:ext cx="2743200" cy="814601"/>
          </a:xfrm>
          <a:prstGeom prst="rect">
            <a:avLst/>
          </a:prstGeom>
        </p:spPr>
        <p:txBody>
          <a:bodyPr vert="horz" lIns="91440" tIns="45720" rIns="91440" bIns="45720" rtlCol="0" anchor="ctr"/>
          <a:lstStyle>
            <a:lvl1pPr algn="r">
              <a:defRPr sz="1600">
                <a:solidFill>
                  <a:schemeClr val="tx1">
                    <a:tint val="75000"/>
                  </a:schemeClr>
                </a:solidFill>
              </a:defRPr>
            </a:lvl1pPr>
          </a:lstStyle>
          <a:p>
            <a:fld id="{AEC83C7A-0EF0-469B-BCF5-BE340A2BAF13}" type="slidenum">
              <a:rPr lang="es-MX" smtClean="0"/>
              <a:t>‹Nº›</a:t>
            </a:fld>
            <a:endParaRPr lang="es-MX" dirty="0"/>
          </a:p>
        </p:txBody>
      </p:sp>
    </p:spTree>
    <p:extLst>
      <p:ext uri="{BB962C8B-B14F-4D97-AF65-F5344CB8AC3E}">
        <p14:creationId xmlns:p14="http://schemas.microsoft.com/office/powerpoint/2010/main" val="40686177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oneduka.es/tipos-de-dinosaruios-para-ninos/" TargetMode="External"/><Relationship Id="rId5" Type="http://schemas.openxmlformats.org/officeDocument/2006/relationships/hyperlink" Target="https://happylearning.tv/la-los-dinosaurios/" TargetMode="External"/><Relationship Id="rId4" Type="http://schemas.openxmlformats.org/officeDocument/2006/relationships/hyperlink" Target="https://cdn.educ.ar/dinamico/UnidadHtml__get__cd2ae025-07ab-46f9-9547-644c97a46222/90313/data/2d334a88-7a06-11e1-8290-ed15e3c494af/index.html"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B8EF6-9429-4AA5-9A3C-08A774DC36DC}"/>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9D868214-32E6-4166-BCE0-6F6A50FFCD33}"/>
              </a:ext>
            </a:extLst>
          </p:cNvPr>
          <p:cNvSpPr>
            <a:spLocks noGrp="1"/>
          </p:cNvSpPr>
          <p:nvPr>
            <p:ph idx="1"/>
          </p:nvPr>
        </p:nvSpPr>
        <p:spPr/>
        <p:txBody>
          <a:bodyPr/>
          <a:lstStyle/>
          <a:p>
            <a:endParaRPr lang="es-MX" dirty="0"/>
          </a:p>
        </p:txBody>
      </p:sp>
      <p:pic>
        <p:nvPicPr>
          <p:cNvPr id="1028" name="Picture 4">
            <a:extLst>
              <a:ext uri="{FF2B5EF4-FFF2-40B4-BE49-F238E27FC236}">
                <a16:creationId xmlns:a16="http://schemas.microsoft.com/office/drawing/2014/main" id="{E2D410DA-EA16-4159-90CE-13A1AA79C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9"/>
            <a:ext cx="12192000" cy="15778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7DEAF164-094A-439B-903E-3DC2BA21C102}"/>
              </a:ext>
            </a:extLst>
          </p:cNvPr>
          <p:cNvSpPr/>
          <p:nvPr/>
        </p:nvSpPr>
        <p:spPr>
          <a:xfrm>
            <a:off x="1393722" y="642243"/>
            <a:ext cx="6919452" cy="3139321"/>
          </a:xfrm>
          <a:prstGeom prst="rect">
            <a:avLst/>
          </a:prstGeom>
          <a:noFill/>
        </p:spPr>
        <p:txBody>
          <a:bodyPr wrap="square" lIns="91440" tIns="45720" rIns="91440" bIns="45720">
            <a:spAutoFit/>
          </a:bodyPr>
          <a:lstStyle/>
          <a:p>
            <a:pPr algn="ctr"/>
            <a:r>
              <a:rPr lang="es-ES" sz="6600" b="1" cap="none" spc="0" dirty="0">
                <a:ln w="12700">
                  <a:solidFill>
                    <a:srgbClr val="FF66CC"/>
                  </a:solidFill>
                  <a:prstDash val="solid"/>
                </a:ln>
                <a:solidFill>
                  <a:srgbClr val="FF3399"/>
                </a:solidFill>
                <a:effectLst>
                  <a:outerShdw dist="38100" dir="2640000" algn="bl" rotWithShape="0">
                    <a:schemeClr val="accent1"/>
                  </a:outerShdw>
                </a:effectLst>
                <a:latin typeface="Gill Sans Nova Ultra Bold" panose="020B0B02020104020203" pitchFamily="34" charset="0"/>
              </a:rPr>
              <a:t>Cuaderno de notas científicas</a:t>
            </a:r>
          </a:p>
        </p:txBody>
      </p:sp>
    </p:spTree>
    <p:extLst>
      <p:ext uri="{BB962C8B-B14F-4D97-AF65-F5344CB8AC3E}">
        <p14:creationId xmlns:p14="http://schemas.microsoft.com/office/powerpoint/2010/main" val="411619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4D2736-5A15-4E04-B842-44BE3D4716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85" b="94346" l="1477"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52321" y1="2585" x2="52321" y2="2585"/>
                        <a14:foregroundMark x1="5274" y1="17932" x2="6118" y2="14378"/>
                        <a14:foregroundMark x1="6118" y1="26979" x2="6118" y2="26979"/>
                        <a14:foregroundMark x1="6751" y1="34572" x2="6751" y2="34572"/>
                        <a14:foregroundMark x1="11181" y1="34249" x2="11181" y2="34249"/>
                        <a14:foregroundMark x1="10970" y1="36511" x2="10970" y2="36511"/>
                        <a14:foregroundMark x1="8439" y1="43296" x2="8439" y2="43296"/>
                        <a14:foregroundMark x1="1477" y1="45234" x2="1477" y2="45234"/>
                        <a14:foregroundMark x1="1477" y1="45234" x2="3797" y2="46688"/>
                        <a14:foregroundMark x1="2954" y1="46688" x2="7173" y2="47011"/>
                        <a14:foregroundMark x1="2954" y1="53473" x2="6118" y2="53635"/>
                        <a14:foregroundMark x1="5063" y1="56866" x2="11603" y2="56866"/>
                        <a14:foregroundMark x1="7173" y1="63005" x2="5063" y2="63005"/>
                        <a14:foregroundMark x1="8065" y1="72200" x2="8228" y2="72698"/>
                        <a14:foregroundMark x1="5063" y1="63005" x2="6527" y2="67489"/>
                        <a14:foregroundMark x1="4641" y1="82229" x2="4641" y2="82229"/>
                        <a14:backgroundMark x1="10970" y1="69628" x2="2743" y2="70113"/>
                      </a14:backgroundRemoval>
                    </a14:imgEffect>
                  </a14:imgLayer>
                </a14:imgProps>
              </a:ext>
              <a:ext uri="{28A0092B-C50C-407E-A947-70E740481C1C}">
                <a14:useLocalDpi xmlns:a14="http://schemas.microsoft.com/office/drawing/2010/main" val="0"/>
              </a:ext>
            </a:extLst>
          </a:blip>
          <a:srcRect/>
          <a:stretch>
            <a:fillRect/>
          </a:stretch>
        </p:blipFill>
        <p:spPr bwMode="auto">
          <a:xfrm>
            <a:off x="117987" y="29497"/>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1C97534-D6CC-41E2-9D5D-36E544BF2D49}"/>
              </a:ext>
            </a:extLst>
          </p:cNvPr>
          <p:cNvSpPr txBox="1"/>
          <p:nvPr/>
        </p:nvSpPr>
        <p:spPr>
          <a:xfrm>
            <a:off x="1568501" y="3583179"/>
            <a:ext cx="10043652" cy="8463855"/>
          </a:xfrm>
          <a:prstGeom prst="rect">
            <a:avLst/>
          </a:prstGeom>
          <a:noFill/>
        </p:spPr>
        <p:txBody>
          <a:bodyPr wrap="square" rtlCol="0">
            <a:spAutoFit/>
          </a:bodyPr>
          <a:lstStyle/>
          <a:p>
            <a:endParaRPr lang="es-MX" sz="3200" dirty="0">
              <a:latin typeface="Abadi" panose="020B0604020104020204" pitchFamily="34" charset="0"/>
            </a:endParaRPr>
          </a:p>
          <a:p>
            <a:r>
              <a:rPr lang="es-MX" sz="3200" b="1" dirty="0">
                <a:latin typeface="Abadi" panose="020B0604020104020204" pitchFamily="34" charset="0"/>
              </a:rPr>
              <a:t>Extinción</a:t>
            </a:r>
            <a:r>
              <a:rPr lang="es-MX" sz="3200" dirty="0">
                <a:latin typeface="Abadi" panose="020B0604020104020204" pitchFamily="34" charset="0"/>
              </a:rPr>
              <a:t> </a:t>
            </a:r>
          </a:p>
          <a:p>
            <a:r>
              <a:rPr lang="es-MX" sz="3200" dirty="0">
                <a:latin typeface="Abadi" panose="020B0604020104020204" pitchFamily="34" charset="0"/>
              </a:rPr>
              <a:t>Ya hemos dicho que los dinosaurios se extinguieron hace millones de años. Este suceso hizo posible que comenzaran a desarrollarse la flora y la fauna actuales, ya que muchos de ellos se alimentaban de plantas.</a:t>
            </a:r>
          </a:p>
          <a:p>
            <a:r>
              <a:rPr lang="es-MX" sz="3200" dirty="0">
                <a:latin typeface="Abadi" panose="020B0604020104020204" pitchFamily="34" charset="0"/>
              </a:rPr>
              <a:t>Durante mucho tiempo científicos han tratado de averiguar qué condujo a la desaparición de estos animales. Actualmente, las investigaciones se centran en dos grandes teorías.</a:t>
            </a:r>
          </a:p>
          <a:p>
            <a:r>
              <a:rPr lang="es-MX" sz="3200" dirty="0">
                <a:latin typeface="Abadi" panose="020B0604020104020204" pitchFamily="34" charset="0"/>
              </a:rPr>
              <a:t>La primera aboga por un gran impacto en la Tierra de un meteorito, un asteroide o un cometa. El cuerpo se evaporaría con el impacto, envenenando así el aire.</a:t>
            </a:r>
          </a:p>
          <a:p>
            <a:r>
              <a:rPr lang="es-MX" sz="3200" dirty="0">
                <a:latin typeface="Abadi" panose="020B0604020104020204" pitchFamily="34" charset="0"/>
              </a:rPr>
              <a:t>Pero también, hay registros de gran actividad volcánica en la época, que sería la causa de la contaminación del aire.</a:t>
            </a:r>
          </a:p>
          <a:p>
            <a:r>
              <a:rPr lang="es-MX" sz="3200" dirty="0">
                <a:latin typeface="Abadi" panose="020B0604020104020204" pitchFamily="34" charset="0"/>
              </a:rPr>
              <a:t>¿tu cual causa crees que fue?</a:t>
            </a:r>
          </a:p>
        </p:txBody>
      </p:sp>
      <p:grpSp>
        <p:nvGrpSpPr>
          <p:cNvPr id="2" name="Grupo 1">
            <a:extLst>
              <a:ext uri="{FF2B5EF4-FFF2-40B4-BE49-F238E27FC236}">
                <a16:creationId xmlns:a16="http://schemas.microsoft.com/office/drawing/2014/main" id="{F63DFF3A-3367-49D8-A0A5-497E3719686E}"/>
              </a:ext>
            </a:extLst>
          </p:cNvPr>
          <p:cNvGrpSpPr/>
          <p:nvPr/>
        </p:nvGrpSpPr>
        <p:grpSpPr>
          <a:xfrm>
            <a:off x="7606935" y="1361971"/>
            <a:ext cx="5256288" cy="2568837"/>
            <a:chOff x="7289005" y="1633942"/>
            <a:chExt cx="5618049" cy="3046988"/>
          </a:xfrm>
        </p:grpSpPr>
        <p:sp>
          <p:nvSpPr>
            <p:cNvPr id="7" name="Nube 6">
              <a:extLst>
                <a:ext uri="{FF2B5EF4-FFF2-40B4-BE49-F238E27FC236}">
                  <a16:creationId xmlns:a16="http://schemas.microsoft.com/office/drawing/2014/main" id="{DEEDA6E8-27C3-414A-843A-96F99C0DC31B}"/>
                </a:ext>
              </a:extLst>
            </p:cNvPr>
            <p:cNvSpPr/>
            <p:nvPr/>
          </p:nvSpPr>
          <p:spPr>
            <a:xfrm>
              <a:off x="7542030" y="1966045"/>
              <a:ext cx="4011561" cy="2302550"/>
            </a:xfrm>
            <a:prstGeom prst="cloud">
              <a:avLst/>
            </a:prstGeom>
            <a:solidFill>
              <a:srgbClr val="FED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256FECA-C5F3-41A6-BD2A-8BC4BE5B1D07}"/>
                </a:ext>
              </a:extLst>
            </p:cNvPr>
            <p:cNvSpPr txBox="1"/>
            <p:nvPr/>
          </p:nvSpPr>
          <p:spPr>
            <a:xfrm>
              <a:off x="7289005" y="2280273"/>
              <a:ext cx="3952568" cy="1754326"/>
            </a:xfrm>
            <a:prstGeom prst="rect">
              <a:avLst/>
            </a:prstGeom>
            <a:noFill/>
          </p:spPr>
          <p:txBody>
            <a:bodyPr wrap="square" rtlCol="0">
              <a:spAutoFit/>
            </a:bodyPr>
            <a:lstStyle/>
            <a:p>
              <a:pPr algn="ctr"/>
              <a:r>
                <a:rPr lang="es-MX" sz="5400" dirty="0">
                  <a:latin typeface="Brush Script MT" panose="03060802040406070304" pitchFamily="66" charset="0"/>
                </a:rPr>
                <a:t>Para los niños…</a:t>
              </a:r>
            </a:p>
          </p:txBody>
        </p:sp>
        <p:pic>
          <p:nvPicPr>
            <p:cNvPr id="10" name="Imagen 9">
              <a:extLst>
                <a:ext uri="{FF2B5EF4-FFF2-40B4-BE49-F238E27FC236}">
                  <a16:creationId xmlns:a16="http://schemas.microsoft.com/office/drawing/2014/main" id="{49BA2E72-208B-4E97-9E24-12A549F7D5F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13913"/>
            <a:stretch/>
          </p:blipFill>
          <p:spPr>
            <a:xfrm>
              <a:off x="9459319" y="1633942"/>
              <a:ext cx="3447735" cy="3046988"/>
            </a:xfrm>
            <a:prstGeom prst="rect">
              <a:avLst/>
            </a:prstGeom>
          </p:spPr>
        </p:pic>
      </p:grpSp>
    </p:spTree>
    <p:extLst>
      <p:ext uri="{BB962C8B-B14F-4D97-AF65-F5344CB8AC3E}">
        <p14:creationId xmlns:p14="http://schemas.microsoft.com/office/powerpoint/2010/main" val="61925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4D2736-5A15-4E04-B842-44BE3D4716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85" b="94346" l="1477"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52321" y1="2585" x2="52321" y2="2585"/>
                        <a14:foregroundMark x1="5274" y1="17932" x2="6118" y2="14378"/>
                        <a14:foregroundMark x1="6118" y1="26979" x2="6118" y2="26979"/>
                        <a14:foregroundMark x1="6751" y1="34572" x2="6751" y2="34572"/>
                        <a14:foregroundMark x1="11181" y1="34249" x2="11181" y2="34249"/>
                        <a14:foregroundMark x1="10970" y1="36511" x2="10970" y2="36511"/>
                        <a14:foregroundMark x1="8439" y1="43296" x2="8439" y2="43296"/>
                        <a14:foregroundMark x1="1477" y1="45234" x2="1477" y2="45234"/>
                        <a14:foregroundMark x1="1477" y1="45234" x2="3797" y2="46688"/>
                        <a14:foregroundMark x1="2954" y1="46688" x2="7173" y2="47011"/>
                        <a14:foregroundMark x1="2954" y1="53473" x2="6118" y2="53635"/>
                        <a14:foregroundMark x1="5063" y1="56866" x2="11603" y2="56866"/>
                        <a14:foregroundMark x1="7173" y1="63005" x2="5063" y2="63005"/>
                        <a14:foregroundMark x1="8065" y1="72200" x2="8228" y2="72698"/>
                        <a14:foregroundMark x1="5063" y1="63005" x2="6527" y2="67489"/>
                        <a14:foregroundMark x1="4641" y1="82229" x2="4641" y2="82229"/>
                        <a14:backgroundMark x1="10970" y1="69628" x2="2743" y2="70113"/>
                      </a14:backgroundRemoval>
                    </a14:imgEffect>
                  </a14:imgLayer>
                </a14:imgProps>
              </a:ext>
              <a:ext uri="{28A0092B-C50C-407E-A947-70E740481C1C}">
                <a14:useLocalDpi xmlns:a14="http://schemas.microsoft.com/office/drawing/2010/main" val="0"/>
              </a:ext>
            </a:extLst>
          </a:blip>
          <a:srcRect/>
          <a:stretch>
            <a:fillRect/>
          </a:stretch>
        </p:blipFill>
        <p:spPr bwMode="auto">
          <a:xfrm>
            <a:off x="117987" y="29497"/>
            <a:ext cx="12192001" cy="151768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F63DFF3A-3367-49D8-A0A5-497E3719686E}"/>
              </a:ext>
            </a:extLst>
          </p:cNvPr>
          <p:cNvGrpSpPr/>
          <p:nvPr/>
        </p:nvGrpSpPr>
        <p:grpSpPr>
          <a:xfrm>
            <a:off x="7606935" y="1361971"/>
            <a:ext cx="5256288" cy="2568837"/>
            <a:chOff x="7289005" y="1633942"/>
            <a:chExt cx="5618049" cy="3046988"/>
          </a:xfrm>
        </p:grpSpPr>
        <p:sp>
          <p:nvSpPr>
            <p:cNvPr id="7" name="Nube 6">
              <a:extLst>
                <a:ext uri="{FF2B5EF4-FFF2-40B4-BE49-F238E27FC236}">
                  <a16:creationId xmlns:a16="http://schemas.microsoft.com/office/drawing/2014/main" id="{DEEDA6E8-27C3-414A-843A-96F99C0DC31B}"/>
                </a:ext>
              </a:extLst>
            </p:cNvPr>
            <p:cNvSpPr/>
            <p:nvPr/>
          </p:nvSpPr>
          <p:spPr>
            <a:xfrm>
              <a:off x="7542030" y="1966045"/>
              <a:ext cx="4011561" cy="2302550"/>
            </a:xfrm>
            <a:prstGeom prst="cloud">
              <a:avLst/>
            </a:prstGeom>
            <a:solidFill>
              <a:srgbClr val="FED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256FECA-C5F3-41A6-BD2A-8BC4BE5B1D07}"/>
                </a:ext>
              </a:extLst>
            </p:cNvPr>
            <p:cNvSpPr txBox="1"/>
            <p:nvPr/>
          </p:nvSpPr>
          <p:spPr>
            <a:xfrm>
              <a:off x="7289005" y="2280273"/>
              <a:ext cx="3952568" cy="1754326"/>
            </a:xfrm>
            <a:prstGeom prst="rect">
              <a:avLst/>
            </a:prstGeom>
            <a:noFill/>
          </p:spPr>
          <p:txBody>
            <a:bodyPr wrap="square" rtlCol="0">
              <a:spAutoFit/>
            </a:bodyPr>
            <a:lstStyle/>
            <a:p>
              <a:pPr algn="ctr"/>
              <a:r>
                <a:rPr lang="es-MX" sz="5400" dirty="0">
                  <a:latin typeface="Brush Script MT" panose="03060802040406070304" pitchFamily="66" charset="0"/>
                </a:rPr>
                <a:t>Para los niños…</a:t>
              </a:r>
            </a:p>
          </p:txBody>
        </p:sp>
        <p:pic>
          <p:nvPicPr>
            <p:cNvPr id="10" name="Imagen 9">
              <a:extLst>
                <a:ext uri="{FF2B5EF4-FFF2-40B4-BE49-F238E27FC236}">
                  <a16:creationId xmlns:a16="http://schemas.microsoft.com/office/drawing/2014/main" id="{49BA2E72-208B-4E97-9E24-12A549F7D5F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13913"/>
            <a:stretch/>
          </p:blipFill>
          <p:spPr>
            <a:xfrm>
              <a:off x="9459319" y="1633942"/>
              <a:ext cx="3447735" cy="3046988"/>
            </a:xfrm>
            <a:prstGeom prst="rect">
              <a:avLst/>
            </a:prstGeom>
          </p:spPr>
        </p:pic>
      </p:grpSp>
      <p:sp>
        <p:nvSpPr>
          <p:cNvPr id="11" name="CuadroTexto 10">
            <a:extLst>
              <a:ext uri="{FF2B5EF4-FFF2-40B4-BE49-F238E27FC236}">
                <a16:creationId xmlns:a16="http://schemas.microsoft.com/office/drawing/2014/main" id="{083E26DF-DA79-4A6E-B292-AA2101F85515}"/>
              </a:ext>
            </a:extLst>
          </p:cNvPr>
          <p:cNvSpPr txBox="1"/>
          <p:nvPr/>
        </p:nvSpPr>
        <p:spPr>
          <a:xfrm>
            <a:off x="1984164" y="3475399"/>
            <a:ext cx="9612749" cy="5078313"/>
          </a:xfrm>
          <a:prstGeom prst="rect">
            <a:avLst/>
          </a:prstGeom>
          <a:noFill/>
        </p:spPr>
        <p:txBody>
          <a:bodyPr wrap="square">
            <a:spAutoFit/>
          </a:bodyPr>
          <a:lstStyle/>
          <a:p>
            <a:r>
              <a:rPr lang="es-MX" sz="3600" dirty="0">
                <a:latin typeface="Abadi" panose="020B0604020104020204" pitchFamily="34" charset="0"/>
              </a:rPr>
              <a:t>Muchos dinosaurios vivían en pantanos, ríos y otras tierras húmedas. Los sabemos porque junto a los huesos se han conservado los fósiles de peces y plantas de dichas zonas. Al principio de la Era de los Dinosaurios, predominaba el clima cálido y seco, y había pocas marismas, pero durante el Jurásico llovió mucho más.</a:t>
            </a:r>
          </a:p>
          <a:p>
            <a:endParaRPr lang="es-MX" sz="3600" dirty="0">
              <a:latin typeface="Abadi" panose="020B0604020104020204" pitchFamily="34" charset="0"/>
            </a:endParaRPr>
          </a:p>
          <a:p>
            <a:endParaRPr lang="es-MX" sz="3600" dirty="0">
              <a:latin typeface="Abadi" panose="020B0604020104020204" pitchFamily="34" charset="0"/>
            </a:endParaRPr>
          </a:p>
        </p:txBody>
      </p:sp>
    </p:spTree>
    <p:extLst>
      <p:ext uri="{BB962C8B-B14F-4D97-AF65-F5344CB8AC3E}">
        <p14:creationId xmlns:p14="http://schemas.microsoft.com/office/powerpoint/2010/main" val="63606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4D2736-5A15-4E04-B842-44BE3D4716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62" b="94346" l="1477"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52743" y1="2262" x2="52743" y2="2262"/>
                        <a14:foregroundMark x1="4852" y1="24717" x2="4852" y2="24717"/>
                        <a14:foregroundMark x1="6329" y1="83845" x2="6329" y2="83845"/>
                        <a14:foregroundMark x1="4008" y1="84976" x2="4008" y2="84976"/>
                        <a14:foregroundMark x1="6540" y1="85299" x2="11392" y2="85460"/>
                        <a14:foregroundMark x1="51055" y1="9532" x2="51055" y2="9532"/>
                        <a14:foregroundMark x1="4852" y1="65428" x2="4852" y2="65428"/>
                        <a14:foregroundMark x1="4852" y1="65428" x2="4852" y2="65428"/>
                        <a14:foregroundMark x1="10549" y1="65267" x2="1688" y2="64459"/>
                      </a14:backgroundRemoval>
                    </a14:imgEffect>
                  </a14:imgLayer>
                </a14:imgProps>
              </a:ext>
              <a:ext uri="{28A0092B-C50C-407E-A947-70E740481C1C}">
                <a14:useLocalDpi xmlns:a14="http://schemas.microsoft.com/office/drawing/2010/main" val="0"/>
              </a:ext>
            </a:extLst>
          </a:blip>
          <a:srcRect/>
          <a:stretch>
            <a:fillRect/>
          </a:stretch>
        </p:blipFill>
        <p:spPr bwMode="auto">
          <a:xfrm>
            <a:off x="117987" y="58994"/>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7B11346-DAEC-41CE-A139-05F3E5100146}"/>
              </a:ext>
            </a:extLst>
          </p:cNvPr>
          <p:cNvSpPr txBox="1"/>
          <p:nvPr/>
        </p:nvSpPr>
        <p:spPr>
          <a:xfrm>
            <a:off x="2877497" y="2294641"/>
            <a:ext cx="7469550" cy="707886"/>
          </a:xfrm>
          <a:prstGeom prst="rect">
            <a:avLst/>
          </a:prstGeom>
          <a:noFill/>
        </p:spPr>
        <p:txBody>
          <a:bodyPr wrap="square" rtlCol="0">
            <a:spAutoFit/>
          </a:bodyPr>
          <a:lstStyle/>
          <a:p>
            <a:pPr algn="ctr"/>
            <a:r>
              <a:rPr lang="es-MX" sz="4000" dirty="0">
                <a:ln>
                  <a:solidFill>
                    <a:schemeClr val="tx1"/>
                  </a:solidFill>
                </a:ln>
                <a:solidFill>
                  <a:srgbClr val="FF0000"/>
                </a:solidFill>
                <a:latin typeface="Eras Bold ITC" panose="020B0907030504020204" pitchFamily="34" charset="0"/>
                <a:cs typeface="Aharoni" panose="02010803020104030203" pitchFamily="2" charset="-79"/>
              </a:rPr>
              <a:t>Referencias</a:t>
            </a:r>
          </a:p>
        </p:txBody>
      </p:sp>
      <p:sp>
        <p:nvSpPr>
          <p:cNvPr id="9" name="CuadroTexto 8">
            <a:extLst>
              <a:ext uri="{FF2B5EF4-FFF2-40B4-BE49-F238E27FC236}">
                <a16:creationId xmlns:a16="http://schemas.microsoft.com/office/drawing/2014/main" id="{94AA3C0B-CBB0-44F5-BBAD-4D457E9AF460}"/>
              </a:ext>
            </a:extLst>
          </p:cNvPr>
          <p:cNvSpPr txBox="1"/>
          <p:nvPr/>
        </p:nvSpPr>
        <p:spPr>
          <a:xfrm>
            <a:off x="2424792" y="4148618"/>
            <a:ext cx="9386207" cy="9325630"/>
          </a:xfrm>
          <a:prstGeom prst="rect">
            <a:avLst/>
          </a:prstGeom>
          <a:noFill/>
        </p:spPr>
        <p:txBody>
          <a:bodyPr wrap="square">
            <a:spAutoFit/>
          </a:bodyPr>
          <a:lstStyle/>
          <a:p>
            <a:pPr algn="l"/>
            <a:r>
              <a:rPr lang="es-MX" sz="4000" b="0" i="0" dirty="0">
                <a:solidFill>
                  <a:srgbClr val="202124"/>
                </a:solidFill>
                <a:effectLst/>
                <a:latin typeface="arial" panose="020B0604020202020204" pitchFamily="34" charset="0"/>
                <a:hlinkClick r:id="rId4"/>
              </a:rPr>
              <a:t>https://cdn.educ.ar/dinamico/UnidadHtml__get__cd2ae025-07ab-46f9-9547-644c97a46222/90313/data/2d334a88-7a06-11e1-8290-ed15e3c494af/index.html</a:t>
            </a:r>
            <a:endParaRPr lang="es-MX" sz="4000" b="0" i="0" dirty="0">
              <a:solidFill>
                <a:srgbClr val="202124"/>
              </a:solidFill>
              <a:effectLst/>
              <a:latin typeface="arial" panose="020B0604020202020204" pitchFamily="34" charset="0"/>
            </a:endParaRPr>
          </a:p>
          <a:p>
            <a:pPr algn="l"/>
            <a:endParaRPr lang="es-MX" sz="4000" b="0" i="0" dirty="0">
              <a:solidFill>
                <a:srgbClr val="202124"/>
              </a:solidFill>
              <a:effectLst/>
              <a:latin typeface="arial" panose="020B0604020202020204" pitchFamily="34" charset="0"/>
            </a:endParaRPr>
          </a:p>
          <a:p>
            <a:pPr algn="l"/>
            <a:r>
              <a:rPr lang="es-MX" sz="4000" b="0" i="0" dirty="0">
                <a:solidFill>
                  <a:srgbClr val="202124"/>
                </a:solidFill>
                <a:effectLst/>
                <a:latin typeface="arial" panose="020B0604020202020204" pitchFamily="34" charset="0"/>
                <a:hlinkClick r:id="rId5"/>
              </a:rPr>
              <a:t>https://happylearning.tv/la-los-dinosaurios/</a:t>
            </a:r>
            <a:endParaRPr lang="es-MX" sz="4000" b="0" i="0" dirty="0">
              <a:solidFill>
                <a:srgbClr val="202124"/>
              </a:solidFill>
              <a:effectLst/>
              <a:latin typeface="arial" panose="020B0604020202020204" pitchFamily="34" charset="0"/>
            </a:endParaRPr>
          </a:p>
          <a:p>
            <a:pPr algn="l"/>
            <a:endParaRPr lang="es-MX" sz="4000" dirty="0">
              <a:solidFill>
                <a:srgbClr val="202124"/>
              </a:solidFill>
              <a:latin typeface="arial" panose="020B0604020202020204" pitchFamily="34" charset="0"/>
            </a:endParaRPr>
          </a:p>
          <a:p>
            <a:pPr algn="l"/>
            <a:r>
              <a:rPr lang="es-MX" sz="4000" b="0" i="0" dirty="0">
                <a:solidFill>
                  <a:srgbClr val="202124"/>
                </a:solidFill>
                <a:effectLst/>
                <a:latin typeface="arial" panose="020B0604020202020204" pitchFamily="34" charset="0"/>
                <a:hlinkClick r:id="rId6"/>
              </a:rPr>
              <a:t>https://coneduka.es/tipos-de-dinosaruios-para-ninos/</a:t>
            </a:r>
            <a:endParaRPr lang="es-MX" sz="4000" b="0" i="0" dirty="0">
              <a:solidFill>
                <a:srgbClr val="202124"/>
              </a:solidFill>
              <a:effectLst/>
              <a:latin typeface="arial" panose="020B0604020202020204" pitchFamily="34" charset="0"/>
            </a:endParaRPr>
          </a:p>
          <a:p>
            <a:pPr algn="l"/>
            <a:endParaRPr lang="es-MX" sz="4000" b="0" i="0" dirty="0">
              <a:solidFill>
                <a:srgbClr val="202124"/>
              </a:solidFill>
              <a:effectLst/>
              <a:latin typeface="arial" panose="020B0604020202020204" pitchFamily="34" charset="0"/>
            </a:endParaRPr>
          </a:p>
          <a:p>
            <a:pPr algn="l"/>
            <a:r>
              <a:rPr lang="es-MX" sz="4000" b="0" i="0" dirty="0">
                <a:solidFill>
                  <a:srgbClr val="202124"/>
                </a:solidFill>
                <a:effectLst/>
                <a:latin typeface="arial" panose="020B0604020202020204" pitchFamily="34" charset="0"/>
                <a:hlinkClick r:id="rId6"/>
              </a:rPr>
              <a:t>https://coneduka.es/tipos-de-dinosaruios-para-ninos/</a:t>
            </a:r>
            <a:endParaRPr lang="es-MX" sz="4000" dirty="0">
              <a:solidFill>
                <a:srgbClr val="202124"/>
              </a:solidFill>
              <a:latin typeface="arial" panose="020B0604020202020204" pitchFamily="34" charset="0"/>
            </a:endParaRPr>
          </a:p>
          <a:p>
            <a:pPr algn="l"/>
            <a:endParaRPr lang="es-MX" sz="4000" b="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90500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5F1BB7-9061-44B7-BFD6-24F5158F22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00" b="94346" l="211"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10127" y1="14216" x2="10127" y2="14216"/>
                        <a14:foregroundMark x1="5063" y1="15024" x2="8650" y2="16478"/>
                        <a14:foregroundMark x1="211" y1="15186" x2="211" y2="15186"/>
                        <a14:foregroundMark x1="52532" y1="2100" x2="52532" y2="2100"/>
                      </a14:backgroundRemoval>
                    </a14:imgEffect>
                  </a14:imgLayer>
                </a14:imgProps>
              </a:ext>
              <a:ext uri="{28A0092B-C50C-407E-A947-70E740481C1C}">
                <a14:useLocalDpi xmlns:a14="http://schemas.microsoft.com/office/drawing/2010/main" val="0"/>
              </a:ext>
            </a:extLst>
          </a:blip>
          <a:srcRect/>
          <a:stretch>
            <a:fillRect/>
          </a:stretch>
        </p:blipFill>
        <p:spPr bwMode="auto">
          <a:xfrm>
            <a:off x="94229" y="0"/>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7B11346-DAEC-41CE-A139-05F3E5100146}"/>
              </a:ext>
            </a:extLst>
          </p:cNvPr>
          <p:cNvSpPr txBox="1"/>
          <p:nvPr/>
        </p:nvSpPr>
        <p:spPr>
          <a:xfrm>
            <a:off x="2979795" y="2096834"/>
            <a:ext cx="6420870" cy="1261884"/>
          </a:xfrm>
          <a:prstGeom prst="rect">
            <a:avLst/>
          </a:prstGeom>
          <a:noFill/>
        </p:spPr>
        <p:txBody>
          <a:bodyPr wrap="square" rtlCol="0">
            <a:spAutoFit/>
          </a:bodyPr>
          <a:lstStyle/>
          <a:p>
            <a:pPr algn="ctr"/>
            <a:r>
              <a:rPr lang="es-MX" sz="4000" dirty="0">
                <a:ln>
                  <a:solidFill>
                    <a:schemeClr val="tx1"/>
                  </a:solidFill>
                </a:ln>
                <a:solidFill>
                  <a:srgbClr val="FF3399"/>
                </a:solidFill>
                <a:latin typeface="Eras Bold ITC" panose="020B0907030504020204" pitchFamily="34" charset="0"/>
                <a:cs typeface="Aharoni" panose="02010803020104030203" pitchFamily="2" charset="-79"/>
              </a:rPr>
              <a:t>L</a:t>
            </a:r>
            <a:r>
              <a:rPr lang="es-MX" sz="4000" dirty="0">
                <a:ln>
                  <a:solidFill>
                    <a:schemeClr val="tx1"/>
                  </a:solidFill>
                </a:ln>
                <a:solidFill>
                  <a:srgbClr val="904DA2"/>
                </a:solidFill>
                <a:latin typeface="Eras Bold ITC" panose="020B0907030504020204" pitchFamily="34" charset="0"/>
                <a:cs typeface="Aharoni" panose="02010803020104030203" pitchFamily="2" charset="-79"/>
              </a:rPr>
              <a:t>o</a:t>
            </a:r>
            <a:r>
              <a:rPr lang="es-MX" sz="4000" dirty="0">
                <a:ln>
                  <a:solidFill>
                    <a:schemeClr val="tx1"/>
                  </a:solidFill>
                </a:ln>
                <a:solidFill>
                  <a:schemeClr val="accent1">
                    <a:lumMod val="60000"/>
                    <a:lumOff val="40000"/>
                  </a:schemeClr>
                </a:solidFill>
                <a:latin typeface="Eras Bold ITC" panose="020B0907030504020204" pitchFamily="34" charset="0"/>
                <a:cs typeface="Aharoni" panose="02010803020104030203" pitchFamily="2" charset="-79"/>
              </a:rPr>
              <a:t>s</a:t>
            </a:r>
            <a:r>
              <a:rPr lang="es-MX" sz="4000" dirty="0">
                <a:ln>
                  <a:solidFill>
                    <a:schemeClr val="tx1"/>
                  </a:solidFill>
                </a:ln>
                <a:solidFill>
                  <a:schemeClr val="accent6">
                    <a:lumMod val="60000"/>
                    <a:lumOff val="40000"/>
                  </a:schemeClr>
                </a:solidFill>
                <a:latin typeface="Eras Bold ITC" panose="020B0907030504020204" pitchFamily="34" charset="0"/>
                <a:cs typeface="Aharoni" panose="02010803020104030203" pitchFamily="2" charset="-79"/>
              </a:rPr>
              <a:t> d</a:t>
            </a:r>
            <a:r>
              <a:rPr lang="es-MX" sz="4000" dirty="0">
                <a:ln>
                  <a:solidFill>
                    <a:schemeClr val="tx1"/>
                  </a:solidFill>
                </a:ln>
                <a:solidFill>
                  <a:srgbClr val="FFFF00"/>
                </a:solidFill>
                <a:latin typeface="Eras Bold ITC" panose="020B0907030504020204" pitchFamily="34" charset="0"/>
                <a:cs typeface="Aharoni" panose="02010803020104030203" pitchFamily="2" charset="-79"/>
              </a:rPr>
              <a:t>i</a:t>
            </a:r>
            <a:r>
              <a:rPr lang="es-MX" sz="4000" dirty="0">
                <a:ln>
                  <a:solidFill>
                    <a:schemeClr val="tx1"/>
                  </a:solidFill>
                </a:ln>
                <a:solidFill>
                  <a:srgbClr val="FFC000"/>
                </a:solidFill>
                <a:latin typeface="Eras Bold ITC" panose="020B0907030504020204" pitchFamily="34" charset="0"/>
                <a:cs typeface="Aharoni" panose="02010803020104030203" pitchFamily="2" charset="-79"/>
              </a:rPr>
              <a:t>n</a:t>
            </a:r>
            <a:r>
              <a:rPr lang="es-MX" sz="4000" dirty="0">
                <a:ln>
                  <a:solidFill>
                    <a:schemeClr val="tx1"/>
                  </a:solidFill>
                </a:ln>
                <a:solidFill>
                  <a:srgbClr val="FF0000"/>
                </a:solidFill>
                <a:latin typeface="Eras Bold ITC" panose="020B0907030504020204" pitchFamily="34" charset="0"/>
                <a:cs typeface="Aharoni" panose="02010803020104030203" pitchFamily="2" charset="-79"/>
              </a:rPr>
              <a:t>o</a:t>
            </a:r>
            <a:r>
              <a:rPr lang="es-MX" sz="4000" dirty="0">
                <a:ln>
                  <a:solidFill>
                    <a:schemeClr val="tx1"/>
                  </a:solidFill>
                </a:ln>
                <a:solidFill>
                  <a:srgbClr val="FF66CC"/>
                </a:solidFill>
                <a:latin typeface="Eras Bold ITC" panose="020B0907030504020204" pitchFamily="34" charset="0"/>
                <a:cs typeface="Aharoni" panose="02010803020104030203" pitchFamily="2" charset="-79"/>
              </a:rPr>
              <a:t>s</a:t>
            </a:r>
            <a:r>
              <a:rPr lang="es-MX" sz="4000" dirty="0">
                <a:ln>
                  <a:solidFill>
                    <a:schemeClr val="tx1"/>
                  </a:solidFill>
                </a:ln>
                <a:solidFill>
                  <a:srgbClr val="904DA2"/>
                </a:solidFill>
                <a:latin typeface="Eras Bold ITC" panose="020B0907030504020204" pitchFamily="34" charset="0"/>
                <a:cs typeface="Aharoni" panose="02010803020104030203" pitchFamily="2" charset="-79"/>
              </a:rPr>
              <a:t>a</a:t>
            </a:r>
            <a:r>
              <a:rPr lang="es-MX" sz="4000" dirty="0">
                <a:ln>
                  <a:solidFill>
                    <a:schemeClr val="tx1"/>
                  </a:solidFill>
                </a:ln>
                <a:solidFill>
                  <a:srgbClr val="00B0F0"/>
                </a:solidFill>
                <a:latin typeface="Eras Bold ITC" panose="020B0907030504020204" pitchFamily="34" charset="0"/>
                <a:cs typeface="Aharoni" panose="02010803020104030203" pitchFamily="2" charset="-79"/>
              </a:rPr>
              <a:t>u</a:t>
            </a:r>
            <a:r>
              <a:rPr lang="es-MX" sz="4000" dirty="0">
                <a:ln>
                  <a:solidFill>
                    <a:schemeClr val="tx1"/>
                  </a:solidFill>
                </a:ln>
                <a:solidFill>
                  <a:srgbClr val="92D050"/>
                </a:solidFill>
                <a:latin typeface="Eras Bold ITC" panose="020B0907030504020204" pitchFamily="34" charset="0"/>
                <a:cs typeface="Aharoni" panose="02010803020104030203" pitchFamily="2" charset="-79"/>
              </a:rPr>
              <a:t>r</a:t>
            </a:r>
            <a:r>
              <a:rPr lang="es-MX" sz="4000" dirty="0">
                <a:ln>
                  <a:solidFill>
                    <a:schemeClr val="tx1"/>
                  </a:solidFill>
                </a:ln>
                <a:solidFill>
                  <a:srgbClr val="FFFF00"/>
                </a:solidFill>
                <a:latin typeface="Eras Bold ITC" panose="020B0907030504020204" pitchFamily="34" charset="0"/>
                <a:cs typeface="Aharoni" panose="02010803020104030203" pitchFamily="2" charset="-79"/>
              </a:rPr>
              <a:t>i</a:t>
            </a:r>
            <a:r>
              <a:rPr lang="es-MX" sz="4000" dirty="0">
                <a:ln>
                  <a:solidFill>
                    <a:schemeClr val="tx1"/>
                  </a:solidFill>
                </a:ln>
                <a:solidFill>
                  <a:srgbClr val="FFC000"/>
                </a:solidFill>
                <a:latin typeface="Eras Bold ITC" panose="020B0907030504020204" pitchFamily="34" charset="0"/>
                <a:cs typeface="Aharoni" panose="02010803020104030203" pitchFamily="2" charset="-79"/>
              </a:rPr>
              <a:t>o</a:t>
            </a:r>
            <a:r>
              <a:rPr lang="es-MX" sz="4000" dirty="0">
                <a:ln>
                  <a:solidFill>
                    <a:schemeClr val="tx1"/>
                  </a:solidFill>
                </a:ln>
                <a:solidFill>
                  <a:srgbClr val="FF0000"/>
                </a:solidFill>
                <a:latin typeface="Eras Bold ITC" panose="020B0907030504020204" pitchFamily="34" charset="0"/>
                <a:cs typeface="Aharoni" panose="02010803020104030203" pitchFamily="2" charset="-79"/>
              </a:rPr>
              <a:t>s</a:t>
            </a:r>
            <a:endParaRPr lang="es-MX" sz="4000" dirty="0">
              <a:ln>
                <a:solidFill>
                  <a:schemeClr val="tx1"/>
                </a:solidFill>
              </a:ln>
              <a:latin typeface="Eras Bold ITC" panose="020B0907030504020204" pitchFamily="34" charset="0"/>
              <a:cs typeface="Aharoni" panose="02010803020104030203" pitchFamily="2" charset="-79"/>
            </a:endParaRPr>
          </a:p>
          <a:p>
            <a:pPr algn="ctr"/>
            <a:r>
              <a:rPr lang="es-MX" sz="3600" dirty="0">
                <a:ln>
                  <a:solidFill>
                    <a:schemeClr val="tx1"/>
                  </a:solidFill>
                </a:ln>
                <a:solidFill>
                  <a:schemeClr val="accent1">
                    <a:lumMod val="40000"/>
                    <a:lumOff val="60000"/>
                  </a:schemeClr>
                </a:solidFill>
                <a:latin typeface="Eras Bold ITC" panose="020B0907030504020204" pitchFamily="34" charset="0"/>
                <a:cs typeface="Aharoni" panose="02010803020104030203" pitchFamily="2" charset="-79"/>
              </a:rPr>
              <a:t>Febrero</a:t>
            </a:r>
            <a:endParaRPr lang="es-MX" sz="2800" dirty="0">
              <a:ln>
                <a:solidFill>
                  <a:schemeClr val="tx1"/>
                </a:solidFill>
              </a:ln>
              <a:solidFill>
                <a:srgbClr val="34CD34"/>
              </a:solidFill>
              <a:latin typeface="Eras Bold ITC" panose="020B0907030504020204" pitchFamily="34" charset="0"/>
              <a:cs typeface="Aharoni" panose="02010803020104030203" pitchFamily="2" charset="-79"/>
            </a:endParaRPr>
          </a:p>
        </p:txBody>
      </p:sp>
      <p:sp>
        <p:nvSpPr>
          <p:cNvPr id="13" name="CuadroTexto 12">
            <a:extLst>
              <a:ext uri="{FF2B5EF4-FFF2-40B4-BE49-F238E27FC236}">
                <a16:creationId xmlns:a16="http://schemas.microsoft.com/office/drawing/2014/main" id="{B1C97534-D6CC-41E2-9D5D-36E544BF2D49}"/>
              </a:ext>
            </a:extLst>
          </p:cNvPr>
          <p:cNvSpPr txBox="1"/>
          <p:nvPr/>
        </p:nvSpPr>
        <p:spPr>
          <a:xfrm>
            <a:off x="1930400" y="3734492"/>
            <a:ext cx="9728200" cy="10926068"/>
          </a:xfrm>
          <a:prstGeom prst="rect">
            <a:avLst/>
          </a:prstGeom>
          <a:noFill/>
        </p:spPr>
        <p:txBody>
          <a:bodyPr wrap="square" rtlCol="0">
            <a:spAutoFit/>
          </a:bodyPr>
          <a:lstStyle/>
          <a:p>
            <a:pPr algn="just"/>
            <a:r>
              <a:rPr lang="es-MX" sz="3200" b="1" dirty="0">
                <a:latin typeface="Abadi" panose="020B0604020104020204" pitchFamily="34" charset="0"/>
              </a:rPr>
              <a:t>Los dinosaurios son un grupo de saurópsidos que aparecieron durante el período Triásico. Se sitúa su origen entre 231 y 243 millones de años atrás.</a:t>
            </a:r>
          </a:p>
          <a:p>
            <a:pPr algn="just"/>
            <a:r>
              <a:rPr lang="es-MX" sz="3200" b="1" dirty="0">
                <a:latin typeface="Abadi" panose="020B0604020104020204" pitchFamily="34" charset="0"/>
              </a:rPr>
              <a:t> Fueron los vertebrados terrestres dominantes durante 135 millones de años, desde el inicio del Jurásico, hace unos 200 millones años, hasta el final del Cretácico, hace 66 millones de años, cuando la mayoría de los grupos de dinosaurios se extinguieron durante la extinción masiva del Cretácico-Terciario que puso fin a la Era Mesozoica. </a:t>
            </a:r>
          </a:p>
          <a:p>
            <a:pPr algn="just"/>
            <a:r>
              <a:rPr lang="es-MX" sz="3200" b="1" dirty="0">
                <a:latin typeface="Abadi" panose="020B0604020104020204" pitchFamily="34" charset="0"/>
              </a:rPr>
              <a:t>El registro fósil indica que las aves evolucionaron a partir de dinosaurios terópodos durante el período Jurásico y, en consecuencia, muchos taxónomos consideran que las aves forman un subgrupo dentro de los dinosaurios.​ Algunas aves sobrevivieron a este acontecimiento, y sus descendientes continúan el linaje de los dinosaurios hasta nuestros días.</a:t>
            </a:r>
          </a:p>
          <a:p>
            <a:pPr algn="just"/>
            <a:r>
              <a:rPr lang="es-MX" sz="3200" b="1" dirty="0">
                <a:latin typeface="Abadi" panose="020B0604020104020204" pitchFamily="34" charset="0"/>
              </a:rPr>
              <a:t>Muchos dinosaurios eran grandes, el dinosaurio </a:t>
            </a:r>
            <a:r>
              <a:rPr lang="es-MX" sz="3200" b="1" dirty="0" err="1">
                <a:latin typeface="Abadi" panose="020B0604020104020204" pitchFamily="34" charset="0"/>
              </a:rPr>
              <a:t>saurópodo</a:t>
            </a:r>
            <a:r>
              <a:rPr lang="es-MX" sz="3200" b="1" dirty="0">
                <a:latin typeface="Abadi" panose="020B0604020104020204" pitchFamily="34" charset="0"/>
              </a:rPr>
              <a:t> más grande pudo haber alcanzado una longitud de 58 metros y 9,25 metros de altura. Pero también, muchos dinosaurios eran bastante pequeños: </a:t>
            </a:r>
            <a:r>
              <a:rPr lang="es-MX" sz="3200" b="1" dirty="0" err="1">
                <a:latin typeface="Abadi" panose="020B0604020104020204" pitchFamily="34" charset="0"/>
              </a:rPr>
              <a:t>Xixianykus</a:t>
            </a:r>
            <a:r>
              <a:rPr lang="es-MX" sz="3200" b="1" dirty="0">
                <a:latin typeface="Abadi" panose="020B0604020104020204" pitchFamily="34" charset="0"/>
              </a:rPr>
              <a:t>, por ejemplo, medía unos 50 cm de largo.</a:t>
            </a:r>
          </a:p>
        </p:txBody>
      </p:sp>
    </p:spTree>
    <p:extLst>
      <p:ext uri="{BB962C8B-B14F-4D97-AF65-F5344CB8AC3E}">
        <p14:creationId xmlns:p14="http://schemas.microsoft.com/office/powerpoint/2010/main" val="187871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4D2736-5A15-4E04-B842-44BE3D4716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62" b="94346" l="1477"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52743" y1="2262" x2="52743" y2="2262"/>
                        <a14:foregroundMark x1="4852" y1="24717" x2="4852" y2="24717"/>
                        <a14:foregroundMark x1="6329" y1="83845" x2="6329" y2="83845"/>
                        <a14:foregroundMark x1="4008" y1="84976" x2="4008" y2="84976"/>
                        <a14:foregroundMark x1="6540" y1="85299" x2="11392" y2="85460"/>
                        <a14:foregroundMark x1="51055" y1="9532" x2="51055" y2="9532"/>
                        <a14:foregroundMark x1="4852" y1="65428" x2="4852" y2="65428"/>
                        <a14:foregroundMark x1="4852" y1="65428" x2="4852" y2="65428"/>
                        <a14:foregroundMark x1="10549" y1="65267" x2="1688" y2="64459"/>
                      </a14:backgroundRemoval>
                    </a14:imgEffect>
                  </a14:imgLayer>
                </a14:imgProps>
              </a:ext>
              <a:ext uri="{28A0092B-C50C-407E-A947-70E740481C1C}">
                <a14:useLocalDpi xmlns:a14="http://schemas.microsoft.com/office/drawing/2010/main" val="0"/>
              </a:ext>
            </a:extLst>
          </a:blip>
          <a:srcRect/>
          <a:stretch>
            <a:fillRect/>
          </a:stretch>
        </p:blipFill>
        <p:spPr bwMode="auto">
          <a:xfrm>
            <a:off x="117987" y="58994"/>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000FD73-29BF-42FF-9198-8778AE138BF8}"/>
              </a:ext>
            </a:extLst>
          </p:cNvPr>
          <p:cNvSpPr txBox="1"/>
          <p:nvPr/>
        </p:nvSpPr>
        <p:spPr>
          <a:xfrm>
            <a:off x="1986642" y="2668565"/>
            <a:ext cx="9922329" cy="2677656"/>
          </a:xfrm>
          <a:prstGeom prst="rect">
            <a:avLst/>
          </a:prstGeom>
          <a:noFill/>
        </p:spPr>
        <p:txBody>
          <a:bodyPr wrap="square">
            <a:spAutoFit/>
          </a:bodyPr>
          <a:lstStyle/>
          <a:p>
            <a:r>
              <a:rPr lang="es-MX" sz="2800" dirty="0"/>
              <a:t>El implementar el tema de los dinosaurios en preescolar, busca lograr que los niños indaguen y profundicen sus conocimientos sobre los animales prehistóricos. Ejercitar con los alumnos para que se inicien en el reconocimiento de algunas especies de animales en extinción. Desarrollar la capacidad de anticipación y formulación de hipótesis.</a:t>
            </a:r>
          </a:p>
        </p:txBody>
      </p:sp>
    </p:spTree>
    <p:extLst>
      <p:ext uri="{BB962C8B-B14F-4D97-AF65-F5344CB8AC3E}">
        <p14:creationId xmlns:p14="http://schemas.microsoft.com/office/powerpoint/2010/main" val="86284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5F1BB7-9061-44B7-BFD6-24F5158F22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00" b="94346" l="211"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10127" y1="14216" x2="10127" y2="14216"/>
                        <a14:foregroundMark x1="5063" y1="15024" x2="8650" y2="16478"/>
                        <a14:foregroundMark x1="211" y1="15186" x2="211" y2="15186"/>
                        <a14:foregroundMark x1="52532" y1="2100" x2="52532" y2="2100"/>
                      </a14:backgroundRemoval>
                    </a14:imgEffect>
                  </a14:imgLayer>
                </a14:imgProps>
              </a:ext>
              <a:ext uri="{28A0092B-C50C-407E-A947-70E740481C1C}">
                <a14:useLocalDpi xmlns:a14="http://schemas.microsoft.com/office/drawing/2010/main" val="0"/>
              </a:ext>
            </a:extLst>
          </a:blip>
          <a:srcRect/>
          <a:stretch>
            <a:fillRect/>
          </a:stretch>
        </p:blipFill>
        <p:spPr bwMode="auto">
          <a:xfrm>
            <a:off x="94229" y="0"/>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7B11346-DAEC-41CE-A139-05F3E5100146}"/>
              </a:ext>
            </a:extLst>
          </p:cNvPr>
          <p:cNvSpPr txBox="1"/>
          <p:nvPr/>
        </p:nvSpPr>
        <p:spPr>
          <a:xfrm>
            <a:off x="2979795" y="2096834"/>
            <a:ext cx="6420870" cy="707886"/>
          </a:xfrm>
          <a:prstGeom prst="rect">
            <a:avLst/>
          </a:prstGeom>
          <a:noFill/>
        </p:spPr>
        <p:txBody>
          <a:bodyPr wrap="square" rtlCol="0">
            <a:spAutoFit/>
          </a:bodyPr>
          <a:lstStyle/>
          <a:p>
            <a:pPr algn="ctr"/>
            <a:r>
              <a:rPr lang="es-MX" sz="4000" dirty="0">
                <a:ln>
                  <a:solidFill>
                    <a:schemeClr val="tx1"/>
                  </a:solidFill>
                </a:ln>
                <a:solidFill>
                  <a:srgbClr val="FF3399"/>
                </a:solidFill>
                <a:latin typeface="Eras Bold ITC" panose="020B0907030504020204" pitchFamily="34" charset="0"/>
                <a:cs typeface="Aharoni" panose="02010803020104030203" pitchFamily="2" charset="-79"/>
              </a:rPr>
              <a:t>L</a:t>
            </a:r>
            <a:r>
              <a:rPr lang="es-MX" sz="4000" dirty="0">
                <a:ln>
                  <a:solidFill>
                    <a:schemeClr val="tx1"/>
                  </a:solidFill>
                </a:ln>
                <a:solidFill>
                  <a:srgbClr val="904DA2"/>
                </a:solidFill>
                <a:latin typeface="Eras Bold ITC" panose="020B0907030504020204" pitchFamily="34" charset="0"/>
                <a:cs typeface="Aharoni" panose="02010803020104030203" pitchFamily="2" charset="-79"/>
              </a:rPr>
              <a:t>o</a:t>
            </a:r>
            <a:r>
              <a:rPr lang="es-MX" sz="4000" dirty="0">
                <a:ln>
                  <a:solidFill>
                    <a:schemeClr val="tx1"/>
                  </a:solidFill>
                </a:ln>
                <a:solidFill>
                  <a:schemeClr val="accent1">
                    <a:lumMod val="60000"/>
                    <a:lumOff val="40000"/>
                  </a:schemeClr>
                </a:solidFill>
                <a:latin typeface="Eras Bold ITC" panose="020B0907030504020204" pitchFamily="34" charset="0"/>
                <a:cs typeface="Aharoni" panose="02010803020104030203" pitchFamily="2" charset="-79"/>
              </a:rPr>
              <a:t>s</a:t>
            </a:r>
            <a:r>
              <a:rPr lang="es-MX" sz="4000" dirty="0">
                <a:ln>
                  <a:solidFill>
                    <a:schemeClr val="tx1"/>
                  </a:solidFill>
                </a:ln>
                <a:solidFill>
                  <a:schemeClr val="accent6">
                    <a:lumMod val="60000"/>
                    <a:lumOff val="40000"/>
                  </a:schemeClr>
                </a:solidFill>
                <a:latin typeface="Eras Bold ITC" panose="020B0907030504020204" pitchFamily="34" charset="0"/>
                <a:cs typeface="Aharoni" panose="02010803020104030203" pitchFamily="2" charset="-79"/>
              </a:rPr>
              <a:t> fósiles</a:t>
            </a:r>
            <a:endParaRPr lang="es-MX" sz="4000" dirty="0">
              <a:ln>
                <a:solidFill>
                  <a:schemeClr val="tx1"/>
                </a:solidFill>
              </a:ln>
              <a:latin typeface="Eras Bold ITC" panose="020B0907030504020204" pitchFamily="34" charset="0"/>
              <a:cs typeface="Aharoni" panose="02010803020104030203" pitchFamily="2" charset="-79"/>
            </a:endParaRPr>
          </a:p>
        </p:txBody>
      </p:sp>
      <p:sp>
        <p:nvSpPr>
          <p:cNvPr id="13" name="CuadroTexto 12">
            <a:extLst>
              <a:ext uri="{FF2B5EF4-FFF2-40B4-BE49-F238E27FC236}">
                <a16:creationId xmlns:a16="http://schemas.microsoft.com/office/drawing/2014/main" id="{B1C97534-D6CC-41E2-9D5D-36E544BF2D49}"/>
              </a:ext>
            </a:extLst>
          </p:cNvPr>
          <p:cNvSpPr txBox="1"/>
          <p:nvPr/>
        </p:nvSpPr>
        <p:spPr>
          <a:xfrm>
            <a:off x="1930400" y="2804720"/>
            <a:ext cx="9728200" cy="11910953"/>
          </a:xfrm>
          <a:prstGeom prst="rect">
            <a:avLst/>
          </a:prstGeom>
          <a:noFill/>
        </p:spPr>
        <p:txBody>
          <a:bodyPr wrap="square" rtlCol="0">
            <a:spAutoFit/>
          </a:bodyPr>
          <a:lstStyle/>
          <a:p>
            <a:pPr algn="just"/>
            <a:r>
              <a:rPr lang="es-MX" sz="3200" b="1" dirty="0">
                <a:latin typeface="Abadi" panose="020B0604020104020204" pitchFamily="34" charset="0"/>
              </a:rPr>
              <a:t>La existencia de los dinosaurios se determinó a partir del descubrimiento de fósiles. Se han encontrado fósiles en todos los continentes, prueba de que estos grandes reptiles se extendieron por todo el planeta. Los fósiles más abundantes corresponden a huesos, luego los de dientes, huellas, huevos y en algunos casos fósiles de impresiones de piel.</a:t>
            </a:r>
          </a:p>
          <a:p>
            <a:pPr algn="just"/>
            <a:r>
              <a:rPr lang="es-MX" sz="3200" b="1" dirty="0">
                <a:latin typeface="Abadi" panose="020B0604020104020204" pitchFamily="34" charset="0"/>
              </a:rPr>
              <a:t>Cómo se forma un fósil</a:t>
            </a:r>
          </a:p>
          <a:p>
            <a:pPr algn="just"/>
            <a:r>
              <a:rPr lang="es-MX" sz="3200" b="1" dirty="0">
                <a:latin typeface="Abadi" panose="020B0604020104020204" pitchFamily="34" charset="0"/>
              </a:rPr>
              <a:t>El proceso de fosilización comienza cuando los restos de un ser vivo son cubiertos por sedimentos. Con el tiempo, los materiales originales que componían la estructura, las partes que llegan a fosilizarse, en general, son las duras, como huesos o dientes van siendo reemplazados por minerales del suelo, sin que se altere la forma inicial. Un fósil es, por lo tanto, un modelo hecho de roca de una estructura que alguna vez perteneció a un ser viviente. En casi todos los casos, los restos de animales y plantas son rápidamente consumidos por los animales carroñeros, descompuestos por las bacterias y hongos que habitan el suelo, o desintegrados por el viento o el agua. Por eso, los fósiles encontrados representan una proporción muy pequeña de los organismos existentes en un período de la historia de la Tierra.</a:t>
            </a:r>
          </a:p>
        </p:txBody>
      </p:sp>
    </p:spTree>
    <p:extLst>
      <p:ext uri="{BB962C8B-B14F-4D97-AF65-F5344CB8AC3E}">
        <p14:creationId xmlns:p14="http://schemas.microsoft.com/office/powerpoint/2010/main" val="395403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7B11346-DAEC-41CE-A139-05F3E5100146}"/>
              </a:ext>
            </a:extLst>
          </p:cNvPr>
          <p:cNvSpPr txBox="1"/>
          <p:nvPr/>
        </p:nvSpPr>
        <p:spPr>
          <a:xfrm>
            <a:off x="2681889" y="0"/>
            <a:ext cx="7469550" cy="707886"/>
          </a:xfrm>
          <a:prstGeom prst="rect">
            <a:avLst/>
          </a:prstGeom>
          <a:noFill/>
        </p:spPr>
        <p:txBody>
          <a:bodyPr wrap="square" rtlCol="0">
            <a:spAutoFit/>
          </a:bodyPr>
          <a:lstStyle/>
          <a:p>
            <a:pPr algn="ctr"/>
            <a:r>
              <a:rPr lang="es-MX" sz="4000" dirty="0">
                <a:ln>
                  <a:solidFill>
                    <a:schemeClr val="tx1"/>
                  </a:solidFill>
                </a:ln>
                <a:solidFill>
                  <a:srgbClr val="FF0000"/>
                </a:solidFill>
                <a:latin typeface="Eras Bold ITC" panose="020B0907030504020204" pitchFamily="34" charset="0"/>
                <a:cs typeface="Aharoni" panose="02010803020104030203" pitchFamily="2" charset="-79"/>
              </a:rPr>
              <a:t>Tipos</a:t>
            </a:r>
          </a:p>
        </p:txBody>
      </p:sp>
      <p:sp>
        <p:nvSpPr>
          <p:cNvPr id="9" name="CuadroTexto 8">
            <a:extLst>
              <a:ext uri="{FF2B5EF4-FFF2-40B4-BE49-F238E27FC236}">
                <a16:creationId xmlns:a16="http://schemas.microsoft.com/office/drawing/2014/main" id="{95E13C80-0DCC-4C6C-80C3-7478CFF374BB}"/>
              </a:ext>
            </a:extLst>
          </p:cNvPr>
          <p:cNvSpPr txBox="1"/>
          <p:nvPr/>
        </p:nvSpPr>
        <p:spPr>
          <a:xfrm>
            <a:off x="408151" y="804049"/>
            <a:ext cx="8862475" cy="12834283"/>
          </a:xfrm>
          <a:prstGeom prst="rect">
            <a:avLst/>
          </a:prstGeom>
          <a:noFill/>
        </p:spPr>
        <p:txBody>
          <a:bodyPr wrap="square">
            <a:spAutoFit/>
          </a:bodyPr>
          <a:lstStyle/>
          <a:p>
            <a:r>
              <a:rPr lang="es-MX" b="1" dirty="0"/>
              <a:t>Ornitisquios</a:t>
            </a:r>
          </a:p>
          <a:p>
            <a:r>
              <a:rPr lang="es-MX" dirty="0"/>
              <a:t>Los dinosaurios del orden de los Ornitisquios poseían una pelvis similar a la de las aves modernas, con una disposición rectangular. El pubis estaba rotado y apuntaba hacia atrás, en paralelo con el hueso isquion y por debajo de él. Además, exceptuando las especies más primitivas, todos los Ornitisquios tenían una boca no dentada cubierta por un pico córneo. Curiosamente, las aves no derivan de este grupo de dinosaurios. Esto implica que la disposición rectangular de la cadera surge independientemente en el curso de la evolución tanto de las aves como de los Ornitisquios, en un claro ejemplo de evolución convergente.</a:t>
            </a:r>
          </a:p>
          <a:p>
            <a:r>
              <a:rPr lang="es-MX" dirty="0"/>
              <a:t>Los Ornitisquios se dividen en cuatro subórdenes. Los ornitópodos (bípedos), los estegosaurios, </a:t>
            </a:r>
            <a:r>
              <a:rPr lang="es-MX" dirty="0" err="1"/>
              <a:t>anquilosaurios</a:t>
            </a:r>
            <a:r>
              <a:rPr lang="es-MX" dirty="0"/>
              <a:t> y ceratosaurios (estos tres últimos, cuadrúpedos).</a:t>
            </a:r>
          </a:p>
          <a:p>
            <a:endParaRPr lang="es-MX" dirty="0"/>
          </a:p>
          <a:p>
            <a:r>
              <a:rPr lang="es-MX" b="1" dirty="0"/>
              <a:t>Ornitópodo: iguanodonte</a:t>
            </a:r>
            <a:r>
              <a:rPr lang="es-MX" dirty="0"/>
              <a:t>.</a:t>
            </a:r>
          </a:p>
          <a:p>
            <a:r>
              <a:rPr lang="es-MX" dirty="0"/>
              <a:t>Los ornitópodos constituyeron el grupo más abundante al final del período cretácico. Aunque eran bípedos, podían adoptar una posición en cuatro patas. Su dentadura estaba hecha para rasgar y romper material vegetal y se componía de cientos de dientes compactos, evidencia de que ingerían grandes volúmenes de comida. Un típico dinosaurio perteneciente a este grupo era el iguanodonte, de 4 a 5 m de altura, cuyas huellas semejaban las de un avestruz.</a:t>
            </a:r>
          </a:p>
          <a:p>
            <a:endParaRPr lang="es-MX" dirty="0"/>
          </a:p>
          <a:p>
            <a:r>
              <a:rPr lang="es-MX" b="1" dirty="0"/>
              <a:t>Estegosaurio: estegosaurio.</a:t>
            </a:r>
          </a:p>
          <a:p>
            <a:r>
              <a:rPr lang="es-MX" dirty="0"/>
              <a:t>Eran herbívoros, de cabeza y dientes muy pequeños, tenían el cerebro del tamaño de una nuez, si bien podían pesar hasta 2 t. Su rasgo distintivo consistía en dos filas de placas óseas eréctiles alternadas a lo largo de su espalda y su cola, cuya función es aún hoy muy discutida. Se encontraron evidencias de que dichas placas estaban vascularizadas y podrían haber tenido una función en la regulación de la temperatura del animal, al permitir un intercambio rápido de calor con el medio; se postula también que les pudieron haber servido de defensa. Un ejemplar de este grupo lleva el mismo nombre: estegosaurio.</a:t>
            </a:r>
          </a:p>
          <a:p>
            <a:endParaRPr lang="es-MX" dirty="0"/>
          </a:p>
          <a:p>
            <a:r>
              <a:rPr lang="es-MX" b="1" dirty="0" err="1"/>
              <a:t>Anquilosaurio</a:t>
            </a:r>
            <a:r>
              <a:rPr lang="es-MX" b="1" dirty="0"/>
              <a:t>: </a:t>
            </a:r>
            <a:r>
              <a:rPr lang="es-MX" b="1" dirty="0" err="1"/>
              <a:t>anquilosaurio</a:t>
            </a:r>
            <a:r>
              <a:rPr lang="es-MX" b="1" dirty="0"/>
              <a:t>.</a:t>
            </a:r>
          </a:p>
          <a:p>
            <a:r>
              <a:rPr lang="es-MX" dirty="0"/>
              <a:t>Los </a:t>
            </a:r>
            <a:r>
              <a:rPr lang="es-MX" dirty="0" err="1"/>
              <a:t>anquilosaurios</a:t>
            </a:r>
            <a:r>
              <a:rPr lang="es-MX" dirty="0"/>
              <a:t> eran animales bajos y de patas cortas y fuertes. Tenían una suerte de armadura rígida y resistente de placas óseas que cubría sus patas y su espalda. El </a:t>
            </a:r>
            <a:r>
              <a:rPr lang="es-MX" dirty="0" err="1"/>
              <a:t>anquilosaurio</a:t>
            </a:r>
            <a:r>
              <a:rPr lang="es-MX" dirty="0"/>
              <a:t> era un ejemplar típico de este grupo, con una cola gruesa y robusta que terminaba en forma de mazo óseo y podía tener un efecto mortífero sobre sus posibles atacantes.</a:t>
            </a:r>
          </a:p>
          <a:p>
            <a:endParaRPr lang="es-MX" dirty="0"/>
          </a:p>
          <a:p>
            <a:r>
              <a:rPr lang="es-MX" b="1" dirty="0"/>
              <a:t>Ceratosaurio: </a:t>
            </a:r>
            <a:r>
              <a:rPr lang="es-MX" b="1" dirty="0" err="1"/>
              <a:t>triceratops</a:t>
            </a:r>
            <a:r>
              <a:rPr lang="es-MX" b="1" dirty="0"/>
              <a:t>.</a:t>
            </a:r>
          </a:p>
          <a:p>
            <a:r>
              <a:rPr lang="es-MX" dirty="0"/>
              <a:t>Los ceratosaurios fueron los dinosaurios que aparecieron más tardíamente, en el período cretácico superior. Tenían cuernos y cabezas grandes, y mandíbulas con un pico en su parte delantera que cubría una serie de dientes cortadores. Su cuerpo estaba cubierto por una piel correosa. Aunque eran herbívoros, estos dinosaurios eran muy capaces de defenderse y hasta los feroces terópodos se cuidaban de atacarlos si andaban en grupo. Uno de sus miembros más conocidos (y uno de los últimos dinosaurios en desaparecer) era el </a:t>
            </a:r>
            <a:r>
              <a:rPr lang="es-MX" dirty="0" err="1"/>
              <a:t>triceratops</a:t>
            </a:r>
            <a:r>
              <a:rPr lang="es-MX" dirty="0"/>
              <a:t>. Los cuernos de este dinosaurio semejaban los de un rinoceronte actual; además, el animal poseía un reborde óseo que se proyectaba por detrás del cráneo y le colgaba sobre la nuca.</a:t>
            </a:r>
          </a:p>
          <a:p>
            <a:endParaRPr lang="es-MX" dirty="0"/>
          </a:p>
          <a:p>
            <a:endParaRPr lang="es-MX" dirty="0"/>
          </a:p>
        </p:txBody>
      </p:sp>
      <p:pic>
        <p:nvPicPr>
          <p:cNvPr id="2" name="Imagen 1">
            <a:extLst>
              <a:ext uri="{FF2B5EF4-FFF2-40B4-BE49-F238E27FC236}">
                <a16:creationId xmlns:a16="http://schemas.microsoft.com/office/drawing/2014/main" id="{DD50706C-326B-4DD1-ACAC-4192C543FBBE}"/>
              </a:ext>
            </a:extLst>
          </p:cNvPr>
          <p:cNvPicPr>
            <a:picLocks noChangeAspect="1"/>
          </p:cNvPicPr>
          <p:nvPr/>
        </p:nvPicPr>
        <p:blipFill>
          <a:blip r:embed="rId2"/>
          <a:stretch>
            <a:fillRect/>
          </a:stretch>
        </p:blipFill>
        <p:spPr>
          <a:xfrm>
            <a:off x="9270626" y="3508643"/>
            <a:ext cx="1784747" cy="2216061"/>
          </a:xfrm>
          <a:prstGeom prst="rect">
            <a:avLst/>
          </a:prstGeom>
        </p:spPr>
      </p:pic>
      <p:pic>
        <p:nvPicPr>
          <p:cNvPr id="3" name="Imagen 2">
            <a:extLst>
              <a:ext uri="{FF2B5EF4-FFF2-40B4-BE49-F238E27FC236}">
                <a16:creationId xmlns:a16="http://schemas.microsoft.com/office/drawing/2014/main" id="{08B298DC-1AF6-4B50-83FD-0004830618F4}"/>
              </a:ext>
            </a:extLst>
          </p:cNvPr>
          <p:cNvPicPr>
            <a:picLocks noChangeAspect="1"/>
          </p:cNvPicPr>
          <p:nvPr/>
        </p:nvPicPr>
        <p:blipFill>
          <a:blip r:embed="rId3"/>
          <a:stretch>
            <a:fillRect/>
          </a:stretch>
        </p:blipFill>
        <p:spPr>
          <a:xfrm>
            <a:off x="9508478" y="6167002"/>
            <a:ext cx="2111829" cy="1491479"/>
          </a:xfrm>
          <a:prstGeom prst="rect">
            <a:avLst/>
          </a:prstGeom>
        </p:spPr>
      </p:pic>
      <p:pic>
        <p:nvPicPr>
          <p:cNvPr id="4" name="Imagen 3">
            <a:extLst>
              <a:ext uri="{FF2B5EF4-FFF2-40B4-BE49-F238E27FC236}">
                <a16:creationId xmlns:a16="http://schemas.microsoft.com/office/drawing/2014/main" id="{3BAF39C6-D9A7-454C-A636-FE88274143AD}"/>
              </a:ext>
            </a:extLst>
          </p:cNvPr>
          <p:cNvPicPr>
            <a:picLocks noChangeAspect="1"/>
          </p:cNvPicPr>
          <p:nvPr/>
        </p:nvPicPr>
        <p:blipFill>
          <a:blip r:embed="rId4"/>
          <a:stretch>
            <a:fillRect/>
          </a:stretch>
        </p:blipFill>
        <p:spPr>
          <a:xfrm>
            <a:off x="8953563" y="8434318"/>
            <a:ext cx="2830286" cy="1432832"/>
          </a:xfrm>
          <a:prstGeom prst="rect">
            <a:avLst/>
          </a:prstGeom>
        </p:spPr>
      </p:pic>
      <p:pic>
        <p:nvPicPr>
          <p:cNvPr id="5" name="Imagen 4">
            <a:extLst>
              <a:ext uri="{FF2B5EF4-FFF2-40B4-BE49-F238E27FC236}">
                <a16:creationId xmlns:a16="http://schemas.microsoft.com/office/drawing/2014/main" id="{2D235A50-97DC-42C7-B76A-18082A74A3DA}"/>
              </a:ext>
            </a:extLst>
          </p:cNvPr>
          <p:cNvPicPr>
            <a:picLocks noChangeAspect="1"/>
          </p:cNvPicPr>
          <p:nvPr/>
        </p:nvPicPr>
        <p:blipFill>
          <a:blip r:embed="rId5"/>
          <a:stretch>
            <a:fillRect/>
          </a:stretch>
        </p:blipFill>
        <p:spPr>
          <a:xfrm>
            <a:off x="9085413" y="10642987"/>
            <a:ext cx="3106587" cy="1863952"/>
          </a:xfrm>
          <a:prstGeom prst="rect">
            <a:avLst/>
          </a:prstGeom>
        </p:spPr>
      </p:pic>
    </p:spTree>
    <p:extLst>
      <p:ext uri="{BB962C8B-B14F-4D97-AF65-F5344CB8AC3E}">
        <p14:creationId xmlns:p14="http://schemas.microsoft.com/office/powerpoint/2010/main" val="85922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7B11346-DAEC-41CE-A139-05F3E5100146}"/>
              </a:ext>
            </a:extLst>
          </p:cNvPr>
          <p:cNvSpPr txBox="1"/>
          <p:nvPr/>
        </p:nvSpPr>
        <p:spPr>
          <a:xfrm>
            <a:off x="2681889" y="0"/>
            <a:ext cx="7469550" cy="707886"/>
          </a:xfrm>
          <a:prstGeom prst="rect">
            <a:avLst/>
          </a:prstGeom>
          <a:noFill/>
        </p:spPr>
        <p:txBody>
          <a:bodyPr wrap="square" rtlCol="0">
            <a:spAutoFit/>
          </a:bodyPr>
          <a:lstStyle/>
          <a:p>
            <a:pPr algn="ctr"/>
            <a:r>
              <a:rPr lang="es-MX" sz="4000" dirty="0">
                <a:ln>
                  <a:solidFill>
                    <a:schemeClr val="tx1"/>
                  </a:solidFill>
                </a:ln>
                <a:solidFill>
                  <a:srgbClr val="FF0000"/>
                </a:solidFill>
                <a:latin typeface="Eras Bold ITC" panose="020B0907030504020204" pitchFamily="34" charset="0"/>
                <a:cs typeface="Aharoni" panose="02010803020104030203" pitchFamily="2" charset="-79"/>
              </a:rPr>
              <a:t>Tipos</a:t>
            </a:r>
          </a:p>
        </p:txBody>
      </p:sp>
      <p:sp>
        <p:nvSpPr>
          <p:cNvPr id="9" name="CuadroTexto 8">
            <a:extLst>
              <a:ext uri="{FF2B5EF4-FFF2-40B4-BE49-F238E27FC236}">
                <a16:creationId xmlns:a16="http://schemas.microsoft.com/office/drawing/2014/main" id="{95E13C80-0DCC-4C6C-80C3-7478CFF374BB}"/>
              </a:ext>
            </a:extLst>
          </p:cNvPr>
          <p:cNvSpPr txBox="1"/>
          <p:nvPr/>
        </p:nvSpPr>
        <p:spPr>
          <a:xfrm>
            <a:off x="305889" y="1186858"/>
            <a:ext cx="8838112" cy="12280285"/>
          </a:xfrm>
          <a:prstGeom prst="rect">
            <a:avLst/>
          </a:prstGeom>
          <a:noFill/>
        </p:spPr>
        <p:txBody>
          <a:bodyPr wrap="square">
            <a:spAutoFit/>
          </a:bodyPr>
          <a:lstStyle/>
          <a:p>
            <a:r>
              <a:rPr lang="es-MX" b="1" dirty="0" err="1"/>
              <a:t>Saurisquios</a:t>
            </a:r>
            <a:endParaRPr lang="es-MX" b="1" dirty="0"/>
          </a:p>
          <a:p>
            <a:r>
              <a:rPr lang="es-MX" dirty="0"/>
              <a:t>El orden de los </a:t>
            </a:r>
            <a:r>
              <a:rPr lang="es-MX" dirty="0" err="1"/>
              <a:t>Saurisquios</a:t>
            </a:r>
            <a:r>
              <a:rPr lang="es-MX" dirty="0"/>
              <a:t> tenía su pelvis en una disposición </a:t>
            </a:r>
            <a:r>
              <a:rPr lang="es-MX" dirty="0" err="1"/>
              <a:t>trirradiada</a:t>
            </a:r>
            <a:r>
              <a:rPr lang="es-MX" dirty="0"/>
              <a:t>, como los modernos cocodrilos. El pubis apuntaba hacia adelante formando un ángulo con el isquion, que se orientaba hacia atrás. Los </a:t>
            </a:r>
            <a:r>
              <a:rPr lang="es-MX" dirty="0" err="1"/>
              <a:t>saurisquios</a:t>
            </a:r>
            <a:r>
              <a:rPr lang="es-MX" dirty="0"/>
              <a:t> se dividían a su vez en dos subórdenes: los terópodos, carnívoros, y los </a:t>
            </a:r>
            <a:r>
              <a:rPr lang="es-MX" dirty="0" err="1"/>
              <a:t>saurópodos</a:t>
            </a:r>
            <a:r>
              <a:rPr lang="es-MX" dirty="0"/>
              <a:t>, grandes herbívoros, ambos muy diferentes y probablemente distantes entre sí en el proceso evolutivo.</a:t>
            </a:r>
            <a:endParaRPr lang="es-MX" b="1" dirty="0"/>
          </a:p>
          <a:p>
            <a:endParaRPr lang="es-MX" b="1" dirty="0"/>
          </a:p>
          <a:p>
            <a:r>
              <a:rPr lang="es-MX" b="1" dirty="0"/>
              <a:t>Terópodo: tiranosaurio </a:t>
            </a:r>
            <a:r>
              <a:rPr lang="es-MX" b="1" dirty="0" err="1"/>
              <a:t>rex</a:t>
            </a:r>
            <a:r>
              <a:rPr lang="es-MX" b="1" dirty="0"/>
              <a:t>.</a:t>
            </a:r>
          </a:p>
          <a:p>
            <a:r>
              <a:rPr lang="es-MX" dirty="0"/>
              <a:t>Los terópodos eran bípedos obligados: no podían adoptar una postura en cuatro patas. Sus patas traseras eran fuertes, indicadoras en muchos casos de que estos dinosaurios eran muy veloces. Las patas delanteras tenían afiladas garras para atrapar la presa e impedir que se les escapara, aunque eran demasiado cortas como para llegar a la boca. Sus largas colas les permitían estabilizar la posición bípeda.</a:t>
            </a:r>
          </a:p>
          <a:p>
            <a:endParaRPr lang="es-MX" dirty="0"/>
          </a:p>
          <a:p>
            <a:r>
              <a:rPr lang="es-MX" dirty="0"/>
              <a:t>De cabeza grande, comparada con la de otros dinosaurios, tenían mandíbulas con dientes agudos orientados hacia el interior de la boca, una clara evidencia de que su alimentación era carnívora. Es probable que el mayor tamaño relativo de su cerebro, respecto de otros grupos de dinosaurios, guardara relación con el desarrollo de habilidades imprescindibles para la caza. Este grupo abarcaba desde los dinosaurios de formas pequeñas y de movimientos muy rápidos, como los </a:t>
            </a:r>
            <a:r>
              <a:rPr lang="es-MX" dirty="0" err="1"/>
              <a:t>ovirraptores</a:t>
            </a:r>
            <a:r>
              <a:rPr lang="es-MX" dirty="0"/>
              <a:t>, de 2 m de largo y un peso de 25 a 30 kg, hasta los mayores predadores carnívoros terrestres que hayan existido, como el tiranosaurio, de 15 m de largo y 6 de alto, con un cráneo macizo de 1 m de longitud, y un peso de 5 a 6 t.</a:t>
            </a:r>
          </a:p>
          <a:p>
            <a:endParaRPr lang="es-MX" dirty="0"/>
          </a:p>
          <a:p>
            <a:r>
              <a:rPr lang="es-MX" b="1" dirty="0" err="1"/>
              <a:t>Saurópodo</a:t>
            </a:r>
            <a:r>
              <a:rPr lang="es-MX" b="1" dirty="0"/>
              <a:t>: apatosaurio.</a:t>
            </a:r>
          </a:p>
          <a:p>
            <a:endParaRPr lang="es-MX" dirty="0"/>
          </a:p>
          <a:p>
            <a:r>
              <a:rPr lang="es-MX" dirty="0"/>
              <a:t>El grupo de los </a:t>
            </a:r>
            <a:r>
              <a:rPr lang="es-MX" dirty="0" err="1"/>
              <a:t>saurópodos</a:t>
            </a:r>
            <a:r>
              <a:rPr lang="es-MX" dirty="0"/>
              <a:t> incluía los dinosaurios herbívoros de mayor tamaño conocidos. Los ejemplares más pequeños eran más grandes que los elefantes actuales. Se cree que el mayor </a:t>
            </a:r>
            <a:r>
              <a:rPr lang="es-MX" dirty="0" err="1"/>
              <a:t>saurópodo</a:t>
            </a:r>
            <a:r>
              <a:rPr lang="es-MX" dirty="0"/>
              <a:t> era el </a:t>
            </a:r>
            <a:r>
              <a:rPr lang="es-MX" dirty="0" err="1"/>
              <a:t>argentinosaurio</a:t>
            </a:r>
            <a:r>
              <a:rPr lang="es-MX" dirty="0"/>
              <a:t> . Todos los </a:t>
            </a:r>
            <a:r>
              <a:rPr lang="es-MX" dirty="0" err="1"/>
              <a:t>saurópodos</a:t>
            </a:r>
            <a:r>
              <a:rPr lang="es-MX" dirty="0"/>
              <a:t> tenían la misma estructura corporal básica: cuerpo grande, patas cortas y columnares, largas y pesadas colas y una pequeña cabeza al final de un cuello muy largo (el diplodocus, por ejemplo, medía 26 m de largo y su cabeza sólo 60 cm). Debido a su gran corpulencia y sus cortas patas, no eran buenos corredores. Se los considera animales </a:t>
            </a:r>
            <a:r>
              <a:rPr lang="es-MX" dirty="0" err="1"/>
              <a:t>semi-acuáticos</a:t>
            </a:r>
            <a:r>
              <a:rPr lang="es-MX" dirty="0"/>
              <a:t>, hipótesis basada en que los huesos de sus patas no eran suficientemente fuertes como para sostener un cuerpo tan pesado sin la ayuda del agua. De acuerdo con esta teoría (aún hoy discutida), el largo cuello permitía al animal alcanzar la superficie en busca de aire. Sin embargo, se han encontrado huellas de </a:t>
            </a:r>
            <a:r>
              <a:rPr lang="es-MX" dirty="0" err="1"/>
              <a:t>saurópodos</a:t>
            </a:r>
            <a:r>
              <a:rPr lang="es-MX" dirty="0"/>
              <a:t> que evidencian que algunos de estos dinosaurios migraban por tierra firme. En este caso, la función del cuello sería la de alcanzar las hojas de los árboles altos. Sus dientes eran cónicos pero de punta chata. Se cree que no masticaban la comida con ellos sino que la tragaban directamente y que la digestión se producía en sus estómagos ayudada por piedras que ingerían junto con los vegetales. Los </a:t>
            </a:r>
            <a:r>
              <a:rPr lang="es-MX" dirty="0" err="1"/>
              <a:t>saurópodos</a:t>
            </a:r>
            <a:r>
              <a:rPr lang="es-MX" dirty="0"/>
              <a:t> fueron los herbívoros dominantes en el período jurásico, pero parece que sólo tuvieron una importancia menor durante el cretácico. Otros miembros conocidos de este grupo son el apatosaurio (conocido también como brontosaurio) y el </a:t>
            </a:r>
            <a:r>
              <a:rPr lang="es-MX" dirty="0" err="1"/>
              <a:t>braquiosaurio</a:t>
            </a:r>
            <a:r>
              <a:rPr lang="es-MX" dirty="0"/>
              <a:t>.</a:t>
            </a:r>
          </a:p>
        </p:txBody>
      </p:sp>
      <p:pic>
        <p:nvPicPr>
          <p:cNvPr id="7" name="Imagen 6">
            <a:extLst>
              <a:ext uri="{FF2B5EF4-FFF2-40B4-BE49-F238E27FC236}">
                <a16:creationId xmlns:a16="http://schemas.microsoft.com/office/drawing/2014/main" id="{AA0C613A-F2D4-4FF8-BCA0-62B507657D4E}"/>
              </a:ext>
            </a:extLst>
          </p:cNvPr>
          <p:cNvPicPr>
            <a:picLocks noChangeAspect="1"/>
          </p:cNvPicPr>
          <p:nvPr/>
        </p:nvPicPr>
        <p:blipFill>
          <a:blip r:embed="rId2"/>
          <a:stretch>
            <a:fillRect/>
          </a:stretch>
        </p:blipFill>
        <p:spPr>
          <a:xfrm>
            <a:off x="9423295" y="3582986"/>
            <a:ext cx="2462816" cy="1816327"/>
          </a:xfrm>
          <a:prstGeom prst="rect">
            <a:avLst/>
          </a:prstGeom>
        </p:spPr>
      </p:pic>
      <p:pic>
        <p:nvPicPr>
          <p:cNvPr id="11" name="Imagen 10">
            <a:extLst>
              <a:ext uri="{FF2B5EF4-FFF2-40B4-BE49-F238E27FC236}">
                <a16:creationId xmlns:a16="http://schemas.microsoft.com/office/drawing/2014/main" id="{C692F8EC-E29E-4AFA-A7A0-AA70BF95E71A}"/>
              </a:ext>
            </a:extLst>
          </p:cNvPr>
          <p:cNvPicPr>
            <a:picLocks noChangeAspect="1"/>
          </p:cNvPicPr>
          <p:nvPr/>
        </p:nvPicPr>
        <p:blipFill>
          <a:blip r:embed="rId3"/>
          <a:stretch>
            <a:fillRect/>
          </a:stretch>
        </p:blipFill>
        <p:spPr>
          <a:xfrm>
            <a:off x="9382397" y="8274413"/>
            <a:ext cx="2503714" cy="1815193"/>
          </a:xfrm>
          <a:prstGeom prst="rect">
            <a:avLst/>
          </a:prstGeom>
        </p:spPr>
      </p:pic>
    </p:spTree>
    <p:extLst>
      <p:ext uri="{BB962C8B-B14F-4D97-AF65-F5344CB8AC3E}">
        <p14:creationId xmlns:p14="http://schemas.microsoft.com/office/powerpoint/2010/main" val="257046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4D2736-5A15-4E04-B842-44BE3D4716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939" b="94346" l="1055" r="89241">
                        <a14:foregroundMark x1="5274" y1="5654" x2="8439" y2="5654"/>
                        <a14:foregroundMark x1="7595" y1="4523" x2="6962" y2="7754"/>
                        <a14:foregroundMark x1="6962" y1="7754" x2="4852" y2="3554"/>
                        <a14:foregroundMark x1="1899" y1="14540" x2="10127" y2="15024"/>
                        <a14:foregroundMark x1="30380" y1="2585" x2="30380" y2="2585"/>
                        <a14:foregroundMark x1="3165" y1="25848" x2="9283" y2="26171"/>
                        <a14:foregroundMark x1="3586" y1="35218" x2="8861" y2="35218"/>
                        <a14:foregroundMark x1="4430" y1="44103" x2="11814" y2="44103"/>
                        <a14:foregroundMark x1="2532" y1="56058" x2="7806" y2="55897"/>
                        <a14:foregroundMark x1="6118" y1="65428" x2="10127" y2="64782"/>
                        <a14:foregroundMark x1="10127" y1="64782" x2="10127" y2="64782"/>
                        <a14:foregroundMark x1="4219" y1="74152" x2="6540" y2="74152"/>
                        <a14:foregroundMark x1="4219" y1="83683" x2="8017" y2="83522"/>
                        <a14:foregroundMark x1="3797" y1="94992" x2="8650" y2="94507"/>
                        <a14:foregroundMark x1="8650" y1="94507" x2="8650" y2="94507"/>
                        <a14:foregroundMark x1="1477" y1="53958" x2="1477" y2="53958"/>
                        <a14:foregroundMark x1="8650" y1="33764" x2="8650" y2="33764"/>
                        <a14:foregroundMark x1="53165" y1="2100" x2="53165" y2="2100"/>
                        <a14:foregroundMark x1="5274" y1="17609" x2="5274" y2="17609"/>
                        <a14:foregroundMark x1="1055" y1="14701" x2="8439" y2="15670"/>
                      </a14:backgroundRemoval>
                    </a14:imgEffect>
                  </a14:imgLayer>
                </a14:imgProps>
              </a:ext>
              <a:ext uri="{28A0092B-C50C-407E-A947-70E740481C1C}">
                <a14:useLocalDpi xmlns:a14="http://schemas.microsoft.com/office/drawing/2010/main" val="0"/>
              </a:ext>
            </a:extLst>
          </a:blip>
          <a:srcRect/>
          <a:stretch>
            <a:fillRect/>
          </a:stretch>
        </p:blipFill>
        <p:spPr bwMode="auto">
          <a:xfrm>
            <a:off x="96303" y="0"/>
            <a:ext cx="12192001" cy="1517689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1C97534-D6CC-41E2-9D5D-36E544BF2D49}"/>
              </a:ext>
            </a:extLst>
          </p:cNvPr>
          <p:cNvSpPr txBox="1"/>
          <p:nvPr/>
        </p:nvSpPr>
        <p:spPr>
          <a:xfrm>
            <a:off x="1569228" y="3114774"/>
            <a:ext cx="10344765" cy="9941183"/>
          </a:xfrm>
          <a:prstGeom prst="rect">
            <a:avLst/>
          </a:prstGeom>
          <a:noFill/>
        </p:spPr>
        <p:txBody>
          <a:bodyPr wrap="square" rtlCol="0">
            <a:spAutoFit/>
          </a:bodyPr>
          <a:lstStyle/>
          <a:p>
            <a:r>
              <a:rPr lang="es-MX" sz="3200" dirty="0">
                <a:latin typeface="Abadi" panose="020B0604020104020204" pitchFamily="34" charset="0"/>
              </a:rPr>
              <a:t>Vivieron y dominaron la Tierra durante millones de años Eran los vertebrados dominantes y había especies de gran tamaño. En eso no mienten los dibujos.</a:t>
            </a:r>
          </a:p>
          <a:p>
            <a:endParaRPr lang="es-MX" sz="3200" dirty="0">
              <a:latin typeface="Abadi" panose="020B0604020104020204" pitchFamily="34" charset="0"/>
            </a:endParaRPr>
          </a:p>
          <a:p>
            <a:r>
              <a:rPr lang="es-MX" sz="3200" dirty="0">
                <a:latin typeface="Abadi" panose="020B0604020104020204" pitchFamily="34" charset="0"/>
              </a:rPr>
              <a:t>Existen muchísimos tipos. Había entre ellos grandes diferencias, pero nosotros los vamos a dividir en dos tipos: </a:t>
            </a:r>
            <a:r>
              <a:rPr lang="es-MX" sz="3200" b="1" dirty="0">
                <a:latin typeface="Abadi" panose="020B0604020104020204" pitchFamily="34" charset="0"/>
              </a:rPr>
              <a:t>los ornitisquios y los </a:t>
            </a:r>
            <a:r>
              <a:rPr lang="es-MX" sz="3200" b="1" dirty="0" err="1">
                <a:latin typeface="Abadi" panose="020B0604020104020204" pitchFamily="34" charset="0"/>
              </a:rPr>
              <a:t>saurisquios</a:t>
            </a:r>
            <a:r>
              <a:rPr lang="es-MX" sz="3200" dirty="0">
                <a:latin typeface="Abadi" panose="020B0604020104020204" pitchFamily="34" charset="0"/>
              </a:rPr>
              <a:t>. </a:t>
            </a:r>
          </a:p>
          <a:p>
            <a:endParaRPr lang="es-MX" sz="3200" dirty="0">
              <a:latin typeface="Abadi" panose="020B0604020104020204" pitchFamily="34" charset="0"/>
            </a:endParaRPr>
          </a:p>
          <a:p>
            <a:r>
              <a:rPr lang="es-MX" sz="3200" dirty="0">
                <a:latin typeface="Abadi" panose="020B0604020104020204" pitchFamily="34" charset="0"/>
              </a:rPr>
              <a:t>Los </a:t>
            </a:r>
            <a:r>
              <a:rPr lang="es-MX" sz="3200" b="1" dirty="0">
                <a:latin typeface="Abadi" panose="020B0604020104020204" pitchFamily="34" charset="0"/>
              </a:rPr>
              <a:t>ornitisquios </a:t>
            </a:r>
            <a:r>
              <a:rPr lang="es-MX" sz="3200" dirty="0">
                <a:latin typeface="Abadi" panose="020B0604020104020204" pitchFamily="34" charset="0"/>
              </a:rPr>
              <a:t>eran todos herbívoros tienen cadera de ave y los segundos de lagarto.</a:t>
            </a:r>
          </a:p>
          <a:p>
            <a:endParaRPr lang="es-MX" sz="3200" dirty="0">
              <a:latin typeface="Abadi" panose="020B0604020104020204" pitchFamily="34" charset="0"/>
            </a:endParaRPr>
          </a:p>
          <a:p>
            <a:r>
              <a:rPr lang="es-MX" sz="3200" dirty="0">
                <a:latin typeface="Abadi" panose="020B0604020104020204" pitchFamily="34" charset="0"/>
              </a:rPr>
              <a:t>Los </a:t>
            </a:r>
            <a:r>
              <a:rPr lang="es-MX" sz="3200" b="1" dirty="0" err="1">
                <a:latin typeface="Abadi" panose="020B0604020104020204" pitchFamily="34" charset="0"/>
              </a:rPr>
              <a:t>saurisquios</a:t>
            </a:r>
            <a:r>
              <a:rPr lang="es-MX" sz="3200" dirty="0">
                <a:latin typeface="Abadi" panose="020B0604020104020204" pitchFamily="34" charset="0"/>
              </a:rPr>
              <a:t> eran parientes del cocodrilo y había carnívoros y herbívoros. Aquí tenemos muchos conocidos como el </a:t>
            </a:r>
            <a:r>
              <a:rPr lang="es-MX" sz="3200" dirty="0" err="1">
                <a:latin typeface="Abadi" panose="020B0604020104020204" pitchFamily="34" charset="0"/>
              </a:rPr>
              <a:t>velociraptor</a:t>
            </a:r>
            <a:r>
              <a:rPr lang="es-MX" sz="3200" dirty="0">
                <a:latin typeface="Abadi" panose="020B0604020104020204" pitchFamily="34" charset="0"/>
              </a:rPr>
              <a:t>, pero sobre todo el diplodocus y el tiranosaurio.</a:t>
            </a:r>
          </a:p>
          <a:p>
            <a:r>
              <a:rPr lang="es-MX" sz="3200" dirty="0">
                <a:latin typeface="Abadi" panose="020B0604020104020204" pitchFamily="34" charset="0"/>
              </a:rPr>
              <a:t>Todos los dinosaurios ponían huevos y se movían generalmente en grandes manadas.</a:t>
            </a:r>
          </a:p>
          <a:p>
            <a:endParaRPr lang="es-MX" sz="3200" dirty="0">
              <a:latin typeface="Abadi" panose="020B0604020104020204" pitchFamily="34" charset="0"/>
            </a:endParaRPr>
          </a:p>
          <a:p>
            <a:endParaRPr lang="es-MX" sz="3200" dirty="0">
              <a:latin typeface="Abadi" panose="020B0604020104020204" pitchFamily="34" charset="0"/>
            </a:endParaRPr>
          </a:p>
          <a:p>
            <a:endParaRPr lang="es-MX" sz="3200" dirty="0">
              <a:latin typeface="Abadi" panose="020B0604020104020204" pitchFamily="34" charset="0"/>
            </a:endParaRPr>
          </a:p>
        </p:txBody>
      </p:sp>
      <p:grpSp>
        <p:nvGrpSpPr>
          <p:cNvPr id="2" name="Grupo 1">
            <a:extLst>
              <a:ext uri="{FF2B5EF4-FFF2-40B4-BE49-F238E27FC236}">
                <a16:creationId xmlns:a16="http://schemas.microsoft.com/office/drawing/2014/main" id="{F63DFF3A-3367-49D8-A0A5-497E3719686E}"/>
              </a:ext>
            </a:extLst>
          </p:cNvPr>
          <p:cNvGrpSpPr/>
          <p:nvPr/>
        </p:nvGrpSpPr>
        <p:grpSpPr>
          <a:xfrm>
            <a:off x="8238493" y="717630"/>
            <a:ext cx="4206155" cy="2171151"/>
            <a:chOff x="6912468" y="1518397"/>
            <a:chExt cx="5988454" cy="3046988"/>
          </a:xfrm>
        </p:grpSpPr>
        <p:sp>
          <p:nvSpPr>
            <p:cNvPr id="7" name="Nube 6">
              <a:extLst>
                <a:ext uri="{FF2B5EF4-FFF2-40B4-BE49-F238E27FC236}">
                  <a16:creationId xmlns:a16="http://schemas.microsoft.com/office/drawing/2014/main" id="{DEEDA6E8-27C3-414A-843A-96F99C0DC31B}"/>
                </a:ext>
              </a:extLst>
            </p:cNvPr>
            <p:cNvSpPr/>
            <p:nvPr/>
          </p:nvSpPr>
          <p:spPr>
            <a:xfrm>
              <a:off x="7542030" y="1966045"/>
              <a:ext cx="4011561" cy="2302550"/>
            </a:xfrm>
            <a:prstGeom prst="cloud">
              <a:avLst/>
            </a:prstGeom>
            <a:solidFill>
              <a:srgbClr val="FED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id="{3256FECA-C5F3-41A6-BD2A-8BC4BE5B1D07}"/>
                </a:ext>
              </a:extLst>
            </p:cNvPr>
            <p:cNvSpPr txBox="1"/>
            <p:nvPr/>
          </p:nvSpPr>
          <p:spPr>
            <a:xfrm>
              <a:off x="6912468" y="2023818"/>
              <a:ext cx="4264586" cy="2030085"/>
            </a:xfrm>
            <a:prstGeom prst="rect">
              <a:avLst/>
            </a:prstGeom>
            <a:noFill/>
          </p:spPr>
          <p:txBody>
            <a:bodyPr wrap="square" rtlCol="0">
              <a:spAutoFit/>
            </a:bodyPr>
            <a:lstStyle/>
            <a:p>
              <a:pPr algn="ctr"/>
              <a:r>
                <a:rPr lang="es-MX" sz="4400" dirty="0">
                  <a:latin typeface="Brush Script MT" panose="03060802040406070304" pitchFamily="66" charset="0"/>
                </a:rPr>
                <a:t>Para los niños…</a:t>
              </a:r>
            </a:p>
          </p:txBody>
        </p:sp>
        <p:pic>
          <p:nvPicPr>
            <p:cNvPr id="10" name="Imagen 9">
              <a:extLst>
                <a:ext uri="{FF2B5EF4-FFF2-40B4-BE49-F238E27FC236}">
                  <a16:creationId xmlns:a16="http://schemas.microsoft.com/office/drawing/2014/main" id="{49BA2E72-208B-4E97-9E24-12A549F7D5F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13913"/>
            <a:stretch/>
          </p:blipFill>
          <p:spPr>
            <a:xfrm>
              <a:off x="9453187" y="1518397"/>
              <a:ext cx="3447735" cy="3046988"/>
            </a:xfrm>
            <a:prstGeom prst="rect">
              <a:avLst/>
            </a:prstGeom>
          </p:spPr>
        </p:pic>
      </p:grpSp>
      <p:sp>
        <p:nvSpPr>
          <p:cNvPr id="14" name="CuadroTexto 13">
            <a:extLst>
              <a:ext uri="{FF2B5EF4-FFF2-40B4-BE49-F238E27FC236}">
                <a16:creationId xmlns:a16="http://schemas.microsoft.com/office/drawing/2014/main" id="{07F5BC22-D4A7-4EE0-86AB-EA33611326F9}"/>
              </a:ext>
            </a:extLst>
          </p:cNvPr>
          <p:cNvSpPr txBox="1"/>
          <p:nvPr/>
        </p:nvSpPr>
        <p:spPr>
          <a:xfrm>
            <a:off x="1057169" y="1885538"/>
            <a:ext cx="6420870" cy="1261884"/>
          </a:xfrm>
          <a:prstGeom prst="rect">
            <a:avLst/>
          </a:prstGeom>
          <a:noFill/>
        </p:spPr>
        <p:txBody>
          <a:bodyPr wrap="square" rtlCol="0">
            <a:spAutoFit/>
          </a:bodyPr>
          <a:lstStyle/>
          <a:p>
            <a:pPr algn="ctr"/>
            <a:r>
              <a:rPr lang="es-MX" sz="4000" dirty="0">
                <a:ln>
                  <a:solidFill>
                    <a:schemeClr val="tx1"/>
                  </a:solidFill>
                </a:ln>
                <a:solidFill>
                  <a:srgbClr val="FF3399"/>
                </a:solidFill>
                <a:latin typeface="Eras Bold ITC" panose="020B0907030504020204" pitchFamily="34" charset="0"/>
                <a:cs typeface="Aharoni" panose="02010803020104030203" pitchFamily="2" charset="-79"/>
              </a:rPr>
              <a:t>L</a:t>
            </a:r>
            <a:r>
              <a:rPr lang="es-MX" sz="4000" dirty="0">
                <a:ln>
                  <a:solidFill>
                    <a:schemeClr val="tx1"/>
                  </a:solidFill>
                </a:ln>
                <a:solidFill>
                  <a:srgbClr val="904DA2"/>
                </a:solidFill>
                <a:latin typeface="Eras Bold ITC" panose="020B0907030504020204" pitchFamily="34" charset="0"/>
                <a:cs typeface="Aharoni" panose="02010803020104030203" pitchFamily="2" charset="-79"/>
              </a:rPr>
              <a:t>o</a:t>
            </a:r>
            <a:r>
              <a:rPr lang="es-MX" sz="4000" dirty="0">
                <a:ln>
                  <a:solidFill>
                    <a:schemeClr val="tx1"/>
                  </a:solidFill>
                </a:ln>
                <a:solidFill>
                  <a:schemeClr val="accent1">
                    <a:lumMod val="60000"/>
                    <a:lumOff val="40000"/>
                  </a:schemeClr>
                </a:solidFill>
                <a:latin typeface="Eras Bold ITC" panose="020B0907030504020204" pitchFamily="34" charset="0"/>
                <a:cs typeface="Aharoni" panose="02010803020104030203" pitchFamily="2" charset="-79"/>
              </a:rPr>
              <a:t>s</a:t>
            </a:r>
            <a:r>
              <a:rPr lang="es-MX" sz="4000" dirty="0">
                <a:ln>
                  <a:solidFill>
                    <a:schemeClr val="tx1"/>
                  </a:solidFill>
                </a:ln>
                <a:solidFill>
                  <a:schemeClr val="accent6">
                    <a:lumMod val="60000"/>
                    <a:lumOff val="40000"/>
                  </a:schemeClr>
                </a:solidFill>
                <a:latin typeface="Eras Bold ITC" panose="020B0907030504020204" pitchFamily="34" charset="0"/>
                <a:cs typeface="Aharoni" panose="02010803020104030203" pitchFamily="2" charset="-79"/>
              </a:rPr>
              <a:t> d</a:t>
            </a:r>
            <a:r>
              <a:rPr lang="es-MX" sz="4000" dirty="0">
                <a:ln>
                  <a:solidFill>
                    <a:schemeClr val="tx1"/>
                  </a:solidFill>
                </a:ln>
                <a:solidFill>
                  <a:srgbClr val="FFFF00"/>
                </a:solidFill>
                <a:latin typeface="Eras Bold ITC" panose="020B0907030504020204" pitchFamily="34" charset="0"/>
                <a:cs typeface="Aharoni" panose="02010803020104030203" pitchFamily="2" charset="-79"/>
              </a:rPr>
              <a:t>i</a:t>
            </a:r>
            <a:r>
              <a:rPr lang="es-MX" sz="4000" dirty="0">
                <a:ln>
                  <a:solidFill>
                    <a:schemeClr val="tx1"/>
                  </a:solidFill>
                </a:ln>
                <a:solidFill>
                  <a:srgbClr val="FFC000"/>
                </a:solidFill>
                <a:latin typeface="Eras Bold ITC" panose="020B0907030504020204" pitchFamily="34" charset="0"/>
                <a:cs typeface="Aharoni" panose="02010803020104030203" pitchFamily="2" charset="-79"/>
              </a:rPr>
              <a:t>n</a:t>
            </a:r>
            <a:r>
              <a:rPr lang="es-MX" sz="4000" dirty="0">
                <a:ln>
                  <a:solidFill>
                    <a:schemeClr val="tx1"/>
                  </a:solidFill>
                </a:ln>
                <a:solidFill>
                  <a:srgbClr val="FF0000"/>
                </a:solidFill>
                <a:latin typeface="Eras Bold ITC" panose="020B0907030504020204" pitchFamily="34" charset="0"/>
                <a:cs typeface="Aharoni" panose="02010803020104030203" pitchFamily="2" charset="-79"/>
              </a:rPr>
              <a:t>o</a:t>
            </a:r>
            <a:r>
              <a:rPr lang="es-MX" sz="4000" dirty="0">
                <a:ln>
                  <a:solidFill>
                    <a:schemeClr val="tx1"/>
                  </a:solidFill>
                </a:ln>
                <a:solidFill>
                  <a:srgbClr val="FF66CC"/>
                </a:solidFill>
                <a:latin typeface="Eras Bold ITC" panose="020B0907030504020204" pitchFamily="34" charset="0"/>
                <a:cs typeface="Aharoni" panose="02010803020104030203" pitchFamily="2" charset="-79"/>
              </a:rPr>
              <a:t>s</a:t>
            </a:r>
            <a:r>
              <a:rPr lang="es-MX" sz="4000" dirty="0">
                <a:ln>
                  <a:solidFill>
                    <a:schemeClr val="tx1"/>
                  </a:solidFill>
                </a:ln>
                <a:solidFill>
                  <a:srgbClr val="904DA2"/>
                </a:solidFill>
                <a:latin typeface="Eras Bold ITC" panose="020B0907030504020204" pitchFamily="34" charset="0"/>
                <a:cs typeface="Aharoni" panose="02010803020104030203" pitchFamily="2" charset="-79"/>
              </a:rPr>
              <a:t>a</a:t>
            </a:r>
            <a:r>
              <a:rPr lang="es-MX" sz="4000" dirty="0">
                <a:ln>
                  <a:solidFill>
                    <a:schemeClr val="tx1"/>
                  </a:solidFill>
                </a:ln>
                <a:solidFill>
                  <a:srgbClr val="00B0F0"/>
                </a:solidFill>
                <a:latin typeface="Eras Bold ITC" panose="020B0907030504020204" pitchFamily="34" charset="0"/>
                <a:cs typeface="Aharoni" panose="02010803020104030203" pitchFamily="2" charset="-79"/>
              </a:rPr>
              <a:t>u</a:t>
            </a:r>
            <a:r>
              <a:rPr lang="es-MX" sz="4000" dirty="0">
                <a:ln>
                  <a:solidFill>
                    <a:schemeClr val="tx1"/>
                  </a:solidFill>
                </a:ln>
                <a:solidFill>
                  <a:srgbClr val="92D050"/>
                </a:solidFill>
                <a:latin typeface="Eras Bold ITC" panose="020B0907030504020204" pitchFamily="34" charset="0"/>
                <a:cs typeface="Aharoni" panose="02010803020104030203" pitchFamily="2" charset="-79"/>
              </a:rPr>
              <a:t>r</a:t>
            </a:r>
            <a:r>
              <a:rPr lang="es-MX" sz="4000" dirty="0">
                <a:ln>
                  <a:solidFill>
                    <a:schemeClr val="tx1"/>
                  </a:solidFill>
                </a:ln>
                <a:solidFill>
                  <a:srgbClr val="FFFF00"/>
                </a:solidFill>
                <a:latin typeface="Eras Bold ITC" panose="020B0907030504020204" pitchFamily="34" charset="0"/>
                <a:cs typeface="Aharoni" panose="02010803020104030203" pitchFamily="2" charset="-79"/>
              </a:rPr>
              <a:t>i</a:t>
            </a:r>
            <a:r>
              <a:rPr lang="es-MX" sz="4000" dirty="0">
                <a:ln>
                  <a:solidFill>
                    <a:schemeClr val="tx1"/>
                  </a:solidFill>
                </a:ln>
                <a:solidFill>
                  <a:srgbClr val="FFC000"/>
                </a:solidFill>
                <a:latin typeface="Eras Bold ITC" panose="020B0907030504020204" pitchFamily="34" charset="0"/>
                <a:cs typeface="Aharoni" panose="02010803020104030203" pitchFamily="2" charset="-79"/>
              </a:rPr>
              <a:t>o</a:t>
            </a:r>
            <a:r>
              <a:rPr lang="es-MX" sz="4000" dirty="0">
                <a:ln>
                  <a:solidFill>
                    <a:schemeClr val="tx1"/>
                  </a:solidFill>
                </a:ln>
                <a:solidFill>
                  <a:srgbClr val="FF0000"/>
                </a:solidFill>
                <a:latin typeface="Eras Bold ITC" panose="020B0907030504020204" pitchFamily="34" charset="0"/>
                <a:cs typeface="Aharoni" panose="02010803020104030203" pitchFamily="2" charset="-79"/>
              </a:rPr>
              <a:t>s</a:t>
            </a:r>
            <a:endParaRPr lang="es-MX" sz="4000" dirty="0">
              <a:ln>
                <a:solidFill>
                  <a:schemeClr val="tx1"/>
                </a:solidFill>
              </a:ln>
              <a:latin typeface="Eras Bold ITC" panose="020B0907030504020204" pitchFamily="34" charset="0"/>
              <a:cs typeface="Aharoni" panose="02010803020104030203" pitchFamily="2" charset="-79"/>
            </a:endParaRPr>
          </a:p>
          <a:p>
            <a:pPr algn="ctr"/>
            <a:r>
              <a:rPr lang="es-MX" sz="3600" dirty="0">
                <a:ln>
                  <a:solidFill>
                    <a:schemeClr val="tx1"/>
                  </a:solidFill>
                </a:ln>
                <a:solidFill>
                  <a:schemeClr val="accent1">
                    <a:lumMod val="40000"/>
                    <a:lumOff val="60000"/>
                  </a:schemeClr>
                </a:solidFill>
                <a:latin typeface="Eras Bold ITC" panose="020B0907030504020204" pitchFamily="34" charset="0"/>
                <a:cs typeface="Aharoni" panose="02010803020104030203" pitchFamily="2" charset="-79"/>
              </a:rPr>
              <a:t>Febrero</a:t>
            </a:r>
            <a:endParaRPr lang="es-MX" sz="2800" dirty="0">
              <a:ln>
                <a:solidFill>
                  <a:schemeClr val="tx1"/>
                </a:solidFill>
              </a:ln>
              <a:solidFill>
                <a:srgbClr val="34CD34"/>
              </a:solidFill>
              <a:latin typeface="Eras Bold ITC" panose="020B0907030504020204" pitchFamily="34" charset="0"/>
              <a:cs typeface="Aharoni" panose="02010803020104030203" pitchFamily="2" charset="-79"/>
            </a:endParaRPr>
          </a:p>
        </p:txBody>
      </p:sp>
    </p:spTree>
    <p:extLst>
      <p:ext uri="{BB962C8B-B14F-4D97-AF65-F5344CB8AC3E}">
        <p14:creationId xmlns:p14="http://schemas.microsoft.com/office/powerpoint/2010/main" val="191632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7B11346-DAEC-41CE-A139-05F3E5100146}"/>
              </a:ext>
            </a:extLst>
          </p:cNvPr>
          <p:cNvSpPr txBox="1"/>
          <p:nvPr/>
        </p:nvSpPr>
        <p:spPr>
          <a:xfrm>
            <a:off x="2681889" y="0"/>
            <a:ext cx="7469550" cy="707886"/>
          </a:xfrm>
          <a:prstGeom prst="rect">
            <a:avLst/>
          </a:prstGeom>
          <a:noFill/>
        </p:spPr>
        <p:txBody>
          <a:bodyPr wrap="square" rtlCol="0">
            <a:spAutoFit/>
          </a:bodyPr>
          <a:lstStyle/>
          <a:p>
            <a:pPr algn="ctr"/>
            <a:r>
              <a:rPr lang="es-MX" sz="4000" dirty="0">
                <a:ln>
                  <a:solidFill>
                    <a:schemeClr val="tx1"/>
                  </a:solidFill>
                </a:ln>
                <a:solidFill>
                  <a:srgbClr val="FF0000"/>
                </a:solidFill>
                <a:latin typeface="Eras Bold ITC" panose="020B0907030504020204" pitchFamily="34" charset="0"/>
                <a:cs typeface="Aharoni" panose="02010803020104030203" pitchFamily="2" charset="-79"/>
              </a:rPr>
              <a:t>Tipos</a:t>
            </a:r>
          </a:p>
        </p:txBody>
      </p:sp>
      <p:sp>
        <p:nvSpPr>
          <p:cNvPr id="10" name="CuadroTexto 9">
            <a:extLst>
              <a:ext uri="{FF2B5EF4-FFF2-40B4-BE49-F238E27FC236}">
                <a16:creationId xmlns:a16="http://schemas.microsoft.com/office/drawing/2014/main" id="{6D0E58FF-5794-414E-A94B-A84B3C891944}"/>
              </a:ext>
            </a:extLst>
          </p:cNvPr>
          <p:cNvSpPr txBox="1"/>
          <p:nvPr/>
        </p:nvSpPr>
        <p:spPr>
          <a:xfrm>
            <a:off x="301464" y="2671800"/>
            <a:ext cx="8698933" cy="1815882"/>
          </a:xfrm>
          <a:prstGeom prst="rect">
            <a:avLst/>
          </a:prstGeom>
          <a:noFill/>
        </p:spPr>
        <p:txBody>
          <a:bodyPr wrap="square">
            <a:spAutoFit/>
          </a:bodyPr>
          <a:lstStyle/>
          <a:p>
            <a:r>
              <a:rPr lang="es-MX" sz="2800" b="1" dirty="0">
                <a:latin typeface="Agency FB" panose="020B0503020202020204" pitchFamily="34" charset="0"/>
                <a:cs typeface="Aharoni" panose="02010803020104030203" pitchFamily="2" charset="-79"/>
              </a:rPr>
              <a:t>Tiranosaurio Rex</a:t>
            </a:r>
          </a:p>
          <a:p>
            <a:r>
              <a:rPr lang="es-MX" sz="2800" dirty="0">
                <a:latin typeface="Agency FB" panose="020B0503020202020204" pitchFamily="34" charset="0"/>
                <a:cs typeface="Aharoni" panose="02010803020104030203" pitchFamily="2" charset="-79"/>
              </a:rPr>
              <a:t>Era uno de los más temidos ya que era uno de los carnívoros más feroces que existían. Este dinosaurio llegó a alcanzar los 14 metros de altura y pesaba entre 4 y 7 toneladas, una autentica pasada de animal.</a:t>
            </a:r>
          </a:p>
        </p:txBody>
      </p:sp>
      <p:sp>
        <p:nvSpPr>
          <p:cNvPr id="14" name="CuadroTexto 13">
            <a:extLst>
              <a:ext uri="{FF2B5EF4-FFF2-40B4-BE49-F238E27FC236}">
                <a16:creationId xmlns:a16="http://schemas.microsoft.com/office/drawing/2014/main" id="{881B9B86-A11C-4DE4-921A-592EB9837A34}"/>
              </a:ext>
            </a:extLst>
          </p:cNvPr>
          <p:cNvSpPr txBox="1"/>
          <p:nvPr/>
        </p:nvSpPr>
        <p:spPr>
          <a:xfrm>
            <a:off x="344114" y="8226137"/>
            <a:ext cx="7779828" cy="1938992"/>
          </a:xfrm>
          <a:prstGeom prst="rect">
            <a:avLst/>
          </a:prstGeom>
          <a:noFill/>
        </p:spPr>
        <p:txBody>
          <a:bodyPr wrap="square">
            <a:spAutoFit/>
          </a:bodyPr>
          <a:lstStyle/>
          <a:p>
            <a:r>
              <a:rPr lang="es-MX" sz="2400" b="1" dirty="0" err="1">
                <a:latin typeface="Agency FB" panose="020B0503020202020204" pitchFamily="34" charset="0"/>
              </a:rPr>
              <a:t>Velociraptor</a:t>
            </a:r>
            <a:endParaRPr lang="es-MX" sz="2400" b="1" dirty="0">
              <a:latin typeface="Agency FB" panose="020B0503020202020204" pitchFamily="34" charset="0"/>
            </a:endParaRPr>
          </a:p>
          <a:p>
            <a:r>
              <a:rPr lang="es-MX" sz="2400" dirty="0">
                <a:latin typeface="Agency FB" panose="020B0503020202020204" pitchFamily="34" charset="0"/>
              </a:rPr>
              <a:t>El dinosaurio más veloz de todos, con una inteligencia fuera de lo normal.</a:t>
            </a:r>
          </a:p>
          <a:p>
            <a:r>
              <a:rPr lang="es-MX" sz="2400" dirty="0">
                <a:latin typeface="Agency FB" panose="020B0503020202020204" pitchFamily="34" charset="0"/>
              </a:rPr>
              <a:t>Era un animal carnívoro que media solo 1,8 metros y pesaba alrededor de unos 15 kilos, con unas garras en sus patas que le posibilitaba la tarea de agarrar fuertemente a sus presas.</a:t>
            </a:r>
          </a:p>
        </p:txBody>
      </p:sp>
      <p:pic>
        <p:nvPicPr>
          <p:cNvPr id="15" name="Imagen 14">
            <a:extLst>
              <a:ext uri="{FF2B5EF4-FFF2-40B4-BE49-F238E27FC236}">
                <a16:creationId xmlns:a16="http://schemas.microsoft.com/office/drawing/2014/main" id="{B048D3CC-3AA3-4034-81FF-BB97B41BCAD9}"/>
              </a:ext>
            </a:extLst>
          </p:cNvPr>
          <p:cNvPicPr>
            <a:picLocks noChangeAspect="1"/>
          </p:cNvPicPr>
          <p:nvPr/>
        </p:nvPicPr>
        <p:blipFill>
          <a:blip r:embed="rId2"/>
          <a:stretch>
            <a:fillRect/>
          </a:stretch>
        </p:blipFill>
        <p:spPr>
          <a:xfrm>
            <a:off x="8725767" y="7377785"/>
            <a:ext cx="3079910" cy="2308325"/>
          </a:xfrm>
          <a:prstGeom prst="rect">
            <a:avLst/>
          </a:prstGeom>
        </p:spPr>
      </p:pic>
      <p:sp>
        <p:nvSpPr>
          <p:cNvPr id="17" name="CuadroTexto 16">
            <a:extLst>
              <a:ext uri="{FF2B5EF4-FFF2-40B4-BE49-F238E27FC236}">
                <a16:creationId xmlns:a16="http://schemas.microsoft.com/office/drawing/2014/main" id="{ED808B2A-DB48-4249-9E74-CB5107F3D50E}"/>
              </a:ext>
            </a:extLst>
          </p:cNvPr>
          <p:cNvSpPr txBox="1"/>
          <p:nvPr/>
        </p:nvSpPr>
        <p:spPr>
          <a:xfrm>
            <a:off x="344114" y="5124383"/>
            <a:ext cx="8158480" cy="2677656"/>
          </a:xfrm>
          <a:prstGeom prst="rect">
            <a:avLst/>
          </a:prstGeom>
          <a:noFill/>
        </p:spPr>
        <p:txBody>
          <a:bodyPr wrap="square">
            <a:spAutoFit/>
          </a:bodyPr>
          <a:lstStyle/>
          <a:p>
            <a:r>
              <a:rPr lang="es-MX" sz="2400" b="1" dirty="0">
                <a:latin typeface="Agency FB" panose="020B0503020202020204" pitchFamily="34" charset="0"/>
              </a:rPr>
              <a:t>Diplodocus</a:t>
            </a:r>
          </a:p>
          <a:p>
            <a:r>
              <a:rPr lang="es-MX" sz="2400" dirty="0">
                <a:latin typeface="Agency FB" panose="020B0503020202020204" pitchFamily="34" charset="0"/>
              </a:rPr>
              <a:t>El dinosaurio más grande que habitó durante el periodo Jurásico tardío.</a:t>
            </a:r>
          </a:p>
          <a:p>
            <a:r>
              <a:rPr lang="es-MX" sz="2400" dirty="0">
                <a:latin typeface="Agency FB" panose="020B0503020202020204" pitchFamily="34" charset="0"/>
              </a:rPr>
              <a:t>También era herbívoro y gracias a la longitud de su cuello, podía comer hojas y frutos de los árboles más altos y de los arbustos más frondosos. </a:t>
            </a:r>
          </a:p>
          <a:p>
            <a:r>
              <a:rPr lang="es-MX" sz="2400" dirty="0">
                <a:latin typeface="Agency FB" panose="020B0503020202020204" pitchFamily="34" charset="0"/>
              </a:rPr>
              <a:t>Podía llegar a medir hasta 27 metros y su peso rondaba las 20 toneladas. Según se ha podido saber, no podían mantener el cuello levantado durante mucho tiempo.</a:t>
            </a:r>
          </a:p>
          <a:p>
            <a:endParaRPr lang="es-MX" sz="2400" dirty="0">
              <a:latin typeface="Agency FB" panose="020B0503020202020204" pitchFamily="34" charset="0"/>
            </a:endParaRPr>
          </a:p>
        </p:txBody>
      </p:sp>
      <p:pic>
        <p:nvPicPr>
          <p:cNvPr id="18" name="Imagen 17">
            <a:extLst>
              <a:ext uri="{FF2B5EF4-FFF2-40B4-BE49-F238E27FC236}">
                <a16:creationId xmlns:a16="http://schemas.microsoft.com/office/drawing/2014/main" id="{C0AB9A39-C1F7-40BC-94E7-FCFDFD5C8907}"/>
              </a:ext>
            </a:extLst>
          </p:cNvPr>
          <p:cNvPicPr>
            <a:picLocks noChangeAspect="1"/>
          </p:cNvPicPr>
          <p:nvPr/>
        </p:nvPicPr>
        <p:blipFill>
          <a:blip r:embed="rId3"/>
          <a:stretch>
            <a:fillRect/>
          </a:stretch>
        </p:blipFill>
        <p:spPr>
          <a:xfrm>
            <a:off x="8898602" y="5076891"/>
            <a:ext cx="2936406" cy="2129073"/>
          </a:xfrm>
          <a:prstGeom prst="rect">
            <a:avLst/>
          </a:prstGeom>
        </p:spPr>
      </p:pic>
      <p:sp>
        <p:nvSpPr>
          <p:cNvPr id="22" name="CuadroTexto 21">
            <a:extLst>
              <a:ext uri="{FF2B5EF4-FFF2-40B4-BE49-F238E27FC236}">
                <a16:creationId xmlns:a16="http://schemas.microsoft.com/office/drawing/2014/main" id="{E5512C04-40BB-4D4A-9C5D-4B52802BCF17}"/>
              </a:ext>
            </a:extLst>
          </p:cNvPr>
          <p:cNvSpPr txBox="1"/>
          <p:nvPr/>
        </p:nvSpPr>
        <p:spPr>
          <a:xfrm>
            <a:off x="344114" y="2054610"/>
            <a:ext cx="8158480" cy="400110"/>
          </a:xfrm>
          <a:prstGeom prst="rect">
            <a:avLst/>
          </a:prstGeom>
          <a:noFill/>
        </p:spPr>
        <p:txBody>
          <a:bodyPr wrap="square">
            <a:spAutoFit/>
          </a:bodyPr>
          <a:lstStyle/>
          <a:p>
            <a:r>
              <a:rPr lang="es-MX" sz="2000" dirty="0" err="1">
                <a:latin typeface="Aharoni" panose="02010803020104030203" pitchFamily="2" charset="-79"/>
                <a:cs typeface="Aharoni" panose="02010803020104030203" pitchFamily="2" charset="-79"/>
              </a:rPr>
              <a:t>Saurisquios</a:t>
            </a:r>
            <a:r>
              <a:rPr lang="es-MX" sz="2000" dirty="0">
                <a:latin typeface="Aharoni" panose="02010803020104030203" pitchFamily="2" charset="-79"/>
                <a:cs typeface="Aharoni" panose="02010803020104030203" pitchFamily="2" charset="-79"/>
              </a:rPr>
              <a:t> </a:t>
            </a:r>
          </a:p>
        </p:txBody>
      </p:sp>
      <p:pic>
        <p:nvPicPr>
          <p:cNvPr id="23" name="Imagen 22">
            <a:extLst>
              <a:ext uri="{FF2B5EF4-FFF2-40B4-BE49-F238E27FC236}">
                <a16:creationId xmlns:a16="http://schemas.microsoft.com/office/drawing/2014/main" id="{5EB60208-8803-49F7-99BA-9737FF5BF013}"/>
              </a:ext>
            </a:extLst>
          </p:cNvPr>
          <p:cNvPicPr>
            <a:picLocks noChangeAspect="1"/>
          </p:cNvPicPr>
          <p:nvPr/>
        </p:nvPicPr>
        <p:blipFill>
          <a:blip r:embed="rId4"/>
          <a:stretch>
            <a:fillRect/>
          </a:stretch>
        </p:blipFill>
        <p:spPr>
          <a:xfrm>
            <a:off x="8635801" y="2254665"/>
            <a:ext cx="3259842" cy="2067533"/>
          </a:xfrm>
          <a:prstGeom prst="rect">
            <a:avLst/>
          </a:prstGeom>
        </p:spPr>
      </p:pic>
      <p:pic>
        <p:nvPicPr>
          <p:cNvPr id="24" name="Imagen 23">
            <a:extLst>
              <a:ext uri="{FF2B5EF4-FFF2-40B4-BE49-F238E27FC236}">
                <a16:creationId xmlns:a16="http://schemas.microsoft.com/office/drawing/2014/main" id="{189AFA29-9180-4E5D-899D-2E05BA3216FF}"/>
              </a:ext>
            </a:extLst>
          </p:cNvPr>
          <p:cNvPicPr>
            <a:picLocks noChangeAspect="1"/>
          </p:cNvPicPr>
          <p:nvPr/>
        </p:nvPicPr>
        <p:blipFill rotWithShape="1">
          <a:blip r:embed="rId5"/>
          <a:srcRect b="12843"/>
          <a:stretch/>
        </p:blipFill>
        <p:spPr>
          <a:xfrm>
            <a:off x="8294064" y="10267888"/>
            <a:ext cx="3714750" cy="2308325"/>
          </a:xfrm>
          <a:prstGeom prst="rect">
            <a:avLst/>
          </a:prstGeom>
        </p:spPr>
      </p:pic>
      <p:sp>
        <p:nvSpPr>
          <p:cNvPr id="26" name="CuadroTexto 25">
            <a:extLst>
              <a:ext uri="{FF2B5EF4-FFF2-40B4-BE49-F238E27FC236}">
                <a16:creationId xmlns:a16="http://schemas.microsoft.com/office/drawing/2014/main" id="{8A4928A5-11AD-4A7B-B1A3-63BB46A28032}"/>
              </a:ext>
            </a:extLst>
          </p:cNvPr>
          <p:cNvSpPr txBox="1"/>
          <p:nvPr/>
        </p:nvSpPr>
        <p:spPr>
          <a:xfrm>
            <a:off x="265253" y="10733110"/>
            <a:ext cx="8161020" cy="1569660"/>
          </a:xfrm>
          <a:prstGeom prst="rect">
            <a:avLst/>
          </a:prstGeom>
          <a:noFill/>
        </p:spPr>
        <p:txBody>
          <a:bodyPr wrap="square">
            <a:spAutoFit/>
          </a:bodyPr>
          <a:lstStyle/>
          <a:p>
            <a:r>
              <a:rPr lang="es-MX" sz="2400" b="1" dirty="0">
                <a:latin typeface="Agency FB" panose="020B0503020202020204" pitchFamily="34" charset="0"/>
              </a:rPr>
              <a:t>Pterodáctilo</a:t>
            </a:r>
          </a:p>
          <a:p>
            <a:r>
              <a:rPr lang="es-MX" sz="2400" dirty="0">
                <a:latin typeface="Agency FB" panose="020B0503020202020204" pitchFamily="34" charset="0"/>
              </a:rPr>
              <a:t>Se estima que el pterodáctilo medía aproximadamente 1,5 metros y tenía un cráneo alargado, con casi un centenar de dientes en su boca. Sus alas, en tanto, podían medir un metro y eran membranas compuestas por músculo y piel.</a:t>
            </a:r>
          </a:p>
        </p:txBody>
      </p:sp>
    </p:spTree>
    <p:extLst>
      <p:ext uri="{BB962C8B-B14F-4D97-AF65-F5344CB8AC3E}">
        <p14:creationId xmlns:p14="http://schemas.microsoft.com/office/powerpoint/2010/main" val="12533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7B11346-DAEC-41CE-A139-05F3E5100146}"/>
              </a:ext>
            </a:extLst>
          </p:cNvPr>
          <p:cNvSpPr txBox="1"/>
          <p:nvPr/>
        </p:nvSpPr>
        <p:spPr>
          <a:xfrm>
            <a:off x="2649232" y="1436914"/>
            <a:ext cx="7469550" cy="707886"/>
          </a:xfrm>
          <a:prstGeom prst="rect">
            <a:avLst/>
          </a:prstGeom>
          <a:noFill/>
        </p:spPr>
        <p:txBody>
          <a:bodyPr wrap="square" rtlCol="0">
            <a:spAutoFit/>
          </a:bodyPr>
          <a:lstStyle/>
          <a:p>
            <a:pPr algn="ctr"/>
            <a:r>
              <a:rPr lang="es-MX" sz="4000" dirty="0">
                <a:ln>
                  <a:solidFill>
                    <a:schemeClr val="tx1"/>
                  </a:solidFill>
                </a:ln>
                <a:solidFill>
                  <a:srgbClr val="FF0000"/>
                </a:solidFill>
                <a:latin typeface="Eras Bold ITC" panose="020B0907030504020204" pitchFamily="34" charset="0"/>
                <a:cs typeface="Aharoni" panose="02010803020104030203" pitchFamily="2" charset="-79"/>
              </a:rPr>
              <a:t>Tipos</a:t>
            </a:r>
          </a:p>
        </p:txBody>
      </p:sp>
      <p:pic>
        <p:nvPicPr>
          <p:cNvPr id="5" name="Imagen 4">
            <a:extLst>
              <a:ext uri="{FF2B5EF4-FFF2-40B4-BE49-F238E27FC236}">
                <a16:creationId xmlns:a16="http://schemas.microsoft.com/office/drawing/2014/main" id="{2D235A50-97DC-42C7-B76A-18082A74A3DA}"/>
              </a:ext>
            </a:extLst>
          </p:cNvPr>
          <p:cNvPicPr>
            <a:picLocks noChangeAspect="1"/>
          </p:cNvPicPr>
          <p:nvPr/>
        </p:nvPicPr>
        <p:blipFill>
          <a:blip r:embed="rId2"/>
          <a:stretch>
            <a:fillRect/>
          </a:stretch>
        </p:blipFill>
        <p:spPr>
          <a:xfrm>
            <a:off x="8809210" y="3495147"/>
            <a:ext cx="3106587" cy="1863952"/>
          </a:xfrm>
          <a:prstGeom prst="rect">
            <a:avLst/>
          </a:prstGeom>
        </p:spPr>
      </p:pic>
      <p:sp>
        <p:nvSpPr>
          <p:cNvPr id="12" name="CuadroTexto 11">
            <a:extLst>
              <a:ext uri="{FF2B5EF4-FFF2-40B4-BE49-F238E27FC236}">
                <a16:creationId xmlns:a16="http://schemas.microsoft.com/office/drawing/2014/main" id="{1742D133-5FD9-4557-9CB6-F97F01AA0A29}"/>
              </a:ext>
            </a:extLst>
          </p:cNvPr>
          <p:cNvSpPr txBox="1"/>
          <p:nvPr/>
        </p:nvSpPr>
        <p:spPr>
          <a:xfrm>
            <a:off x="427339" y="3296555"/>
            <a:ext cx="8381871" cy="2308324"/>
          </a:xfrm>
          <a:prstGeom prst="rect">
            <a:avLst/>
          </a:prstGeom>
          <a:noFill/>
        </p:spPr>
        <p:txBody>
          <a:bodyPr wrap="square">
            <a:spAutoFit/>
          </a:bodyPr>
          <a:lstStyle/>
          <a:p>
            <a:r>
              <a:rPr lang="es-MX" sz="2400" b="1" dirty="0" err="1">
                <a:latin typeface="Agency FB" panose="020B0503020202020204" pitchFamily="34" charset="0"/>
              </a:rPr>
              <a:t>Triceratops</a:t>
            </a:r>
            <a:endParaRPr lang="es-MX" sz="2400" b="1" dirty="0">
              <a:latin typeface="Agency FB" panose="020B0503020202020204" pitchFamily="34" charset="0"/>
            </a:endParaRPr>
          </a:p>
          <a:p>
            <a:r>
              <a:rPr lang="es-MX" sz="2400" dirty="0">
                <a:latin typeface="Agency FB" panose="020B0503020202020204" pitchFamily="34" charset="0"/>
              </a:rPr>
              <a:t>El dinosaurio herbívoro más famosos de todos. Su alimentación de basaba prácticamente en plantas.</a:t>
            </a:r>
          </a:p>
          <a:p>
            <a:r>
              <a:rPr lang="es-MX" sz="2400" dirty="0">
                <a:latin typeface="Agency FB" panose="020B0503020202020204" pitchFamily="34" charset="0"/>
              </a:rPr>
              <a:t>Sus dimensiones eran de 9 metros de altura y pesaba unas 6 toneladas. Contaba con unos dientes y pico curvado que hacían posible cortar plantas para alimentarse.</a:t>
            </a:r>
          </a:p>
          <a:p>
            <a:r>
              <a:rPr lang="es-MX" sz="2400" dirty="0">
                <a:latin typeface="Agency FB" panose="020B0503020202020204" pitchFamily="34" charset="0"/>
              </a:rPr>
              <a:t>Era bastante territorial y agresivo en cuanto a su comportamiento.</a:t>
            </a:r>
          </a:p>
        </p:txBody>
      </p:sp>
      <p:sp>
        <p:nvSpPr>
          <p:cNvPr id="20" name="CuadroTexto 19">
            <a:extLst>
              <a:ext uri="{FF2B5EF4-FFF2-40B4-BE49-F238E27FC236}">
                <a16:creationId xmlns:a16="http://schemas.microsoft.com/office/drawing/2014/main" id="{EE1E9AE5-24BB-4E81-94CC-D58C348309D1}"/>
              </a:ext>
            </a:extLst>
          </p:cNvPr>
          <p:cNvSpPr txBox="1"/>
          <p:nvPr/>
        </p:nvSpPr>
        <p:spPr>
          <a:xfrm>
            <a:off x="896631" y="2653885"/>
            <a:ext cx="2911191" cy="523220"/>
          </a:xfrm>
          <a:prstGeom prst="rect">
            <a:avLst/>
          </a:prstGeom>
          <a:noFill/>
        </p:spPr>
        <p:txBody>
          <a:bodyPr wrap="square">
            <a:spAutoFit/>
          </a:bodyPr>
          <a:lstStyle/>
          <a:p>
            <a:r>
              <a:rPr lang="es-MX" sz="2800" dirty="0">
                <a:latin typeface="Aharoni" panose="02010803020104030203" pitchFamily="2" charset="-79"/>
                <a:cs typeface="Aharoni" panose="02010803020104030203" pitchFamily="2" charset="-79"/>
              </a:rPr>
              <a:t>ornitisquios</a:t>
            </a:r>
          </a:p>
        </p:txBody>
      </p:sp>
      <p:pic>
        <p:nvPicPr>
          <p:cNvPr id="28" name="Imagen 27">
            <a:extLst>
              <a:ext uri="{FF2B5EF4-FFF2-40B4-BE49-F238E27FC236}">
                <a16:creationId xmlns:a16="http://schemas.microsoft.com/office/drawing/2014/main" id="{9713EAE3-B91D-4754-8A00-BD5E34824706}"/>
              </a:ext>
            </a:extLst>
          </p:cNvPr>
          <p:cNvPicPr>
            <a:picLocks noChangeAspect="1"/>
          </p:cNvPicPr>
          <p:nvPr/>
        </p:nvPicPr>
        <p:blipFill>
          <a:blip r:embed="rId3"/>
          <a:stretch>
            <a:fillRect/>
          </a:stretch>
        </p:blipFill>
        <p:spPr>
          <a:xfrm>
            <a:off x="9009671" y="6841422"/>
            <a:ext cx="2886870" cy="1791223"/>
          </a:xfrm>
          <a:prstGeom prst="rect">
            <a:avLst/>
          </a:prstGeom>
        </p:spPr>
      </p:pic>
      <p:sp>
        <p:nvSpPr>
          <p:cNvPr id="19" name="CuadroTexto 18">
            <a:extLst>
              <a:ext uri="{FF2B5EF4-FFF2-40B4-BE49-F238E27FC236}">
                <a16:creationId xmlns:a16="http://schemas.microsoft.com/office/drawing/2014/main" id="{D1DE81AE-C1EB-43B7-A9D8-F5E5D7880239}"/>
              </a:ext>
            </a:extLst>
          </p:cNvPr>
          <p:cNvSpPr txBox="1"/>
          <p:nvPr/>
        </p:nvSpPr>
        <p:spPr>
          <a:xfrm>
            <a:off x="427338" y="6182763"/>
            <a:ext cx="8250867" cy="2308324"/>
          </a:xfrm>
          <a:prstGeom prst="rect">
            <a:avLst/>
          </a:prstGeom>
          <a:noFill/>
        </p:spPr>
        <p:txBody>
          <a:bodyPr wrap="square">
            <a:spAutoFit/>
          </a:bodyPr>
          <a:lstStyle/>
          <a:p>
            <a:r>
              <a:rPr lang="es-MX" sz="2400" b="1" dirty="0" err="1">
                <a:latin typeface="Agency FB" panose="020B0503020202020204" pitchFamily="34" charset="0"/>
              </a:rPr>
              <a:t>Coritosaurio</a:t>
            </a:r>
            <a:endParaRPr lang="es-MX" sz="2400" b="1" dirty="0">
              <a:latin typeface="Agency FB" panose="020B0503020202020204" pitchFamily="34" charset="0"/>
            </a:endParaRPr>
          </a:p>
          <a:p>
            <a:r>
              <a:rPr lang="es-MX" sz="2400" dirty="0">
                <a:latin typeface="Agency FB" panose="020B0503020202020204" pitchFamily="34" charset="0"/>
              </a:rPr>
              <a:t> Fue un dinosaurio herbívoro y, al igual que otros, tenía un pico desdentado y cientos de dientes entrelazados en la parte posterior de la mandíbula. El </a:t>
            </a:r>
            <a:r>
              <a:rPr lang="es-MX" sz="2400" dirty="0" err="1">
                <a:latin typeface="Agency FB" panose="020B0503020202020204" pitchFamily="34" charset="0"/>
              </a:rPr>
              <a:t>Corythosaurus</a:t>
            </a:r>
            <a:r>
              <a:rPr lang="es-MX" sz="2400" dirty="0">
                <a:latin typeface="Agency FB" panose="020B0503020202020204" pitchFamily="34" charset="0"/>
              </a:rPr>
              <a:t> adulto se estima que pudo tener un peso máximo de 5 toneladas.</a:t>
            </a:r>
          </a:p>
          <a:p>
            <a:r>
              <a:rPr lang="es-MX" sz="2400" dirty="0">
                <a:latin typeface="Agency FB" panose="020B0503020202020204" pitchFamily="34" charset="0"/>
              </a:rPr>
              <a:t>El tamaño y la forma de la cresta servía para identificar a los miembros de la manada y también revelaba la edad del </a:t>
            </a:r>
            <a:r>
              <a:rPr lang="es-MX" sz="2400" dirty="0" err="1">
                <a:latin typeface="Agency FB" panose="020B0503020202020204" pitchFamily="34" charset="0"/>
              </a:rPr>
              <a:t>Corythosaurus</a:t>
            </a:r>
            <a:r>
              <a:rPr lang="es-MX" sz="2400" dirty="0">
                <a:latin typeface="Agency FB" panose="020B0503020202020204" pitchFamily="34" charset="0"/>
              </a:rPr>
              <a:t>.</a:t>
            </a:r>
          </a:p>
        </p:txBody>
      </p:sp>
    </p:spTree>
    <p:extLst>
      <p:ext uri="{BB962C8B-B14F-4D97-AF65-F5344CB8AC3E}">
        <p14:creationId xmlns:p14="http://schemas.microsoft.com/office/powerpoint/2010/main" val="163369828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2301</Words>
  <Application>Microsoft Office PowerPoint</Application>
  <PresentationFormat>Personalizado</PresentationFormat>
  <Paragraphs>92</Paragraphs>
  <Slides>12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vt:i4>
      </vt:variant>
    </vt:vector>
  </HeadingPairs>
  <TitlesOfParts>
    <vt:vector size="23" baseType="lpstr">
      <vt:lpstr>Abadi</vt:lpstr>
      <vt:lpstr>Agency FB</vt:lpstr>
      <vt:lpstr>Aharoni</vt:lpstr>
      <vt:lpstr>Arial</vt:lpstr>
      <vt:lpstr>Arial</vt:lpstr>
      <vt:lpstr>Brush Script MT</vt:lpstr>
      <vt:lpstr>Calibri</vt:lpstr>
      <vt:lpstr>Calibri Light</vt:lpstr>
      <vt:lpstr>Eras Bold ITC</vt:lpstr>
      <vt:lpstr>Gill Sans Nova Ultra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 ELIZABETH SANCHEZ GALLEGOS</dc:creator>
  <cp:lastModifiedBy>VANESSA ELIZABETH SANCHEZ GALLEGOS</cp:lastModifiedBy>
  <cp:revision>28</cp:revision>
  <dcterms:created xsi:type="dcterms:W3CDTF">2021-08-31T21:24:51Z</dcterms:created>
  <dcterms:modified xsi:type="dcterms:W3CDTF">2022-01-26T01:06:09Z</dcterms:modified>
</cp:coreProperties>
</file>