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4" r:id="rId6"/>
    <p:sldId id="263" r:id="rId7"/>
    <p:sldId id="265" r:id="rId8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Delius" panose="020B0604020202020204" charset="0"/>
      <p:regular r:id="rId14"/>
    </p:embeddedFont>
    <p:embeddedFont>
      <p:font typeface="Nunito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9FDBCD-2703-4C53-8A23-25AA5F9B24AD}">
  <a:tblStyle styleId="{819FDBCD-2703-4C53-8A23-25AA5F9B24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38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ac7ad3def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ac7ad3def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95b965402b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5" name="Google Shape;935;g95b965402b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gac7537cc3f_0_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5" name="Google Shape;955;gac7537cc3f_0_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971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49850" y="3562582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12;p3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13" name="Google Shape;13;p3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3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3"/>
          <p:cNvSpPr txBox="1">
            <a:spLocks noGrp="1"/>
          </p:cNvSpPr>
          <p:nvPr>
            <p:ph type="title"/>
          </p:nvPr>
        </p:nvSpPr>
        <p:spPr>
          <a:xfrm>
            <a:off x="5343575" y="1687525"/>
            <a:ext cx="2569500" cy="19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subTitle" idx="1"/>
          </p:nvPr>
        </p:nvSpPr>
        <p:spPr>
          <a:xfrm>
            <a:off x="5343575" y="3603325"/>
            <a:ext cx="2763600" cy="79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title" idx="2" hasCustomPrompt="1"/>
          </p:nvPr>
        </p:nvSpPr>
        <p:spPr>
          <a:xfrm>
            <a:off x="5397275" y="952625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54" name="Google Shape;54;p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713100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subTitle" idx="2"/>
          </p:nvPr>
        </p:nvSpPr>
        <p:spPr>
          <a:xfrm>
            <a:off x="713100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subTitle" idx="3"/>
          </p:nvPr>
        </p:nvSpPr>
        <p:spPr>
          <a:xfrm>
            <a:off x="5176725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subTitle" idx="4"/>
          </p:nvPr>
        </p:nvSpPr>
        <p:spPr>
          <a:xfrm>
            <a:off x="5176725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title" idx="5" hasCustomPrompt="1"/>
          </p:nvPr>
        </p:nvSpPr>
        <p:spPr>
          <a:xfrm>
            <a:off x="7863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3" name="Google Shape;93;p5"/>
          <p:cNvSpPr txBox="1">
            <a:spLocks noGrp="1"/>
          </p:cNvSpPr>
          <p:nvPr>
            <p:ph type="title" idx="6" hasCustomPrompt="1"/>
          </p:nvPr>
        </p:nvSpPr>
        <p:spPr>
          <a:xfrm>
            <a:off x="52586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oogle Shape;207;p9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08" name="Google Shape;208;p9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9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9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9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9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9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9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9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9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9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9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9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9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9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9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9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9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9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9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9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9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9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9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9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9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9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9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9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" name="Google Shape;241;p9"/>
          <p:cNvSpPr txBox="1">
            <a:spLocks noGrp="1"/>
          </p:cNvSpPr>
          <p:nvPr>
            <p:ph type="title"/>
          </p:nvPr>
        </p:nvSpPr>
        <p:spPr>
          <a:xfrm>
            <a:off x="952797" y="1520863"/>
            <a:ext cx="29718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2" name="Google Shape;242;p9"/>
          <p:cNvSpPr txBox="1">
            <a:spLocks noGrp="1"/>
          </p:cNvSpPr>
          <p:nvPr>
            <p:ph type="subTitle" idx="1"/>
          </p:nvPr>
        </p:nvSpPr>
        <p:spPr>
          <a:xfrm>
            <a:off x="952675" y="2266831"/>
            <a:ext cx="2971800" cy="12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13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51" name="Google Shape;251;p13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" name="Google Shape;284;p13"/>
          <p:cNvSpPr txBox="1">
            <a:spLocks noGrp="1"/>
          </p:cNvSpPr>
          <p:nvPr>
            <p:ph type="title"/>
          </p:nvPr>
        </p:nvSpPr>
        <p:spPr>
          <a:xfrm>
            <a:off x="1513125" y="1893750"/>
            <a:ext cx="19935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1"/>
          </p:nvPr>
        </p:nvSpPr>
        <p:spPr>
          <a:xfrm>
            <a:off x="6119527" y="425358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title" idx="2" hasCustomPrompt="1"/>
          </p:nvPr>
        </p:nvSpPr>
        <p:spPr>
          <a:xfrm>
            <a:off x="5229300" y="7164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87" name="Google Shape;287;p13"/>
          <p:cNvSpPr txBox="1">
            <a:spLocks noGrp="1"/>
          </p:cNvSpPr>
          <p:nvPr>
            <p:ph type="subTitle" idx="3"/>
          </p:nvPr>
        </p:nvSpPr>
        <p:spPr>
          <a:xfrm>
            <a:off x="6119527" y="79214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3"/>
          <p:cNvSpPr txBox="1">
            <a:spLocks noGrp="1"/>
          </p:cNvSpPr>
          <p:nvPr>
            <p:ph type="subTitle" idx="4"/>
          </p:nvPr>
        </p:nvSpPr>
        <p:spPr>
          <a:xfrm>
            <a:off x="6119527" y="1482252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title" idx="5" hasCustomPrompt="1"/>
          </p:nvPr>
        </p:nvSpPr>
        <p:spPr>
          <a:xfrm>
            <a:off x="5229300" y="178193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0" name="Google Shape;290;p13"/>
          <p:cNvSpPr txBox="1">
            <a:spLocks noGrp="1"/>
          </p:cNvSpPr>
          <p:nvPr>
            <p:ph type="subTitle" idx="6"/>
          </p:nvPr>
        </p:nvSpPr>
        <p:spPr>
          <a:xfrm>
            <a:off x="6119527" y="185390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13"/>
          <p:cNvSpPr txBox="1">
            <a:spLocks noGrp="1"/>
          </p:cNvSpPr>
          <p:nvPr>
            <p:ph type="subTitle" idx="7"/>
          </p:nvPr>
        </p:nvSpPr>
        <p:spPr>
          <a:xfrm>
            <a:off x="6119527" y="2539146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title" idx="8" hasCustomPrompt="1"/>
          </p:nvPr>
        </p:nvSpPr>
        <p:spPr>
          <a:xfrm>
            <a:off x="5229300" y="284746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>
            <a:spLocks noGrp="1"/>
          </p:cNvSpPr>
          <p:nvPr>
            <p:ph type="subTitle" idx="9"/>
          </p:nvPr>
        </p:nvSpPr>
        <p:spPr>
          <a:xfrm>
            <a:off x="6119527" y="291566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subTitle" idx="13"/>
          </p:nvPr>
        </p:nvSpPr>
        <p:spPr>
          <a:xfrm>
            <a:off x="6119527" y="3596040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title" idx="14" hasCustomPrompt="1"/>
          </p:nvPr>
        </p:nvSpPr>
        <p:spPr>
          <a:xfrm>
            <a:off x="5229300" y="3912989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6" name="Google Shape;296;p13"/>
          <p:cNvSpPr txBox="1">
            <a:spLocks noGrp="1"/>
          </p:cNvSpPr>
          <p:nvPr>
            <p:ph type="subTitle" idx="15"/>
          </p:nvPr>
        </p:nvSpPr>
        <p:spPr>
          <a:xfrm>
            <a:off x="6119527" y="397742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1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336" name="Google Shape;336;p1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9" name="Google Shape;369;p1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15"/>
          <p:cNvSpPr txBox="1">
            <a:spLocks noGrp="1"/>
          </p:cNvSpPr>
          <p:nvPr>
            <p:ph type="subTitle" idx="1"/>
          </p:nvPr>
        </p:nvSpPr>
        <p:spPr>
          <a:xfrm>
            <a:off x="6019483" y="612134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1" name="Google Shape;371;p15"/>
          <p:cNvSpPr txBox="1">
            <a:spLocks noGrp="1"/>
          </p:cNvSpPr>
          <p:nvPr>
            <p:ph type="subTitle" idx="2"/>
          </p:nvPr>
        </p:nvSpPr>
        <p:spPr>
          <a:xfrm>
            <a:off x="6019483" y="981884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15"/>
          <p:cNvSpPr txBox="1">
            <a:spLocks noGrp="1"/>
          </p:cNvSpPr>
          <p:nvPr>
            <p:ph type="subTitle" idx="3"/>
          </p:nvPr>
        </p:nvSpPr>
        <p:spPr>
          <a:xfrm>
            <a:off x="6019483" y="192907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3" name="Google Shape;373;p15"/>
          <p:cNvSpPr txBox="1">
            <a:spLocks noGrp="1"/>
          </p:cNvSpPr>
          <p:nvPr>
            <p:ph type="subTitle" idx="4"/>
          </p:nvPr>
        </p:nvSpPr>
        <p:spPr>
          <a:xfrm>
            <a:off x="6019483" y="229882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5"/>
          <p:cNvSpPr txBox="1">
            <a:spLocks noGrp="1"/>
          </p:cNvSpPr>
          <p:nvPr>
            <p:ph type="subTitle" idx="5"/>
          </p:nvPr>
        </p:nvSpPr>
        <p:spPr>
          <a:xfrm>
            <a:off x="6019483" y="323872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5" name="Google Shape;375;p15"/>
          <p:cNvSpPr txBox="1">
            <a:spLocks noGrp="1"/>
          </p:cNvSpPr>
          <p:nvPr>
            <p:ph type="subTitle" idx="6"/>
          </p:nvPr>
        </p:nvSpPr>
        <p:spPr>
          <a:xfrm>
            <a:off x="6019483" y="360847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8" r:id="rId5"/>
    <p:sldLayoutId id="2147483659" r:id="rId6"/>
    <p:sldLayoutId id="214748366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ificados.com/colores-primarios-y-secundarios/" TargetMode="External"/><Relationship Id="rId7" Type="http://schemas.openxmlformats.org/officeDocument/2006/relationships/hyperlink" Target="https://aleph.org.mx/que-es-el-arte-definicion-para-ninos-de-preescolar#:~:text=%C2%BFQu%C3%A9%20es%20el%20arte%3F,el%20entorno%20que%20lo%20rode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aishoart.com/blog/mejores-pintores-mexicanos" TargetMode="External"/><Relationship Id="rId5" Type="http://schemas.openxmlformats.org/officeDocument/2006/relationships/hyperlink" Target="https://www.significados.com/bellas-artes/" TargetMode="External"/><Relationship Id="rId4" Type="http://schemas.openxmlformats.org/officeDocument/2006/relationships/hyperlink" Target="https://carolinallinas.com/2015/07/tecnica-de-puntillismo-para-ninos.html#:~:text=La%20t%C3%A9cnica%20de%20puntillismo%20consiste,dar%20volumen%20%C3%BAnicamente%20con%20punt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287807" y="-3050911"/>
            <a:ext cx="4761746" cy="509199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2"/>
          <p:cNvGrpSpPr/>
          <p:nvPr/>
        </p:nvGrpSpPr>
        <p:grpSpPr>
          <a:xfrm rot="728172">
            <a:off x="-247919" y="3303098"/>
            <a:ext cx="1784276" cy="1783851"/>
            <a:chOff x="5448300" y="1526500"/>
            <a:chExt cx="1154925" cy="1154650"/>
          </a:xfrm>
        </p:grpSpPr>
        <p:sp>
          <p:nvSpPr>
            <p:cNvPr id="802" name="Google Shape;802;p32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5269590" y="1426046"/>
            <a:ext cx="4761844" cy="5092095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770350" y="435101"/>
            <a:ext cx="5053990" cy="5779004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2849850" y="3562582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Practicante: Katya Quintana Rangel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842" name="Google Shape;842;p32"/>
          <p:cNvSpPr/>
          <p:nvPr/>
        </p:nvSpPr>
        <p:spPr>
          <a:xfrm>
            <a:off x="2846884" y="1144221"/>
            <a:ext cx="3450232" cy="2069708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Notas</a:t>
            </a:r>
            <a:br>
              <a:rPr lang="en" dirty="0"/>
            </a:br>
            <a:r>
              <a:rPr lang="en" dirty="0"/>
              <a:t>científicas</a:t>
            </a:r>
            <a:endParaRPr sz="4800" dirty="0"/>
          </a:p>
        </p:txBody>
      </p:sp>
      <p:grpSp>
        <p:nvGrpSpPr>
          <p:cNvPr id="844" name="Google Shape;844;p32"/>
          <p:cNvGrpSpPr/>
          <p:nvPr/>
        </p:nvGrpSpPr>
        <p:grpSpPr>
          <a:xfrm>
            <a:off x="6956025" y="144337"/>
            <a:ext cx="1771661" cy="1916811"/>
            <a:chOff x="2005600" y="1271425"/>
            <a:chExt cx="1165950" cy="1261475"/>
          </a:xfrm>
        </p:grpSpPr>
        <p:sp>
          <p:nvSpPr>
            <p:cNvPr id="845" name="Google Shape;845;p32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2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2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2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9" name="Google Shape;849;p32"/>
          <p:cNvSpPr txBox="1"/>
          <p:nvPr/>
        </p:nvSpPr>
        <p:spPr>
          <a:xfrm rot="-169495">
            <a:off x="7273594" y="780658"/>
            <a:ext cx="1139098" cy="771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Delius"/>
                <a:ea typeface="Delius"/>
                <a:cs typeface="Delius"/>
                <a:sym typeface="Delius"/>
              </a:rPr>
              <a:t>JORNADA INTENSIVA</a:t>
            </a:r>
            <a:endParaRPr dirty="0">
              <a:latin typeface="Delius"/>
              <a:ea typeface="Delius"/>
              <a:cs typeface="Delius"/>
              <a:sym typeface="Deli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4"/>
          <p:cNvSpPr txBox="1">
            <a:spLocks noGrp="1"/>
          </p:cNvSpPr>
          <p:nvPr>
            <p:ph type="title"/>
          </p:nvPr>
        </p:nvSpPr>
        <p:spPr>
          <a:xfrm>
            <a:off x="1513125" y="1893750"/>
            <a:ext cx="19935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Las artes</a:t>
            </a:r>
            <a:endParaRPr dirty="0"/>
          </a:p>
        </p:txBody>
      </p:sp>
      <p:sp>
        <p:nvSpPr>
          <p:cNvPr id="865" name="Google Shape;865;p34"/>
          <p:cNvSpPr txBox="1">
            <a:spLocks noGrp="1"/>
          </p:cNvSpPr>
          <p:nvPr>
            <p:ph type="subTitle" idx="1"/>
          </p:nvPr>
        </p:nvSpPr>
        <p:spPr>
          <a:xfrm>
            <a:off x="5443870" y="915290"/>
            <a:ext cx="2456743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5"/>
                </a:solidFill>
              </a:rPr>
              <a:t>¿Qué son las artes?</a:t>
            </a:r>
            <a:endParaRPr dirty="0">
              <a:solidFill>
                <a:schemeClr val="accent5"/>
              </a:solidFill>
            </a:endParaRPr>
          </a:p>
        </p:txBody>
      </p:sp>
      <p:sp>
        <p:nvSpPr>
          <p:cNvPr id="877" name="Google Shape;877;p34"/>
          <p:cNvSpPr/>
          <p:nvPr/>
        </p:nvSpPr>
        <p:spPr>
          <a:xfrm>
            <a:off x="1595475" y="3000150"/>
            <a:ext cx="1753950" cy="125050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8" name="Google Shape;878;p34"/>
          <p:cNvGrpSpPr/>
          <p:nvPr/>
        </p:nvGrpSpPr>
        <p:grpSpPr>
          <a:xfrm rot="728172">
            <a:off x="30506" y="-352402"/>
            <a:ext cx="1784276" cy="1783851"/>
            <a:chOff x="5448300" y="1526500"/>
            <a:chExt cx="1154925" cy="1154650"/>
          </a:xfrm>
        </p:grpSpPr>
        <p:sp>
          <p:nvSpPr>
            <p:cNvPr id="87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82" name="Google Shape;882;p34"/>
          <p:cNvCxnSpPr/>
          <p:nvPr/>
        </p:nvCxnSpPr>
        <p:spPr>
          <a:xfrm>
            <a:off x="5297375" y="1481770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4" name="Google Shape;884;p34"/>
          <p:cNvCxnSpPr/>
          <p:nvPr/>
        </p:nvCxnSpPr>
        <p:spPr>
          <a:xfrm>
            <a:off x="5297375" y="3618795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Google Shape;864;p34">
            <a:extLst>
              <a:ext uri="{FF2B5EF4-FFF2-40B4-BE49-F238E27FC236}">
                <a16:creationId xmlns:a16="http://schemas.microsoft.com/office/drawing/2014/main" id="{33FBC5F3-2902-4EEC-93B3-2493C2E76D1A}"/>
              </a:ext>
            </a:extLst>
          </p:cNvPr>
          <p:cNvSpPr txBox="1">
            <a:spLocks/>
          </p:cNvSpPr>
          <p:nvPr/>
        </p:nvSpPr>
        <p:spPr>
          <a:xfrm>
            <a:off x="255579" y="141562"/>
            <a:ext cx="1355995" cy="960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s-MX" sz="1400" dirty="0"/>
              <a:t>Proyecto científico</a:t>
            </a:r>
          </a:p>
          <a:p>
            <a:r>
              <a:rPr lang="es-MX" sz="1400" dirty="0"/>
              <a:t>31 de enero al 11 de febrero</a:t>
            </a:r>
          </a:p>
        </p:txBody>
      </p:sp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029807D9-881C-4FF3-92BB-C282C1FBA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27498"/>
              </p:ext>
            </p:extLst>
          </p:nvPr>
        </p:nvGraphicFramePr>
        <p:xfrm>
          <a:off x="4945956" y="1773531"/>
          <a:ext cx="3604438" cy="1555814"/>
        </p:xfrm>
        <a:graphic>
          <a:graphicData uri="http://schemas.openxmlformats.org/drawingml/2006/table">
            <a:tbl>
              <a:tblPr>
                <a:tableStyleId>{819FDBCD-2703-4C53-8A23-25AA5F9B24AD}</a:tableStyleId>
              </a:tblPr>
              <a:tblGrid>
                <a:gridCol w="3604438">
                  <a:extLst>
                    <a:ext uri="{9D8B030D-6E8A-4147-A177-3AD203B41FA5}">
                      <a16:colId xmlns:a16="http://schemas.microsoft.com/office/drawing/2014/main" val="13943673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Las artes plásticas de acuerdo con Bastidas y Coronel (2012) se pueden conceptualizar como aquel tipo de lenguaje que utiliza medios plásticos para expresarse en un proceso creador para poder llegar a representar y comunicar, a través de las imágenes, las percepciones y vivencias. Para ellos es necesario encontrar un equilibrio en lo que se vive y  lo que expresa.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28239233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Qué pintan los niños según la edad?">
            <a:extLst>
              <a:ext uri="{FF2B5EF4-FFF2-40B4-BE49-F238E27FC236}">
                <a16:creationId xmlns:a16="http://schemas.microsoft.com/office/drawing/2014/main" id="{BF90F35C-F779-4A9F-9763-F11DA643F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835">
            <a:off x="5208817" y="975859"/>
            <a:ext cx="3022441" cy="22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9" name="Google Shape;889;p35"/>
          <p:cNvSpPr txBox="1">
            <a:spLocks noGrp="1"/>
          </p:cNvSpPr>
          <p:nvPr>
            <p:ph type="subTitle" idx="1"/>
          </p:nvPr>
        </p:nvSpPr>
        <p:spPr>
          <a:xfrm>
            <a:off x="847324" y="1975203"/>
            <a:ext cx="3351944" cy="24444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Las artes es una forma de expresión que tenemos los seres humanos, por medio de ellas podemos decirle al mundo como nos sentimos o como actuamos en diferentes momentos.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1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Si en algun momento te sientes triste o feliz o experimentas alguna otra emoción puedes expresarlo a través de los diferentes tipos de arte como lo son la pintura, la escultura, la danza, la música o la fotografía.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	</a:t>
            </a:r>
            <a:endParaRPr sz="1400" dirty="0"/>
          </a:p>
        </p:txBody>
      </p:sp>
      <p:sp>
        <p:nvSpPr>
          <p:cNvPr id="890" name="Google Shape;890;p35"/>
          <p:cNvSpPr txBox="1">
            <a:spLocks noGrp="1"/>
          </p:cNvSpPr>
          <p:nvPr>
            <p:ph type="title"/>
          </p:nvPr>
        </p:nvSpPr>
        <p:spPr>
          <a:xfrm>
            <a:off x="917618" y="830078"/>
            <a:ext cx="29718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¿Qué son las artes?</a:t>
            </a:r>
            <a:endParaRPr sz="4800" dirty="0"/>
          </a:p>
        </p:txBody>
      </p:sp>
      <p:sp>
        <p:nvSpPr>
          <p:cNvPr id="894" name="Google Shape;894;p35"/>
          <p:cNvSpPr/>
          <p:nvPr/>
        </p:nvSpPr>
        <p:spPr>
          <a:xfrm>
            <a:off x="5972900" y="641725"/>
            <a:ext cx="1485703" cy="376706"/>
          </a:xfrm>
          <a:custGeom>
            <a:avLst/>
            <a:gdLst/>
            <a:ahLst/>
            <a:cxnLst/>
            <a:rect l="l" t="t" r="r" b="b"/>
            <a:pathLst>
              <a:path w="22075" h="5597" extrusionOk="0">
                <a:moveTo>
                  <a:pt x="393" y="1"/>
                </a:moveTo>
                <a:cubicBezTo>
                  <a:pt x="334" y="334"/>
                  <a:pt x="226" y="691"/>
                  <a:pt x="191" y="870"/>
                </a:cubicBezTo>
                <a:cubicBezTo>
                  <a:pt x="48" y="2072"/>
                  <a:pt x="0" y="3275"/>
                  <a:pt x="36" y="4501"/>
                </a:cubicBezTo>
                <a:lnTo>
                  <a:pt x="22015" y="5597"/>
                </a:lnTo>
                <a:cubicBezTo>
                  <a:pt x="22015" y="4597"/>
                  <a:pt x="22015" y="3585"/>
                  <a:pt x="22027" y="2584"/>
                </a:cubicBezTo>
                <a:cubicBezTo>
                  <a:pt x="22074" y="2120"/>
                  <a:pt x="22015" y="1584"/>
                  <a:pt x="22039" y="1084"/>
                </a:cubicBezTo>
                <a:lnTo>
                  <a:pt x="393" y="1"/>
                </a:lnTo>
                <a:close/>
              </a:path>
            </a:pathLst>
          </a:custGeom>
          <a:solidFill>
            <a:srgbClr val="FF866A">
              <a:alpha val="7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5" name="Google Shape;895;p35"/>
          <p:cNvGrpSpPr/>
          <p:nvPr/>
        </p:nvGrpSpPr>
        <p:grpSpPr>
          <a:xfrm>
            <a:off x="6831450" y="2789312"/>
            <a:ext cx="1771661" cy="1916811"/>
            <a:chOff x="2005600" y="1271425"/>
            <a:chExt cx="1165950" cy="1261475"/>
          </a:xfrm>
        </p:grpSpPr>
        <p:sp>
          <p:nvSpPr>
            <p:cNvPr id="896" name="Google Shape;896;p35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5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5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5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0" name="Google Shape;900;p35"/>
          <p:cNvSpPr txBox="1"/>
          <p:nvPr/>
        </p:nvSpPr>
        <p:spPr>
          <a:xfrm rot="-169450">
            <a:off x="7171867" y="3226486"/>
            <a:ext cx="1206102" cy="1093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latin typeface="Delius"/>
                <a:ea typeface="Delius"/>
                <a:cs typeface="Delius"/>
                <a:sym typeface="Delius"/>
              </a:rPr>
              <a:t>Las artes ayudan a relajarse y pensar profundamente</a:t>
            </a:r>
            <a:endParaRPr sz="1100" dirty="0">
              <a:latin typeface="Delius"/>
              <a:ea typeface="Delius"/>
              <a:cs typeface="Delius"/>
              <a:sym typeface="Deliu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incent van Gogh | Sevi-Art">
            <a:extLst>
              <a:ext uri="{FF2B5EF4-FFF2-40B4-BE49-F238E27FC236}">
                <a16:creationId xmlns:a16="http://schemas.microsoft.com/office/drawing/2014/main" id="{B497C93D-9DD8-4FCD-BDBC-AFF0A4CF4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5689">
            <a:off x="827331" y="1438626"/>
            <a:ext cx="3361882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7" name="Google Shape;937;p37"/>
          <p:cNvSpPr/>
          <p:nvPr/>
        </p:nvSpPr>
        <p:spPr>
          <a:xfrm rot="-150228">
            <a:off x="812656" y="1478311"/>
            <a:ext cx="3406152" cy="2383674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9" name="Google Shape;939;p37"/>
          <p:cNvGrpSpPr/>
          <p:nvPr/>
        </p:nvGrpSpPr>
        <p:grpSpPr>
          <a:xfrm>
            <a:off x="4911916" y="686453"/>
            <a:ext cx="751675" cy="744325"/>
            <a:chOff x="5395463" y="832475"/>
            <a:chExt cx="751675" cy="744325"/>
          </a:xfrm>
        </p:grpSpPr>
        <p:sp>
          <p:nvSpPr>
            <p:cNvPr id="940" name="Google Shape;940;p37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7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3" name="Google Shape;943;p37"/>
          <p:cNvSpPr txBox="1">
            <a:spLocks noGrp="1"/>
          </p:cNvSpPr>
          <p:nvPr>
            <p:ph type="subTitle" idx="1"/>
          </p:nvPr>
        </p:nvSpPr>
        <p:spPr>
          <a:xfrm>
            <a:off x="4939888" y="1829135"/>
            <a:ext cx="3507033" cy="21028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/>
              <a:t>Dentro de las artes se encuentra el tipo de arte llamado pintura y los encargados de manifestar este arte se llaman pintores.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Su trabajo consiste en crear cuadros y pinturas de una manera considerada artística la cual pueda comunicar emociones, sentimientos, o referencias de la sociedad, la historia o la cultura de algún lugar.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Algunos ejemplos de artistas reconocidos son: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Vincent Van Gogh, Pablo Picasso, Salvador Dalí.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Dentro de la sociedad mexicana se encuentran Frida Kahlo, Diego Rivera, entre otros.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945" name="Google Shape;945;p37"/>
          <p:cNvSpPr/>
          <p:nvPr/>
        </p:nvSpPr>
        <p:spPr>
          <a:xfrm>
            <a:off x="2073675" y="1003925"/>
            <a:ext cx="368544" cy="762853"/>
          </a:xfrm>
          <a:custGeom>
            <a:avLst/>
            <a:gdLst/>
            <a:ahLst/>
            <a:cxnLst/>
            <a:rect l="l" t="t" r="r" b="b"/>
            <a:pathLst>
              <a:path w="5311" h="18967" extrusionOk="0">
                <a:moveTo>
                  <a:pt x="4477" y="0"/>
                </a:moveTo>
                <a:cubicBezTo>
                  <a:pt x="4072" y="155"/>
                  <a:pt x="3405" y="95"/>
                  <a:pt x="3072" y="119"/>
                </a:cubicBezTo>
                <a:cubicBezTo>
                  <a:pt x="2048" y="191"/>
                  <a:pt x="1024" y="262"/>
                  <a:pt x="0" y="274"/>
                </a:cubicBezTo>
                <a:lnTo>
                  <a:pt x="822" y="18967"/>
                </a:lnTo>
                <a:cubicBezTo>
                  <a:pt x="1112" y="18910"/>
                  <a:pt x="1405" y="18894"/>
                  <a:pt x="1697" y="18894"/>
                </a:cubicBezTo>
                <a:cubicBezTo>
                  <a:pt x="2030" y="18894"/>
                  <a:pt x="2364" y="18914"/>
                  <a:pt x="2693" y="18914"/>
                </a:cubicBezTo>
                <a:cubicBezTo>
                  <a:pt x="2796" y="18914"/>
                  <a:pt x="2898" y="18912"/>
                  <a:pt x="3001" y="18907"/>
                </a:cubicBezTo>
                <a:cubicBezTo>
                  <a:pt x="3560" y="18883"/>
                  <a:pt x="4096" y="18776"/>
                  <a:pt x="4644" y="18741"/>
                </a:cubicBezTo>
                <a:cubicBezTo>
                  <a:pt x="4759" y="18733"/>
                  <a:pt x="4906" y="18722"/>
                  <a:pt x="5048" y="18722"/>
                </a:cubicBezTo>
                <a:cubicBezTo>
                  <a:pt x="5141" y="18722"/>
                  <a:pt x="5231" y="18727"/>
                  <a:pt x="5310" y="18741"/>
                </a:cubicBezTo>
                <a:lnTo>
                  <a:pt x="4477" y="0"/>
                </a:lnTo>
                <a:close/>
              </a:path>
            </a:pathLst>
          </a:custGeom>
          <a:solidFill>
            <a:srgbClr val="FFAC58">
              <a:alpha val="72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37"/>
          <p:cNvSpPr txBox="1">
            <a:spLocks noGrp="1"/>
          </p:cNvSpPr>
          <p:nvPr>
            <p:ph type="title"/>
          </p:nvPr>
        </p:nvSpPr>
        <p:spPr>
          <a:xfrm>
            <a:off x="4993054" y="471023"/>
            <a:ext cx="1907830" cy="13640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Algunos artístas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40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Tipos de arte</a:t>
            </a:r>
            <a:endParaRPr dirty="0"/>
          </a:p>
        </p:txBody>
      </p: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6019483" y="612134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Pintura</a:t>
            </a:r>
            <a:endParaRPr dirty="0"/>
          </a:p>
        </p:txBody>
      </p:sp>
      <p:sp>
        <p:nvSpPr>
          <p:cNvPr id="976" name="Google Shape;976;p40"/>
          <p:cNvSpPr txBox="1">
            <a:spLocks noGrp="1"/>
          </p:cNvSpPr>
          <p:nvPr>
            <p:ph type="subTitle" idx="2"/>
          </p:nvPr>
        </p:nvSpPr>
        <p:spPr>
          <a:xfrm>
            <a:off x="5942889" y="954144"/>
            <a:ext cx="2488012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/>
              <a:t>La pintura es una manifestación artística de carácter visual, plasmada en una superficie donde se encuentran elementos como las formas, los colores, las texturas, entre otros.</a:t>
            </a:r>
            <a:endParaRPr lang="en-US" sz="1000" dirty="0"/>
          </a:p>
        </p:txBody>
      </p:sp>
      <p:sp>
        <p:nvSpPr>
          <p:cNvPr id="977" name="Google Shape;977;p40"/>
          <p:cNvSpPr txBox="1">
            <a:spLocks noGrp="1"/>
          </p:cNvSpPr>
          <p:nvPr>
            <p:ph type="subTitle" idx="3"/>
          </p:nvPr>
        </p:nvSpPr>
        <p:spPr>
          <a:xfrm>
            <a:off x="6019483" y="192907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Escultura</a:t>
            </a:r>
            <a:endParaRPr dirty="0"/>
          </a:p>
        </p:txBody>
      </p:sp>
      <p:sp>
        <p:nvSpPr>
          <p:cNvPr id="978" name="Google Shape;978;p40"/>
          <p:cNvSpPr txBox="1">
            <a:spLocks noGrp="1"/>
          </p:cNvSpPr>
          <p:nvPr>
            <p:ph type="subTitle" idx="4"/>
          </p:nvPr>
        </p:nvSpPr>
        <p:spPr>
          <a:xfrm>
            <a:off x="6019482" y="2298829"/>
            <a:ext cx="2531987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La escultura es el arte de crear formas ya sean moldeadas, talladas, esculpidas o en relieve.</a:t>
            </a:r>
            <a:endParaRPr lang="en-US" sz="1200" dirty="0"/>
          </a:p>
        </p:txBody>
      </p:sp>
      <p:sp>
        <p:nvSpPr>
          <p:cNvPr id="979" name="Google Shape;979;p40"/>
          <p:cNvSpPr txBox="1">
            <a:spLocks noGrp="1"/>
          </p:cNvSpPr>
          <p:nvPr>
            <p:ph type="subTitle" idx="5"/>
          </p:nvPr>
        </p:nvSpPr>
        <p:spPr>
          <a:xfrm>
            <a:off x="6019483" y="323872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/>
              <a:t>Y</a:t>
            </a:r>
            <a:r>
              <a:rPr lang="en" sz="1200" dirty="0"/>
              <a:t> la técnica del Puntillismo</a:t>
            </a:r>
            <a:endParaRPr sz="1200" dirty="0"/>
          </a:p>
        </p:txBody>
      </p:sp>
      <p:sp>
        <p:nvSpPr>
          <p:cNvPr id="980" name="Google Shape;980;p40"/>
          <p:cNvSpPr txBox="1">
            <a:spLocks noGrp="1"/>
          </p:cNvSpPr>
          <p:nvPr>
            <p:ph type="subTitle" idx="6"/>
          </p:nvPr>
        </p:nvSpPr>
        <p:spPr>
          <a:xfrm>
            <a:off x="6019483" y="360847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/>
              <a:t>Es una tecnica que consiste en realizar un dibujo solo con puntos.</a:t>
            </a:r>
            <a:endParaRPr sz="1200" dirty="0"/>
          </a:p>
        </p:txBody>
      </p:sp>
      <p:sp>
        <p:nvSpPr>
          <p:cNvPr id="981" name="Google Shape;981;p40"/>
          <p:cNvSpPr/>
          <p:nvPr/>
        </p:nvSpPr>
        <p:spPr>
          <a:xfrm>
            <a:off x="5235188" y="898538"/>
            <a:ext cx="707700" cy="7077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40"/>
          <p:cNvSpPr/>
          <p:nvPr/>
        </p:nvSpPr>
        <p:spPr>
          <a:xfrm>
            <a:off x="5191213" y="861913"/>
            <a:ext cx="707700" cy="707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40"/>
          <p:cNvSpPr/>
          <p:nvPr/>
        </p:nvSpPr>
        <p:spPr>
          <a:xfrm>
            <a:off x="5235188" y="2211138"/>
            <a:ext cx="707700" cy="7077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40"/>
          <p:cNvSpPr/>
          <p:nvPr/>
        </p:nvSpPr>
        <p:spPr>
          <a:xfrm>
            <a:off x="5191213" y="2174513"/>
            <a:ext cx="707700" cy="70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40"/>
          <p:cNvSpPr/>
          <p:nvPr/>
        </p:nvSpPr>
        <p:spPr>
          <a:xfrm>
            <a:off x="5235188" y="3523738"/>
            <a:ext cx="707700" cy="707700"/>
          </a:xfrm>
          <a:prstGeom prst="rect">
            <a:avLst/>
          </a:prstGeom>
          <a:solidFill>
            <a:srgbClr val="918C7F">
              <a:alpha val="18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40"/>
          <p:cNvSpPr/>
          <p:nvPr/>
        </p:nvSpPr>
        <p:spPr>
          <a:xfrm>
            <a:off x="5191213" y="3487113"/>
            <a:ext cx="707700" cy="707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90" name="Google Shape;990;p40"/>
          <p:cNvCxnSpPr/>
          <p:nvPr/>
        </p:nvCxnSpPr>
        <p:spPr>
          <a:xfrm>
            <a:off x="5297375" y="1872063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1" name="Google Shape;991;p40"/>
          <p:cNvCxnSpPr/>
          <p:nvPr/>
        </p:nvCxnSpPr>
        <p:spPr>
          <a:xfrm>
            <a:off x="5297375" y="3184663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97" name="Google Shape;997;p40"/>
          <p:cNvSpPr txBox="1"/>
          <p:nvPr/>
        </p:nvSpPr>
        <p:spPr>
          <a:xfrm>
            <a:off x="592530" y="1130466"/>
            <a:ext cx="3360258" cy="1837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Delius"/>
                <a:ea typeface="Delius"/>
                <a:cs typeface="Delius"/>
                <a:sym typeface="Delius"/>
              </a:rPr>
              <a:t>En el mundo, las bellas artes se clasifican en siete, pues cada una de ellas tiene algo que la hace especial estas son: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latin typeface="Delius"/>
                <a:ea typeface="Delius"/>
                <a:cs typeface="Delius"/>
                <a:sym typeface="Delius"/>
              </a:rPr>
              <a:t>Arquitectura, pintura, escultura, música, danza, literatura y cine.</a:t>
            </a:r>
            <a:endParaRPr sz="1800" dirty="0">
              <a:latin typeface="Delius"/>
              <a:ea typeface="Delius"/>
              <a:cs typeface="Delius"/>
              <a:sym typeface="Delius"/>
            </a:endParaRPr>
          </a:p>
        </p:txBody>
      </p:sp>
      <p:sp>
        <p:nvSpPr>
          <p:cNvPr id="31" name="Google Shape;997;p40">
            <a:extLst>
              <a:ext uri="{FF2B5EF4-FFF2-40B4-BE49-F238E27FC236}">
                <a16:creationId xmlns:a16="http://schemas.microsoft.com/office/drawing/2014/main" id="{DD121488-9D84-4C41-936F-3733D48DA8CC}"/>
              </a:ext>
            </a:extLst>
          </p:cNvPr>
          <p:cNvSpPr txBox="1"/>
          <p:nvPr/>
        </p:nvSpPr>
        <p:spPr>
          <a:xfrm>
            <a:off x="713100" y="3653444"/>
            <a:ext cx="3360258" cy="832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latin typeface="Delius"/>
                <a:ea typeface="Delius"/>
                <a:cs typeface="Delius"/>
                <a:sym typeface="Delius"/>
              </a:rPr>
              <a:t>Pero las que abordaremos en este trabajo son las siguientes.</a:t>
            </a:r>
            <a:endParaRPr sz="1800" dirty="0">
              <a:latin typeface="Delius"/>
              <a:ea typeface="Delius"/>
              <a:cs typeface="Delius"/>
              <a:sym typeface="Deliu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7" name="Google Shape;957;p39"/>
          <p:cNvGrpSpPr/>
          <p:nvPr/>
        </p:nvGrpSpPr>
        <p:grpSpPr>
          <a:xfrm>
            <a:off x="1490476" y="1470475"/>
            <a:ext cx="1281850" cy="744325"/>
            <a:chOff x="5395463" y="832475"/>
            <a:chExt cx="751675" cy="744325"/>
          </a:xfrm>
        </p:grpSpPr>
        <p:sp>
          <p:nvSpPr>
            <p:cNvPr id="958" name="Google Shape;958;p39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9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0" name="Google Shape;960;p39"/>
          <p:cNvGrpSpPr/>
          <p:nvPr/>
        </p:nvGrpSpPr>
        <p:grpSpPr>
          <a:xfrm>
            <a:off x="5732600" y="1470475"/>
            <a:ext cx="1752721" cy="744325"/>
            <a:chOff x="5395463" y="832475"/>
            <a:chExt cx="751675" cy="744325"/>
          </a:xfrm>
        </p:grpSpPr>
        <p:sp>
          <p:nvSpPr>
            <p:cNvPr id="961" name="Google Shape;961;p39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3" name="Google Shape;963;p39"/>
          <p:cNvSpPr txBox="1">
            <a:spLocks noGrp="1"/>
          </p:cNvSpPr>
          <p:nvPr>
            <p:ph type="subTitle" idx="1"/>
          </p:nvPr>
        </p:nvSpPr>
        <p:spPr>
          <a:xfrm>
            <a:off x="861347" y="2382217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Rojo, azul y amarillo</a:t>
            </a:r>
            <a:endParaRPr sz="2000" dirty="0"/>
          </a:p>
        </p:txBody>
      </p:sp>
      <p:sp>
        <p:nvSpPr>
          <p:cNvPr id="964" name="Google Shape;964;p39"/>
          <p:cNvSpPr txBox="1">
            <a:spLocks noGrp="1"/>
          </p:cNvSpPr>
          <p:nvPr>
            <p:ph type="subTitle" idx="2"/>
          </p:nvPr>
        </p:nvSpPr>
        <p:spPr>
          <a:xfrm>
            <a:off x="630009" y="3060097"/>
            <a:ext cx="3438000" cy="12460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Los colores primarios son aquellos que no se pueden obtener a través de la mezcla de ningún otro color. Estos suelen considerarse únicos, ya que no son claramente diferenciables entre sí.</a:t>
            </a:r>
            <a:endParaRPr lang="en-US" dirty="0"/>
          </a:p>
        </p:txBody>
      </p:sp>
      <p:sp>
        <p:nvSpPr>
          <p:cNvPr id="965" name="Google Shape;965;p39"/>
          <p:cNvSpPr txBox="1">
            <a:spLocks noGrp="1"/>
          </p:cNvSpPr>
          <p:nvPr>
            <p:ph type="title"/>
          </p:nvPr>
        </p:nvSpPr>
        <p:spPr>
          <a:xfrm>
            <a:off x="630009" y="445025"/>
            <a:ext cx="3521091" cy="8415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Colores primarios y secundarios</a:t>
            </a:r>
            <a:endParaRPr sz="1800" dirty="0"/>
          </a:p>
        </p:txBody>
      </p:sp>
      <p:sp>
        <p:nvSpPr>
          <p:cNvPr id="966" name="Google Shape;966;p39"/>
          <p:cNvSpPr txBox="1">
            <a:spLocks noGrp="1"/>
          </p:cNvSpPr>
          <p:nvPr>
            <p:ph type="subTitle" idx="3"/>
          </p:nvPr>
        </p:nvSpPr>
        <p:spPr>
          <a:xfrm>
            <a:off x="5167903" y="2382217"/>
            <a:ext cx="3254175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Naranja, verde y morado</a:t>
            </a:r>
            <a:endParaRPr sz="2000" dirty="0"/>
          </a:p>
        </p:txBody>
      </p:sp>
      <p:sp>
        <p:nvSpPr>
          <p:cNvPr id="967" name="Google Shape;967;p39"/>
          <p:cNvSpPr txBox="1">
            <a:spLocks noGrp="1"/>
          </p:cNvSpPr>
          <p:nvPr>
            <p:ph type="subTitle" idx="4"/>
          </p:nvPr>
        </p:nvSpPr>
        <p:spPr>
          <a:xfrm>
            <a:off x="5167903" y="3127609"/>
            <a:ext cx="3245353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Los colores secundarios son aquellos que resultan de la combinación de dos colores primarios.</a:t>
            </a:r>
            <a:endParaRPr lang="en-US" dirty="0"/>
          </a:p>
        </p:txBody>
      </p:sp>
      <p:sp>
        <p:nvSpPr>
          <p:cNvPr id="969" name="Google Shape;969;p39"/>
          <p:cNvSpPr txBox="1">
            <a:spLocks noGrp="1"/>
          </p:cNvSpPr>
          <p:nvPr>
            <p:ph type="title" idx="6"/>
          </p:nvPr>
        </p:nvSpPr>
        <p:spPr>
          <a:xfrm>
            <a:off x="5397762" y="1591225"/>
            <a:ext cx="2319857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tx1"/>
                </a:solidFill>
              </a:rPr>
              <a:t>Secundarios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Google Shape;964;p39">
            <a:extLst>
              <a:ext uri="{FF2B5EF4-FFF2-40B4-BE49-F238E27FC236}">
                <a16:creationId xmlns:a16="http://schemas.microsoft.com/office/drawing/2014/main" id="{BFDEB77A-C1CA-463B-BB17-66D4BF7307FA}"/>
              </a:ext>
            </a:extLst>
          </p:cNvPr>
          <p:cNvSpPr txBox="1">
            <a:spLocks/>
          </p:cNvSpPr>
          <p:nvPr/>
        </p:nvSpPr>
        <p:spPr>
          <a:xfrm>
            <a:off x="5075992" y="419994"/>
            <a:ext cx="3437999" cy="466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es-MX" sz="1100" dirty="0"/>
              <a:t>Los colores primarios y secundarios son formas de clasificación de los colores de acuerdo a su origen</a:t>
            </a:r>
            <a:endParaRPr lang="en-US" sz="11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E0E317F-5F3A-46B5-A75C-CFC190358847}"/>
              </a:ext>
            </a:extLst>
          </p:cNvPr>
          <p:cNvSpPr>
            <a:spLocks noGrp="1"/>
          </p:cNvSpPr>
          <p:nvPr>
            <p:ph type="title" idx="5"/>
          </p:nvPr>
        </p:nvSpPr>
        <p:spPr>
          <a:xfrm>
            <a:off x="1138425" y="1574803"/>
            <a:ext cx="1910959" cy="466200"/>
          </a:xfrm>
        </p:spPr>
        <p:txBody>
          <a:bodyPr/>
          <a:lstStyle/>
          <a:p>
            <a:r>
              <a:rPr lang="es-MX" dirty="0"/>
              <a:t>Primarios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287807" y="-3050911"/>
            <a:ext cx="4761746" cy="509199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2"/>
          <p:cNvGrpSpPr/>
          <p:nvPr/>
        </p:nvGrpSpPr>
        <p:grpSpPr>
          <a:xfrm rot="728172">
            <a:off x="-247919" y="3303098"/>
            <a:ext cx="1784276" cy="1783851"/>
            <a:chOff x="5448300" y="1526500"/>
            <a:chExt cx="1154925" cy="1154650"/>
          </a:xfrm>
        </p:grpSpPr>
        <p:sp>
          <p:nvSpPr>
            <p:cNvPr id="802" name="Google Shape;802;p32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5269590" y="1426046"/>
            <a:ext cx="4761844" cy="5092095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770350" y="435101"/>
            <a:ext cx="5053990" cy="5779004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2222221" y="1425220"/>
            <a:ext cx="4527379" cy="27070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hlinkClick r:id="rId3"/>
              </a:rPr>
              <a:t>https://www.significados.com/colores-primarios-y-secundarios/</a:t>
            </a:r>
            <a:r>
              <a:rPr lang="es-MX" sz="1100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lt1"/>
                </a:solidFill>
                <a:hlinkClick r:id="rId4"/>
              </a:rPr>
              <a:t>https://carolinallinas.com/2015/07/tecnica-de-puntillismo-para-ninos.html#:~:text=La%20t%C3%A9cnica%20de%20puntillismo%20consiste,dar%20volumen%20%C3%BAnicamente%20con%20puntos</a:t>
            </a:r>
            <a:r>
              <a:rPr lang="es-MX" sz="1100" dirty="0">
                <a:solidFill>
                  <a:schemeClr val="lt1"/>
                </a:solidFill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11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lt1"/>
                </a:solidFill>
                <a:hlinkClick r:id="rId5"/>
              </a:rPr>
              <a:t>https://www.significados.com/bellas-artes/</a:t>
            </a:r>
            <a:r>
              <a:rPr lang="es-MX" sz="1100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hlinkClick r:id="rId6"/>
              </a:rPr>
              <a:t>https://saishoart.com/blog/mejores-pintores-mexicanos</a:t>
            </a:r>
            <a:endParaRPr lang="es-MX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hlinkClick r:id="rId7"/>
              </a:rPr>
              <a:t>https://aleph.org.mx/que-es-el-arte-definicion-para-ninos-de-preescolar#:~:text=%C2%BFQu%C3%A9%20es%20el%20arte%3F,el%20entorno%20que%20lo%20rodea</a:t>
            </a:r>
            <a:r>
              <a:rPr lang="es-MX" sz="11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lt1"/>
              </a:solidFill>
            </a:endParaRPr>
          </a:p>
        </p:txBody>
      </p:sp>
      <p:sp>
        <p:nvSpPr>
          <p:cNvPr id="842" name="Google Shape;842;p32"/>
          <p:cNvSpPr/>
          <p:nvPr/>
        </p:nvSpPr>
        <p:spPr>
          <a:xfrm>
            <a:off x="2771201" y="487524"/>
            <a:ext cx="3450232" cy="777515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2"/>
          <p:cNvSpPr txBox="1">
            <a:spLocks noGrp="1"/>
          </p:cNvSpPr>
          <p:nvPr>
            <p:ph type="ctrTitle"/>
          </p:nvPr>
        </p:nvSpPr>
        <p:spPr>
          <a:xfrm>
            <a:off x="2787990" y="520584"/>
            <a:ext cx="3410700" cy="6273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Fuentes</a:t>
            </a:r>
            <a:endParaRPr sz="4800" dirty="0"/>
          </a:p>
        </p:txBody>
      </p:sp>
      <p:grpSp>
        <p:nvGrpSpPr>
          <p:cNvPr id="844" name="Google Shape;844;p32"/>
          <p:cNvGrpSpPr/>
          <p:nvPr/>
        </p:nvGrpSpPr>
        <p:grpSpPr>
          <a:xfrm>
            <a:off x="6956025" y="144337"/>
            <a:ext cx="1771661" cy="1916811"/>
            <a:chOff x="2005600" y="1271425"/>
            <a:chExt cx="1165950" cy="1261475"/>
          </a:xfrm>
        </p:grpSpPr>
        <p:sp>
          <p:nvSpPr>
            <p:cNvPr id="845" name="Google Shape;845;p32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2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2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2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9" name="Google Shape;849;p32"/>
          <p:cNvSpPr txBox="1"/>
          <p:nvPr/>
        </p:nvSpPr>
        <p:spPr>
          <a:xfrm rot="-169495">
            <a:off x="7273594" y="780658"/>
            <a:ext cx="1139098" cy="771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Delius"/>
              <a:ea typeface="Delius"/>
              <a:cs typeface="Delius"/>
              <a:sym typeface="Delius"/>
            </a:endParaRPr>
          </a:p>
        </p:txBody>
      </p:sp>
    </p:spTree>
    <p:extLst>
      <p:ext uri="{BB962C8B-B14F-4D97-AF65-F5344CB8AC3E}">
        <p14:creationId xmlns:p14="http://schemas.microsoft.com/office/powerpoint/2010/main" val="1392823312"/>
      </p:ext>
    </p:extLst>
  </p:cSld>
  <p:clrMapOvr>
    <a:masterClrMapping/>
  </p:clrMapOvr>
</p:sld>
</file>

<file path=ppt/theme/theme1.xml><?xml version="1.0" encoding="utf-8"?>
<a:theme xmlns:a="http://schemas.openxmlformats.org/drawingml/2006/main" name="Teacher Binder by Slidesgo">
  <a:themeElements>
    <a:clrScheme name="Simple Light">
      <a:dk1>
        <a:srgbClr val="2F1932"/>
      </a:dk1>
      <a:lt1>
        <a:srgbClr val="FFFFFF"/>
      </a:lt1>
      <a:dk2>
        <a:srgbClr val="4F476F"/>
      </a:dk2>
      <a:lt2>
        <a:srgbClr val="F3EEE3"/>
      </a:lt2>
      <a:accent1>
        <a:srgbClr val="E2DAC7"/>
      </a:accent1>
      <a:accent2>
        <a:srgbClr val="918C7F"/>
      </a:accent2>
      <a:accent3>
        <a:srgbClr val="FFAC58"/>
      </a:accent3>
      <a:accent4>
        <a:srgbClr val="FF866A"/>
      </a:accent4>
      <a:accent5>
        <a:srgbClr val="40BFBF"/>
      </a:accent5>
      <a:accent6>
        <a:srgbClr val="BA9EC5"/>
      </a:accent6>
      <a:hlink>
        <a:srgbClr val="2F19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589</Words>
  <Application>Microsoft Office PowerPoint</Application>
  <PresentationFormat>Presentación en pantalla (16:9)</PresentationFormat>
  <Paragraphs>48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Nunito</vt:lpstr>
      <vt:lpstr>Delius</vt:lpstr>
      <vt:lpstr>Teacher Binder by Slidesgo</vt:lpstr>
      <vt:lpstr>Notas científicas</vt:lpstr>
      <vt:lpstr>Las artes</vt:lpstr>
      <vt:lpstr>¿Qué son las artes?</vt:lpstr>
      <vt:lpstr>Algunos artístas</vt:lpstr>
      <vt:lpstr>Tipos de arte</vt:lpstr>
      <vt:lpstr>Colores primarios y secundarios</vt:lpstr>
      <vt:lpstr>Fuentes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científicas</dc:title>
  <dc:creator>katya quintana rangel</dc:creator>
  <cp:lastModifiedBy>KATYA ROCIO QUINTANA RANGEL</cp:lastModifiedBy>
  <cp:revision>14</cp:revision>
  <dcterms:modified xsi:type="dcterms:W3CDTF">2022-01-28T02:46:26Z</dcterms:modified>
</cp:coreProperties>
</file>