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6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7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830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94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6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95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71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06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2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33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01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84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1BFFA-CDF9-4A84-804A-94AD70393C55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DC56C-2BDE-463F-972A-4E0213C62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877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52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1764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1764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764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  <a:br>
              <a:rPr lang="es-MX" sz="1764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6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6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486" y="2786508"/>
            <a:ext cx="5915025" cy="5620589"/>
          </a:xfrm>
        </p:spPr>
        <p:txBody>
          <a:bodyPr>
            <a:normAutofit lnSpcReduction="10000"/>
          </a:bodyPr>
          <a:lstStyle/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</a:t>
            </a:r>
            <a:r>
              <a:rPr lang="es-MX" sz="141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Yvonne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Garza Flores. </a:t>
            </a: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 en el servicio.</a:t>
            </a: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Diario de campo, </a:t>
            </a:r>
            <a:r>
              <a:rPr lang="es-MX" sz="1411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s-MX" sz="1411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febrero </a:t>
            </a:r>
            <a:endParaRPr lang="es-MX" sz="141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Competencias: 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marL="0" indent="0" algn="just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pPr marL="0" indent="0" defTabSz="403159">
              <a:lnSpc>
                <a:spcPct val="100000"/>
              </a:lnSpc>
              <a:spcBef>
                <a:spcPts val="0"/>
              </a:spcBef>
              <a:buNone/>
            </a:pP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Alumna: Mariana Guadalupe Gaona Montes 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#5. </a:t>
            </a: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“B”</a:t>
            </a:r>
            <a:endParaRPr lang="es-MX" sz="14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defTabSz="403159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4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 Coahuila</a:t>
            </a:r>
            <a:r>
              <a:rPr lang="es-MX" sz="141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                                                        Enero del 2022</a:t>
            </a:r>
            <a:endParaRPr lang="es-MX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913" y="1453992"/>
            <a:ext cx="1086169" cy="13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5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23888" y="25865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estudiante normalista: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Mariana Guadalupe Gaona Montes.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Grado:   </a:t>
            </a:r>
            <a:r>
              <a:rPr lang="es-MX" sz="1587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°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Sección: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“B”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Número de Lista: </a:t>
            </a:r>
            <a:r>
              <a:rPr lang="es-MX" sz="1587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MX" sz="1587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Institución de Práctica: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“Jardín de Niños Luis A. </a:t>
            </a:r>
            <a:r>
              <a:rPr lang="es-MX" sz="158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Beauregrad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Clave: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Zona Escolar: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 en el que realiza su práctica: </a:t>
            </a:r>
            <a:r>
              <a:rPr lang="es-MX" sz="1587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° “A”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Profesor(a) Titular: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Reyna Montserrat Balderas Blanco.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Total, de alumnos: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36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Niños: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21       </a:t>
            </a: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Niñas: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587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Periodo de Práctica: </a:t>
            </a:r>
            <a:r>
              <a:rPr lang="es-MX" sz="1587" dirty="0" smtClean="0">
                <a:latin typeface="Arial" panose="020B0604020202020204" pitchFamily="34" charset="0"/>
                <a:cs typeface="Arial" panose="020B0604020202020204" pitchFamily="34" charset="0"/>
              </a:rPr>
              <a:t>31 de enero al mes de junio de 2022</a:t>
            </a:r>
            <a:endParaRPr lang="es-MX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6730685" cy="133307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r>
              <a:rPr lang="es-MX" sz="388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88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2021-2022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025" y="1175490"/>
            <a:ext cx="1906633" cy="14110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2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858000" cy="423081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 smtClean="0">
                <a:latin typeface="Bahamas Pragmatica" pitchFamily="2" charset="0"/>
              </a:rPr>
              <a:t>Mi</a:t>
            </a:r>
            <a:r>
              <a:rPr lang="es-MX" b="1" dirty="0" smtClean="0">
                <a:latin typeface="Comic Sans MS" panose="030F0702030302020204" pitchFamily="66" charset="0"/>
              </a:rPr>
              <a:t>é</a:t>
            </a:r>
            <a:r>
              <a:rPr lang="es-MX" b="1" dirty="0" smtClean="0">
                <a:latin typeface="Bahamas Pragmatica" pitchFamily="2" charset="0"/>
              </a:rPr>
              <a:t>rcoles 02 </a:t>
            </a:r>
            <a:r>
              <a:rPr lang="es-MX" b="1" dirty="0" smtClean="0">
                <a:latin typeface="Bahamas Pragmatica" pitchFamily="2" charset="0"/>
              </a:rPr>
              <a:t>de enero de 2022</a:t>
            </a:r>
            <a:endParaRPr lang="es-MX" b="1" dirty="0">
              <a:latin typeface="Bahamas Pragmatica" pitchFamily="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0" y="423081"/>
            <a:ext cx="6858000" cy="409432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dirty="0" smtClean="0">
                <a:latin typeface="Bahamas Pragmatica" pitchFamily="2" charset="0"/>
              </a:rPr>
              <a:t>Situaci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s-MX" sz="1600" b="1" dirty="0" smtClean="0">
                <a:latin typeface="Bahamas Pragmatica" pitchFamily="2" charset="0"/>
              </a:rPr>
              <a:t>n de aprendizaje: Las profesiones   </a:t>
            </a:r>
            <a:endParaRPr lang="es-MX" sz="1600" b="1" dirty="0">
              <a:latin typeface="Bahamas Pragmatica" pitchFamily="2" charset="0"/>
            </a:endParaRPr>
          </a:p>
        </p:txBody>
      </p:sp>
      <p:pic>
        <p:nvPicPr>
          <p:cNvPr id="1026" name="Picture 2" descr="Numbers and dots 0-10 on pencils (SB9635) - SparkleBox | Diseño preescolar,  Etiquetas preescolares, Actividades escolar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8996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490" b="25929"/>
          <a:stretch/>
        </p:blipFill>
        <p:spPr bwMode="auto">
          <a:xfrm>
            <a:off x="4708478" y="-117213"/>
            <a:ext cx="2149522" cy="94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0" y="950680"/>
            <a:ext cx="7155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dirty="0" smtClean="0">
                <a:latin typeface="Comic Sans MS" panose="030F0702030302020204" pitchFamily="66" charset="0"/>
              </a:rPr>
              <a:t>Campos de formaci</a:t>
            </a:r>
            <a:r>
              <a:rPr lang="es-MX" sz="135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ó</a:t>
            </a:r>
            <a:r>
              <a:rPr lang="es-MX" sz="1350" dirty="0" smtClean="0">
                <a:latin typeface="Comic Sans MS" panose="030F0702030302020204" pitchFamily="66" charset="0"/>
              </a:rPr>
              <a:t>n académica o </a:t>
            </a:r>
            <a:r>
              <a:rPr lang="es-MX" sz="135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á</a:t>
            </a:r>
            <a:r>
              <a:rPr lang="es-MX" sz="1350" dirty="0" smtClean="0">
                <a:latin typeface="Comic Sans MS" panose="030F0702030302020204" pitchFamily="66" charset="0"/>
              </a:rPr>
              <a:t>reas de desarrollo personal y social a favorecer. </a:t>
            </a:r>
            <a:endParaRPr lang="es-MX" sz="1350" dirty="0"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0951" y="1386227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21839" y="1390332"/>
            <a:ext cx="110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omic Sans MS" panose="030F0702030302020204" pitchFamily="66" charset="0"/>
              </a:rPr>
              <a:t>Lenguaje y comunicación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5691963" y="1357730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1310474" y="1386227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215681" y="1386227"/>
            <a:ext cx="110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omic Sans MS" panose="030F0702030302020204" pitchFamily="66" charset="0"/>
              </a:rPr>
              <a:t>Pensamiento Matemático 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424674" y="1374716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00CC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3536214" y="1363023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4614531" y="1363023"/>
            <a:ext cx="967562" cy="526870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5622851" y="1406454"/>
            <a:ext cx="110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omic Sans MS" panose="030F0702030302020204" pitchFamily="66" charset="0"/>
              </a:rPr>
              <a:t>Educación Física 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58337" y="1406453"/>
            <a:ext cx="1324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omic Sans MS" panose="030F0702030302020204" pitchFamily="66" charset="0"/>
              </a:rPr>
              <a:t>Educación </a:t>
            </a:r>
            <a:r>
              <a:rPr lang="es-MX" sz="1050" dirty="0" smtClean="0">
                <a:latin typeface="Comic Sans MS" panose="030F0702030302020204" pitchFamily="66" charset="0"/>
              </a:rPr>
              <a:t>Socioemocional</a:t>
            </a:r>
            <a:r>
              <a:rPr lang="es-MX" sz="1100" dirty="0" smtClean="0">
                <a:latin typeface="Comic Sans MS" panose="030F0702030302020204" pitchFamily="66" charset="0"/>
              </a:rPr>
              <a:t> </a:t>
            </a:r>
            <a:endParaRPr lang="es-MX" sz="1100" dirty="0">
              <a:latin typeface="Comic Sans MS" panose="030F0702030302020204" pitchFamily="66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372829" y="1355343"/>
            <a:ext cx="1105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>
                <a:latin typeface="Comic Sans MS" panose="030F0702030302020204" pitchFamily="66" charset="0"/>
              </a:rPr>
              <a:t>Exploración y comprensión del mundo natural y social </a:t>
            </a:r>
            <a:endParaRPr lang="es-MX" sz="800" dirty="0">
              <a:latin typeface="Comic Sans MS" panose="030F0702030302020204" pitchFamily="66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544977" y="1468010"/>
            <a:ext cx="1105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omic Sans MS" panose="030F0702030302020204" pitchFamily="66" charset="0"/>
              </a:rPr>
              <a:t>Artes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2" name="Estrella de 10 puntas 21"/>
          <p:cNvSpPr/>
          <p:nvPr/>
        </p:nvSpPr>
        <p:spPr>
          <a:xfrm>
            <a:off x="1353904" y="2050615"/>
            <a:ext cx="414670" cy="456830"/>
          </a:xfrm>
          <a:prstGeom prst="star10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7" name="Estrella de 10 puntas 36"/>
          <p:cNvSpPr/>
          <p:nvPr/>
        </p:nvSpPr>
        <p:spPr>
          <a:xfrm>
            <a:off x="2710638" y="2063500"/>
            <a:ext cx="430168" cy="429810"/>
          </a:xfrm>
          <a:prstGeom prst="star10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743845" y="2182712"/>
            <a:ext cx="648310" cy="219773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Grado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2042352" y="2182712"/>
            <a:ext cx="727880" cy="219773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Sección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3405955" y="2182712"/>
            <a:ext cx="2293095" cy="219773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Alumnos que asistieron a clase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42" name="Estrella de 10 puntas 41"/>
          <p:cNvSpPr/>
          <p:nvPr/>
        </p:nvSpPr>
        <p:spPr>
          <a:xfrm>
            <a:off x="5650763" y="2046649"/>
            <a:ext cx="541524" cy="484471"/>
          </a:xfrm>
          <a:prstGeom prst="star10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s-MX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121839" y="2672464"/>
            <a:ext cx="3167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dirty="0" smtClean="0">
                <a:latin typeface="Comic Sans MS" panose="030F0702030302020204" pitchFamily="66" charset="0"/>
              </a:rPr>
              <a:t>La jornada de practica fue: </a:t>
            </a:r>
            <a:endParaRPr lang="es-MX" sz="1350" dirty="0">
              <a:latin typeface="Comic Sans MS" panose="030F0702030302020204" pitchFamily="66" charset="0"/>
            </a:endParaRPr>
          </a:p>
        </p:txBody>
      </p:sp>
      <p:sp>
        <p:nvSpPr>
          <p:cNvPr id="43" name="Cinta perforada 42"/>
          <p:cNvSpPr/>
          <p:nvPr/>
        </p:nvSpPr>
        <p:spPr>
          <a:xfrm>
            <a:off x="2532728" y="2645079"/>
            <a:ext cx="716132" cy="419070"/>
          </a:xfrm>
          <a:prstGeom prst="flowChartPunchedTap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Exitosa</a:t>
            </a:r>
            <a:endParaRPr lang="es-MX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Cinta perforada 44"/>
          <p:cNvSpPr/>
          <p:nvPr/>
        </p:nvSpPr>
        <p:spPr>
          <a:xfrm>
            <a:off x="3542111" y="2645079"/>
            <a:ext cx="716132" cy="419070"/>
          </a:xfrm>
          <a:prstGeom prst="flowChartPunchedTape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Buena</a:t>
            </a:r>
            <a:endParaRPr lang="es-MX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Cinta perforada 45"/>
          <p:cNvSpPr/>
          <p:nvPr/>
        </p:nvSpPr>
        <p:spPr>
          <a:xfrm>
            <a:off x="4499562" y="2643627"/>
            <a:ext cx="716132" cy="419070"/>
          </a:xfrm>
          <a:prstGeom prst="flowChartPunchedTap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Regular</a:t>
            </a:r>
            <a:endParaRPr lang="es-MX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0" y="3115587"/>
            <a:ext cx="6858000" cy="30197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latin typeface="Comic Sans MS" panose="030F0702030302020204" pitchFamily="66" charset="0"/>
              </a:rPr>
              <a:t>Aspectos de la planeación                     Observaciones </a:t>
            </a:r>
            <a:endParaRPr lang="es-MX" sz="1400" b="1" dirty="0">
              <a:latin typeface="Comic Sans MS" panose="030F0702030302020204" pitchFamily="66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0" y="3417046"/>
            <a:ext cx="2770232" cy="1477328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Logro de los aprendizajes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Adecuada a las necesidades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Nivel de complejidad adecuada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Materiales empleados adecuados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Tiempo planeado correctamente </a:t>
            </a:r>
          </a:p>
        </p:txBody>
      </p:sp>
      <p:cxnSp>
        <p:nvCxnSpPr>
          <p:cNvPr id="51" name="Conector recto 50"/>
          <p:cNvCxnSpPr/>
          <p:nvPr/>
        </p:nvCxnSpPr>
        <p:spPr>
          <a:xfrm>
            <a:off x="2532728" y="3417046"/>
            <a:ext cx="0" cy="147732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2532728" y="3710763"/>
            <a:ext cx="237504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Imagen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3822" y="4013213"/>
            <a:ext cx="249958" cy="18290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7370" y="4329431"/>
            <a:ext cx="249958" cy="18290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1290" y="4593612"/>
            <a:ext cx="249958" cy="18290"/>
          </a:xfrm>
          <a:prstGeom prst="rect">
            <a:avLst/>
          </a:prstGeom>
        </p:spPr>
      </p:pic>
      <p:sp>
        <p:nvSpPr>
          <p:cNvPr id="59" name="Rectángulo 58"/>
          <p:cNvSpPr/>
          <p:nvPr/>
        </p:nvSpPr>
        <p:spPr>
          <a:xfrm>
            <a:off x="0" y="4905572"/>
            <a:ext cx="6858000" cy="30197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latin typeface="Comic Sans MS" panose="030F0702030302020204" pitchFamily="66" charset="0"/>
              </a:rPr>
              <a:t>Manifestaciones de los alumnos                Observaciones </a:t>
            </a:r>
            <a:endParaRPr lang="es-MX" sz="1400" b="1" dirty="0">
              <a:latin typeface="Comic Sans MS" panose="030F0702030302020204" pitchFamily="66" charset="0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-1438" y="5215503"/>
            <a:ext cx="2770232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Participación de manera esperada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Cooperación de manera esperada</a:t>
            </a:r>
          </a:p>
        </p:txBody>
      </p:sp>
      <p:cxnSp>
        <p:nvCxnSpPr>
          <p:cNvPr id="62" name="Conector recto 61"/>
          <p:cNvCxnSpPr/>
          <p:nvPr/>
        </p:nvCxnSpPr>
        <p:spPr>
          <a:xfrm>
            <a:off x="2523822" y="5218229"/>
            <a:ext cx="3548" cy="646331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>
            <a:off x="2539824" y="5511210"/>
            <a:ext cx="237504" cy="0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/>
          <p:cNvSpPr txBox="1"/>
          <p:nvPr/>
        </p:nvSpPr>
        <p:spPr>
          <a:xfrm>
            <a:off x="10072" y="6070072"/>
            <a:ext cx="2770232" cy="3070071"/>
          </a:xfrm>
          <a:prstGeom prst="rect">
            <a:avLst/>
          </a:prstGeom>
          <a:solidFill>
            <a:schemeClr val="bg1"/>
          </a:solidFill>
          <a:ln w="19050">
            <a:solidFill>
              <a:srgbClr val="00CCFF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Rescate de la evaluación del AE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Consignas claras</a:t>
            </a: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900" dirty="0" smtClean="0">
              <a:latin typeface="Comic Sans MS" panose="030F0702030302020204" pitchFamily="66" charset="0"/>
            </a:endParaRPr>
          </a:p>
        </p:txBody>
      </p:sp>
      <p:sp>
        <p:nvSpPr>
          <p:cNvPr id="69" name="Rectángulo 68"/>
          <p:cNvSpPr/>
          <p:nvPr/>
        </p:nvSpPr>
        <p:spPr>
          <a:xfrm>
            <a:off x="-1" y="5855455"/>
            <a:ext cx="6858000" cy="301978"/>
          </a:xfrm>
          <a:prstGeom prst="rect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b="1" dirty="0" smtClean="0">
                <a:latin typeface="Comic Sans MS" panose="030F0702030302020204" pitchFamily="66" charset="0"/>
              </a:rPr>
              <a:t>Intervención docente                            Observaciones </a:t>
            </a:r>
            <a:endParaRPr lang="es-MX" sz="1400" b="1" dirty="0">
              <a:latin typeface="Comic Sans MS" panose="030F0702030302020204" pitchFamily="66" charset="0"/>
            </a:endParaRPr>
          </a:p>
        </p:txBody>
      </p:sp>
      <p:cxnSp>
        <p:nvCxnSpPr>
          <p:cNvPr id="72" name="Conector recto 71"/>
          <p:cNvCxnSpPr/>
          <p:nvPr/>
        </p:nvCxnSpPr>
        <p:spPr>
          <a:xfrm>
            <a:off x="2523825" y="6157918"/>
            <a:ext cx="15999" cy="2986082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2532141" y="6550235"/>
            <a:ext cx="237504" cy="0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5"/>
          <a:srcRect l="30089" t="20006" r="28808" b="42618"/>
          <a:stretch/>
        </p:blipFill>
        <p:spPr>
          <a:xfrm>
            <a:off x="3704791" y="2594537"/>
            <a:ext cx="553452" cy="52939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6193" y="3738255"/>
            <a:ext cx="252762" cy="24433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6187" y="3432436"/>
            <a:ext cx="268602" cy="25964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6193" y="4033779"/>
            <a:ext cx="249958" cy="24386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8836" y="6550235"/>
            <a:ext cx="249958" cy="243861"/>
          </a:xfrm>
          <a:prstGeom prst="rect">
            <a:avLst/>
          </a:prstGeom>
        </p:spPr>
      </p:pic>
      <p:sp>
        <p:nvSpPr>
          <p:cNvPr id="71" name="CuadroTexto 70"/>
          <p:cNvSpPr txBox="1"/>
          <p:nvPr/>
        </p:nvSpPr>
        <p:spPr>
          <a:xfrm>
            <a:off x="2770232" y="3418042"/>
            <a:ext cx="4087768" cy="147732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s-MX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2793211" y="3447879"/>
            <a:ext cx="40767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Se lograron favorecer los aprendizajes esperados, sin embargo no se lograron por completo. Las actividades son adecuadas a las necesidades de los alumnos y el nivel de complejidad es el adecuado a las necesidades. Algunos de los materiales que se utilizaron no fueron los adecuados por ejemplo, los marcadores que no funcionaban. Se utilizó más del tiempo planeado. </a:t>
            </a:r>
            <a:endParaRPr lang="es-MX" sz="12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780391" y="5207550"/>
            <a:ext cx="4071328" cy="646331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MX" sz="1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Casi se logró el numero total de alumnos que asisten por día y cada uno de ellos cumplió con el material solicitado para realizar el experimento. </a:t>
            </a:r>
            <a:endParaRPr lang="es-MX" sz="12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Cinta perforada 81"/>
          <p:cNvSpPr/>
          <p:nvPr/>
        </p:nvSpPr>
        <p:spPr>
          <a:xfrm>
            <a:off x="5340984" y="2635638"/>
            <a:ext cx="716132" cy="419070"/>
          </a:xfrm>
          <a:prstGeom prst="flowChartPunchedTape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Mala</a:t>
            </a:r>
            <a:endParaRPr lang="es-MX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4" name="Imagen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8112" y="6215550"/>
            <a:ext cx="249958" cy="243861"/>
          </a:xfrm>
          <a:prstGeom prst="rect">
            <a:avLst/>
          </a:prstGeom>
        </p:spPr>
      </p:pic>
      <p:cxnSp>
        <p:nvCxnSpPr>
          <p:cNvPr id="65" name="Conector recto 64"/>
          <p:cNvCxnSpPr/>
          <p:nvPr/>
        </p:nvCxnSpPr>
        <p:spPr>
          <a:xfrm>
            <a:off x="2522610" y="6937287"/>
            <a:ext cx="264373" cy="0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/>
          <p:cNvPicPr>
            <a:picLocks noChangeAspect="1"/>
          </p:cNvPicPr>
          <p:nvPr/>
        </p:nvPicPr>
        <p:blipFill rotWithShape="1">
          <a:blip r:embed="rId5"/>
          <a:srcRect l="30089" t="20006" r="28808" b="42618"/>
          <a:stretch/>
        </p:blipFill>
        <p:spPr>
          <a:xfrm>
            <a:off x="487822" y="1374935"/>
            <a:ext cx="553452" cy="52939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773287" y="6157433"/>
            <a:ext cx="4078431" cy="2982710"/>
          </a:xfrm>
          <a:prstGeom prst="rect">
            <a:avLst/>
          </a:prstGeom>
          <a:noFill/>
          <a:ln w="12700"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785896" y="6162124"/>
            <a:ext cx="40532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Se les dio a conocer, el nombre de los objetos y la vestimenta que utilizan los científicos, pero antes de darles el nombre, se les preguntaba si sabían que era para conocer sus saberes previos, algunos de ellos si los conocían y otros no, como la probeta y el matraz. </a:t>
            </a:r>
          </a:p>
          <a:p>
            <a:pPr>
              <a:lnSpc>
                <a:spcPct val="150000"/>
              </a:lnSpc>
            </a:pPr>
            <a:r>
              <a:rPr lang="es-MX" sz="1200" dirty="0" smtClean="0">
                <a:latin typeface="Comic Sans MS" panose="030F0702030302020204" pitchFamily="66" charset="0"/>
              </a:rPr>
              <a:t>Las consignas estuvieron claras, pero la estrategia de contar los elementos no fue la mas adecuada. 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5"/>
          <a:srcRect l="30089" t="20006" r="28808" b="42618"/>
          <a:stretch/>
        </p:blipFill>
        <p:spPr>
          <a:xfrm>
            <a:off x="2605248" y="1356469"/>
            <a:ext cx="553452" cy="529390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5596" y="5246088"/>
            <a:ext cx="249958" cy="243861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5596" y="5598116"/>
            <a:ext cx="249958" cy="243861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8312" y="4354223"/>
            <a:ext cx="249958" cy="243861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 rotWithShape="1">
          <a:blip r:embed="rId5"/>
          <a:srcRect l="30089" t="20006" r="28808" b="42618"/>
          <a:stretch/>
        </p:blipFill>
        <p:spPr>
          <a:xfrm>
            <a:off x="1468237" y="1378274"/>
            <a:ext cx="553452" cy="52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307776"/>
            <a:ext cx="6858000" cy="8836224"/>
          </a:xfrm>
          <a:noFill/>
          <a:ln w="190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La clase inició a las diez de la mañana, los alumnos ingresaron al aula y la educadora los saludó, pusieron la fecha entre </a:t>
            </a:r>
            <a:r>
              <a:rPr lang="es-MX" sz="1200" dirty="0" smtClean="0">
                <a:latin typeface="Comic Sans MS" panose="030F0702030302020204" pitchFamily="66" charset="0"/>
              </a:rPr>
              <a:t>todos, </a:t>
            </a:r>
            <a:r>
              <a:rPr lang="es-MX" sz="1200" dirty="0" smtClean="0">
                <a:latin typeface="Comic Sans MS" panose="030F0702030302020204" pitchFamily="66" charset="0"/>
              </a:rPr>
              <a:t>posteriormente realizaron una rutina de activación antes de iniciar con la </a:t>
            </a:r>
            <a:r>
              <a:rPr lang="es-MX" sz="1200" dirty="0" smtClean="0">
                <a:latin typeface="Comic Sans MS" panose="030F0702030302020204" pitchFamily="66" charset="0"/>
              </a:rPr>
              <a:t>clase, en donde cantaron la canción de “hola, hola, hola, cómo estás”.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La clase se inició con la actividad donde los alumnos conocieron los instrumentos y algunas prendas que utilizan los científicos, algunos de ellos ya los conocían y brindaron su nombre, y los que no conocían la educadora les decía para que se utilizaba y cuál era su nombre, ellos se mostraban asombrados cuando escuchaban un dato interesante.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Posteriormente se realizó una actividad de conteo de colecciones, primero se realizó de manera grupal, solamente encerrando los objetos de distintos colores, con esta actividad los alumnos desarrollaron el conteo y de </a:t>
            </a:r>
            <a:r>
              <a:rPr lang="es-MX" sz="1200" dirty="0">
                <a:latin typeface="Comic Sans MS" panose="030F0702030302020204" pitchFamily="66" charset="0"/>
              </a:rPr>
              <a:t>esta manera desarrollaran mas su pensamiento matemático, pues de acuerdo con Hurtado, L. et al.  (2016) el pensamiento lógico matemático se desarrolla mediante un conjunto de habilidades como la seriación o la clasificación, en este caso los niños realizaron el rol de la seriación, utilizando la correspondencia uno a uno. </a:t>
            </a:r>
            <a:endParaRPr lang="es-MX" sz="12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Una observación que se puede hacer en la implementación de esta actividad, es qu</a:t>
            </a:r>
            <a:r>
              <a:rPr lang="es-MX" sz="1200" dirty="0" smtClean="0">
                <a:latin typeface="Comic Sans MS" panose="030F0702030302020204" pitchFamily="66" charset="0"/>
              </a:rPr>
              <a:t>e al momento de ir encerrando los objetos, hay que irlos contando, ya que si los encierran y luego los cuentan, los alumnos se confunden y no aplican la correspondencia uno a uno, como pasó el día de hoy, además de que se lleva mucho más tiempo y la actividad se torna aburrida.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Finalmente, prepararon los materiales que se les solicitaron para la realización del experimento que ya se tenia programado, está vez realizaron masa de colores. Primero conocieron los ingredientes que utilizarían y luego iban realizando los pasos como la educadora se los iba indicando, al final obtuvieron una masa con la que pudieron jugar y construir diferentes objetos.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Uno de los alumnos no le gustaba mancharse tanto, ni manipular la masa, a lo que se le estuvo motivando para que sintiera la textura y se le mencionaba que no pasaba nada si se manchaba las manos. Cuando logró tocarla bien, sintió satisfacción y comenzó a jugar más con ellas, y de acuerdo a lo que menciona la conexión del sistema límbico, con el sistema cognitivo es lo que permite realizar una valoración relativa a si gusta o no una textura. </a:t>
            </a:r>
            <a:endParaRPr lang="es-MX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-6578" y="0"/>
            <a:ext cx="686457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Descripción de la jornada de práctica (observación ayudantía)</a:t>
            </a:r>
            <a:endParaRPr lang="es-MX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41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690" y="922890"/>
            <a:ext cx="5915025" cy="3321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Referencias bibliográficas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526649" y="1457011"/>
            <a:ext cx="5966106" cy="3313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spcAft>
                <a:spcPts val="800"/>
              </a:spcAft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Dezcallar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Sáez, T. (2012). 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Relación entre procesos mentales y sentido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háptico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: emociones y recuerdos mediante el análisis empírico de texturas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Autònoma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 Barcelona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200000"/>
              </a:lnSpc>
              <a:spcAft>
                <a:spcPts val="800"/>
              </a:spcAft>
            </a:pP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Hurtado Londoño, L. J., Cano Larrea, M. P., &amp; Moscoso Bermúdez, M. A. (2016). El conteo en preescolar: una propuesta didáctica a través del juego y materiales manipulativos.</a:t>
            </a:r>
          </a:p>
          <a:p>
            <a:pPr marL="457200" indent="-457200">
              <a:lnSpc>
                <a:spcPct val="200000"/>
              </a:lnSpc>
              <a:spcAft>
                <a:spcPts val="800"/>
              </a:spcAft>
            </a:pP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1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1024</Words>
  <Application>Microsoft Office PowerPoint</Application>
  <PresentationFormat>Carta (216 x 279 mm)</PresentationFormat>
  <Paragraphs>82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Bahamas Pragmatica</vt:lpstr>
      <vt:lpstr>Calibri</vt:lpstr>
      <vt:lpstr>Calibri Light</vt:lpstr>
      <vt:lpstr>Comic Sans MS</vt:lpstr>
      <vt:lpstr>Tema de Office</vt:lpstr>
      <vt:lpstr>Presentación de PowerPoint</vt:lpstr>
      <vt:lpstr>Escuela Normal de Educación Preescolar ciclo escolar 2020 – 2021  </vt:lpstr>
      <vt:lpstr>ESCUELA NORMAL DE EDUCACIÓN PREESCOLAR Ciclo escolar 2021-2022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8</cp:revision>
  <dcterms:created xsi:type="dcterms:W3CDTF">2022-02-03T01:24:49Z</dcterms:created>
  <dcterms:modified xsi:type="dcterms:W3CDTF">2022-02-03T05:25:52Z</dcterms:modified>
</cp:coreProperties>
</file>