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6" r:id="rId4"/>
    <p:sldId id="268" r:id="rId5"/>
    <p:sldId id="265" r:id="rId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A5D1"/>
    <a:srgbClr val="D4236E"/>
    <a:srgbClr val="FF292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53" autoAdjust="0"/>
    <p:restoredTop sz="94660"/>
  </p:normalViewPr>
  <p:slideViewPr>
    <p:cSldViewPr snapToGrid="0">
      <p:cViewPr varScale="1">
        <p:scale>
          <a:sx n="62" d="100"/>
          <a:sy n="62" d="100"/>
        </p:scale>
        <p:origin x="58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07230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66070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062431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6A71427-6938-46FA-8700-8C5E9B1CE978}"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53821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6A71427-6938-46FA-8700-8C5E9B1CE978}" type="datetimeFigureOut">
              <a:rPr lang="es-MX" smtClean="0"/>
              <a:t>04/02/2022</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58371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6A71427-6938-46FA-8700-8C5E9B1CE978}"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131967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6A71427-6938-46FA-8700-8C5E9B1CE978}" type="datetimeFigureOut">
              <a:rPr lang="es-MX" smtClean="0"/>
              <a:t>04/02/2022</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05362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6A71427-6938-46FA-8700-8C5E9B1CE978}" type="datetimeFigureOut">
              <a:rPr lang="es-MX" smtClean="0"/>
              <a:t>04/02/2022</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74918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71427-6938-46FA-8700-8C5E9B1CE978}" type="datetimeFigureOut">
              <a:rPr lang="es-MX" smtClean="0"/>
              <a:t>04/02/2022</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598216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A71427-6938-46FA-8700-8C5E9B1CE978}"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282534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6A71427-6938-46FA-8700-8C5E9B1CE978}" type="datetimeFigureOut">
              <a:rPr lang="es-MX" smtClean="0"/>
              <a:t>04/02/2022</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32C80D1-7AE1-4E42-9421-A72C2D13C468}" type="slidenum">
              <a:rPr lang="es-MX" smtClean="0"/>
              <a:t>‹Nº›</a:t>
            </a:fld>
            <a:endParaRPr lang="es-MX"/>
          </a:p>
        </p:txBody>
      </p:sp>
    </p:spTree>
    <p:extLst>
      <p:ext uri="{BB962C8B-B14F-4D97-AF65-F5344CB8AC3E}">
        <p14:creationId xmlns:p14="http://schemas.microsoft.com/office/powerpoint/2010/main" val="3193553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A71427-6938-46FA-8700-8C5E9B1CE978}" type="datetimeFigureOut">
              <a:rPr lang="es-MX" smtClean="0"/>
              <a:t>04/02/2022</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C80D1-7AE1-4E42-9421-A72C2D13C468}" type="slidenum">
              <a:rPr lang="es-MX" smtClean="0"/>
              <a:t>‹Nº›</a:t>
            </a:fld>
            <a:endParaRPr lang="es-MX"/>
          </a:p>
        </p:txBody>
      </p:sp>
    </p:spTree>
    <p:extLst>
      <p:ext uri="{BB962C8B-B14F-4D97-AF65-F5344CB8AC3E}">
        <p14:creationId xmlns:p14="http://schemas.microsoft.com/office/powerpoint/2010/main" val="32557832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s://tuescuelita.com/partes-del-cuerpo-humano-para-ninos/" TargetMode="External"/><Relationship Id="rId4" Type="http://schemas.openxmlformats.org/officeDocument/2006/relationships/hyperlink" Target="https://www.kidsnclouds.es/los-cinco-sentidos-para-nino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upo 35">
            <a:extLst>
              <a:ext uri="{FF2B5EF4-FFF2-40B4-BE49-F238E27FC236}">
                <a16:creationId xmlns:a16="http://schemas.microsoft.com/office/drawing/2014/main" id="{57801377-9614-49D4-8DAB-CC20BFA92F0E}"/>
              </a:ext>
            </a:extLst>
          </p:cNvPr>
          <p:cNvGrpSpPr/>
          <p:nvPr/>
        </p:nvGrpSpPr>
        <p:grpSpPr>
          <a:xfrm>
            <a:off x="-146848" y="33192"/>
            <a:ext cx="4075702" cy="6858001"/>
            <a:chOff x="0" y="0"/>
            <a:chExt cx="6858000" cy="9144001"/>
          </a:xfrm>
        </p:grpSpPr>
        <p:pic>
          <p:nvPicPr>
            <p:cNvPr id="37"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31166CCC-90A2-4552-999A-5B90C53A6B55}"/>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A5F56EA5-900F-4E82-AADC-9F39C0478F69}"/>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o 3">
            <a:extLst>
              <a:ext uri="{FF2B5EF4-FFF2-40B4-BE49-F238E27FC236}">
                <a16:creationId xmlns:a16="http://schemas.microsoft.com/office/drawing/2014/main" id="{9477E888-7393-4CE7-A800-BC0BD7BBF9B9}"/>
              </a:ext>
            </a:extLst>
          </p:cNvPr>
          <p:cNvGrpSpPr/>
          <p:nvPr/>
        </p:nvGrpSpPr>
        <p:grpSpPr>
          <a:xfrm>
            <a:off x="4220615" y="-1"/>
            <a:ext cx="4923384" cy="6858001"/>
            <a:chOff x="0" y="0"/>
            <a:chExt cx="6858000" cy="9144001"/>
          </a:xfrm>
        </p:grpSpPr>
        <p:pic>
          <p:nvPicPr>
            <p:cNvPr id="1028"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E754B60A-4104-4948-9C2B-38124C38BF32}"/>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45520BAC-7C28-4FB3-84C8-5BA3857903BE}"/>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Rectángulo: esquinas redondeadas 34">
            <a:extLst>
              <a:ext uri="{FF2B5EF4-FFF2-40B4-BE49-F238E27FC236}">
                <a16:creationId xmlns:a16="http://schemas.microsoft.com/office/drawing/2014/main" id="{C29B8874-FBAC-470C-8A89-7D8C73219DC7}"/>
              </a:ext>
            </a:extLst>
          </p:cNvPr>
          <p:cNvSpPr/>
          <p:nvPr/>
        </p:nvSpPr>
        <p:spPr>
          <a:xfrm>
            <a:off x="4095696" y="190500"/>
            <a:ext cx="4923384" cy="6486526"/>
          </a:xfrm>
          <a:prstGeom prst="roundRect">
            <a:avLst>
              <a:gd name="adj" fmla="val 0"/>
            </a:avLst>
          </a:prstGeom>
          <a:solidFill>
            <a:schemeClr val="bg1"/>
          </a:solidFill>
          <a:ln w="63500">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Elipse 4">
            <a:extLst>
              <a:ext uri="{FF2B5EF4-FFF2-40B4-BE49-F238E27FC236}">
                <a16:creationId xmlns:a16="http://schemas.microsoft.com/office/drawing/2014/main" id="{FE2C83D0-135E-4537-AE6F-E9560791FBF5}"/>
              </a:ext>
            </a:extLst>
          </p:cNvPr>
          <p:cNvSpPr/>
          <p:nvPr/>
        </p:nvSpPr>
        <p:spPr>
          <a:xfrm>
            <a:off x="4950878" y="1394766"/>
            <a:ext cx="3588418" cy="3384035"/>
          </a:xfrm>
          <a:prstGeom prst="ellipse">
            <a:avLst/>
          </a:prstGeom>
          <a:solidFill>
            <a:schemeClr val="bg1">
              <a:alpha val="80000"/>
            </a:schemeClr>
          </a:solid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7" name="CuadroTexto 6">
            <a:extLst>
              <a:ext uri="{FF2B5EF4-FFF2-40B4-BE49-F238E27FC236}">
                <a16:creationId xmlns:a16="http://schemas.microsoft.com/office/drawing/2014/main" id="{E95E95B0-E3DF-412C-AC8C-5DA8C32094C0}"/>
              </a:ext>
            </a:extLst>
          </p:cNvPr>
          <p:cNvSpPr txBox="1"/>
          <p:nvPr/>
        </p:nvSpPr>
        <p:spPr>
          <a:xfrm>
            <a:off x="4860311" y="1346679"/>
            <a:ext cx="4069682" cy="1446550"/>
          </a:xfrm>
          <a:prstGeom prst="rect">
            <a:avLst/>
          </a:prstGeom>
          <a:noFill/>
        </p:spPr>
        <p:txBody>
          <a:bodyPr wrap="square" rtlCol="0">
            <a:spAutoFit/>
          </a:bodyPr>
          <a:lstStyle/>
          <a:p>
            <a:pPr algn="ctr"/>
            <a:r>
              <a:rPr lang="es-MX" sz="8800" dirty="0">
                <a:solidFill>
                  <a:srgbClr val="23A5D1"/>
                </a:solidFill>
                <a:latin typeface="Modern Love" panose="04090805081005020601" pitchFamily="82" charset="0"/>
              </a:rPr>
              <a:t>Notas</a:t>
            </a:r>
          </a:p>
        </p:txBody>
      </p:sp>
      <p:sp>
        <p:nvSpPr>
          <p:cNvPr id="9" name="Rectángulo 8">
            <a:extLst>
              <a:ext uri="{FF2B5EF4-FFF2-40B4-BE49-F238E27FC236}">
                <a16:creationId xmlns:a16="http://schemas.microsoft.com/office/drawing/2014/main" id="{9913E2F8-2D99-4F6B-9AC0-6288AEA8F3F4}"/>
              </a:ext>
            </a:extLst>
          </p:cNvPr>
          <p:cNvSpPr/>
          <p:nvPr/>
        </p:nvSpPr>
        <p:spPr>
          <a:xfrm>
            <a:off x="4086092" y="180974"/>
            <a:ext cx="227776" cy="6477000"/>
          </a:xfrm>
          <a:prstGeom prst="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Elipse 19">
            <a:extLst>
              <a:ext uri="{FF2B5EF4-FFF2-40B4-BE49-F238E27FC236}">
                <a16:creationId xmlns:a16="http://schemas.microsoft.com/office/drawing/2014/main" id="{3F4532CA-6AAF-46BA-87B8-0737392DBFCF}"/>
              </a:ext>
            </a:extLst>
          </p:cNvPr>
          <p:cNvSpPr/>
          <p:nvPr/>
        </p:nvSpPr>
        <p:spPr>
          <a:xfrm>
            <a:off x="4185984" y="52539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03BE0198-A86D-479C-B060-DF5D6F8E9F5B}"/>
              </a:ext>
            </a:extLst>
          </p:cNvPr>
          <p:cNvSpPr/>
          <p:nvPr/>
        </p:nvSpPr>
        <p:spPr>
          <a:xfrm>
            <a:off x="4185984" y="140243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2B3B383F-E321-4B35-8D32-815EC681D000}"/>
              </a:ext>
            </a:extLst>
          </p:cNvPr>
          <p:cNvSpPr/>
          <p:nvPr/>
        </p:nvSpPr>
        <p:spPr>
          <a:xfrm>
            <a:off x="4185984" y="234241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BC06E876-25AF-44D7-8B79-83C01069C90A}"/>
              </a:ext>
            </a:extLst>
          </p:cNvPr>
          <p:cNvSpPr/>
          <p:nvPr/>
        </p:nvSpPr>
        <p:spPr>
          <a:xfrm>
            <a:off x="4179978" y="321944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B9FC9EC5-4384-4ED1-83B7-EA536C99287A}"/>
              </a:ext>
            </a:extLst>
          </p:cNvPr>
          <p:cNvSpPr/>
          <p:nvPr/>
        </p:nvSpPr>
        <p:spPr>
          <a:xfrm>
            <a:off x="4185984" y="322966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73B7D38A-393D-4E84-8F8D-038F08073457}"/>
              </a:ext>
            </a:extLst>
          </p:cNvPr>
          <p:cNvSpPr/>
          <p:nvPr/>
        </p:nvSpPr>
        <p:spPr>
          <a:xfrm>
            <a:off x="4185984" y="412217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D221555E-A68E-4209-A507-B3BD4E9BC47A}"/>
              </a:ext>
            </a:extLst>
          </p:cNvPr>
          <p:cNvSpPr/>
          <p:nvPr/>
        </p:nvSpPr>
        <p:spPr>
          <a:xfrm>
            <a:off x="4185984" y="504723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EC7F29C8-3A1A-4792-BC6E-037D1EB45F2F}"/>
              </a:ext>
            </a:extLst>
          </p:cNvPr>
          <p:cNvSpPr/>
          <p:nvPr/>
        </p:nvSpPr>
        <p:spPr>
          <a:xfrm>
            <a:off x="4179978" y="592240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Arco de bloque 27">
            <a:extLst>
              <a:ext uri="{FF2B5EF4-FFF2-40B4-BE49-F238E27FC236}">
                <a16:creationId xmlns:a16="http://schemas.microsoft.com/office/drawing/2014/main" id="{9E7B08F5-E42A-4EFC-A51F-7447DA9490CE}"/>
              </a:ext>
            </a:extLst>
          </p:cNvPr>
          <p:cNvSpPr/>
          <p:nvPr/>
        </p:nvSpPr>
        <p:spPr>
          <a:xfrm>
            <a:off x="3741827" y="396458"/>
            <a:ext cx="619602" cy="529800"/>
          </a:xfrm>
          <a:prstGeom prst="blockArc">
            <a:avLst>
              <a:gd name="adj1" fmla="val 4854638"/>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9" name="Arco de bloque 28">
            <a:extLst>
              <a:ext uri="{FF2B5EF4-FFF2-40B4-BE49-F238E27FC236}">
                <a16:creationId xmlns:a16="http://schemas.microsoft.com/office/drawing/2014/main" id="{160DE957-728D-4241-A91F-62B0BC804580}"/>
              </a:ext>
            </a:extLst>
          </p:cNvPr>
          <p:cNvSpPr/>
          <p:nvPr/>
        </p:nvSpPr>
        <p:spPr>
          <a:xfrm>
            <a:off x="3740420" y="1282728"/>
            <a:ext cx="619602" cy="529800"/>
          </a:xfrm>
          <a:prstGeom prst="blockArc">
            <a:avLst>
              <a:gd name="adj1" fmla="val 4678129"/>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0" name="Arco de bloque 29">
            <a:extLst>
              <a:ext uri="{FF2B5EF4-FFF2-40B4-BE49-F238E27FC236}">
                <a16:creationId xmlns:a16="http://schemas.microsoft.com/office/drawing/2014/main" id="{371E6924-81EA-4767-9A62-29FE9CB894E5}"/>
              </a:ext>
            </a:extLst>
          </p:cNvPr>
          <p:cNvSpPr/>
          <p:nvPr/>
        </p:nvSpPr>
        <p:spPr>
          <a:xfrm>
            <a:off x="3731063" y="2225327"/>
            <a:ext cx="619602" cy="529800"/>
          </a:xfrm>
          <a:prstGeom prst="blockArc">
            <a:avLst>
              <a:gd name="adj1" fmla="val 4717519"/>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1" name="Arco de bloque 30">
            <a:extLst>
              <a:ext uri="{FF2B5EF4-FFF2-40B4-BE49-F238E27FC236}">
                <a16:creationId xmlns:a16="http://schemas.microsoft.com/office/drawing/2014/main" id="{5EFBD6D9-BC0F-4C0A-B083-9144A5422E5F}"/>
              </a:ext>
            </a:extLst>
          </p:cNvPr>
          <p:cNvSpPr/>
          <p:nvPr/>
        </p:nvSpPr>
        <p:spPr>
          <a:xfrm>
            <a:off x="3733821" y="3086784"/>
            <a:ext cx="619602" cy="529800"/>
          </a:xfrm>
          <a:prstGeom prst="blockArc">
            <a:avLst>
              <a:gd name="adj1" fmla="val 4801527"/>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2" name="Arco de bloque 31">
            <a:extLst>
              <a:ext uri="{FF2B5EF4-FFF2-40B4-BE49-F238E27FC236}">
                <a16:creationId xmlns:a16="http://schemas.microsoft.com/office/drawing/2014/main" id="{769425F8-B19E-4C6E-8D36-07261A556034}"/>
              </a:ext>
            </a:extLst>
          </p:cNvPr>
          <p:cNvSpPr/>
          <p:nvPr/>
        </p:nvSpPr>
        <p:spPr>
          <a:xfrm>
            <a:off x="3740420" y="3976782"/>
            <a:ext cx="619602" cy="529800"/>
          </a:xfrm>
          <a:prstGeom prst="blockArc">
            <a:avLst>
              <a:gd name="adj1" fmla="val 5045987"/>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3EBF5E5A-95C1-4BB0-A287-0B1D8B4DD206}"/>
              </a:ext>
            </a:extLst>
          </p:cNvPr>
          <p:cNvSpPr/>
          <p:nvPr/>
        </p:nvSpPr>
        <p:spPr>
          <a:xfrm>
            <a:off x="3726041" y="4949594"/>
            <a:ext cx="619602" cy="529800"/>
          </a:xfrm>
          <a:prstGeom prst="blockArc">
            <a:avLst>
              <a:gd name="adj1" fmla="val 4749484"/>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786E0019-538F-4550-B520-C3F0FCEE1B0A}"/>
              </a:ext>
            </a:extLst>
          </p:cNvPr>
          <p:cNvSpPr/>
          <p:nvPr/>
        </p:nvSpPr>
        <p:spPr>
          <a:xfrm>
            <a:off x="3759987" y="5797436"/>
            <a:ext cx="619602" cy="529800"/>
          </a:xfrm>
          <a:prstGeom prst="blockArc">
            <a:avLst>
              <a:gd name="adj1" fmla="val 5406112"/>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Elipse 40">
            <a:extLst>
              <a:ext uri="{FF2B5EF4-FFF2-40B4-BE49-F238E27FC236}">
                <a16:creationId xmlns:a16="http://schemas.microsoft.com/office/drawing/2014/main" id="{0EF8FD59-6113-464C-84B0-DBD72583C386}"/>
              </a:ext>
            </a:extLst>
          </p:cNvPr>
          <p:cNvSpPr/>
          <p:nvPr/>
        </p:nvSpPr>
        <p:spPr>
          <a:xfrm>
            <a:off x="4919534" y="1083889"/>
            <a:ext cx="3722497" cy="338403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42" name="Elipse 41">
            <a:extLst>
              <a:ext uri="{FF2B5EF4-FFF2-40B4-BE49-F238E27FC236}">
                <a16:creationId xmlns:a16="http://schemas.microsoft.com/office/drawing/2014/main" id="{4A1386FC-0A88-49D7-B402-181669E6EA61}"/>
              </a:ext>
            </a:extLst>
          </p:cNvPr>
          <p:cNvSpPr/>
          <p:nvPr/>
        </p:nvSpPr>
        <p:spPr>
          <a:xfrm>
            <a:off x="4767178" y="1334925"/>
            <a:ext cx="3781721" cy="3384035"/>
          </a:xfrm>
          <a:prstGeom prst="ellipse">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MX" sz="1350" dirty="0"/>
          </a:p>
        </p:txBody>
      </p:sp>
      <p:sp>
        <p:nvSpPr>
          <p:cNvPr id="43" name="CuadroTexto 42">
            <a:extLst>
              <a:ext uri="{FF2B5EF4-FFF2-40B4-BE49-F238E27FC236}">
                <a16:creationId xmlns:a16="http://schemas.microsoft.com/office/drawing/2014/main" id="{051AD5AA-D22E-4739-8A91-E500D88F0EEC}"/>
              </a:ext>
            </a:extLst>
          </p:cNvPr>
          <p:cNvSpPr txBox="1"/>
          <p:nvPr/>
        </p:nvSpPr>
        <p:spPr>
          <a:xfrm>
            <a:off x="4779777" y="1376600"/>
            <a:ext cx="4069682" cy="1446550"/>
          </a:xfrm>
          <a:prstGeom prst="rect">
            <a:avLst/>
          </a:prstGeom>
          <a:noFill/>
        </p:spPr>
        <p:txBody>
          <a:bodyPr wrap="square" rtlCol="0">
            <a:spAutoFit/>
          </a:bodyPr>
          <a:lstStyle/>
          <a:p>
            <a:pPr algn="ctr"/>
            <a:r>
              <a:rPr lang="es-MX" sz="8800" dirty="0">
                <a:solidFill>
                  <a:schemeClr val="tx1">
                    <a:lumMod val="95000"/>
                    <a:lumOff val="5000"/>
                  </a:schemeClr>
                </a:solidFill>
                <a:latin typeface="Modern Love" panose="04090805081005020601" pitchFamily="82" charset="0"/>
              </a:rPr>
              <a:t>Notas</a:t>
            </a:r>
          </a:p>
        </p:txBody>
      </p:sp>
      <p:grpSp>
        <p:nvGrpSpPr>
          <p:cNvPr id="10" name="Grupo 9">
            <a:extLst>
              <a:ext uri="{FF2B5EF4-FFF2-40B4-BE49-F238E27FC236}">
                <a16:creationId xmlns:a16="http://schemas.microsoft.com/office/drawing/2014/main" id="{8F682AA6-83CE-4BD6-AC8A-FE7B86BD6AC3}"/>
              </a:ext>
            </a:extLst>
          </p:cNvPr>
          <p:cNvGrpSpPr/>
          <p:nvPr/>
        </p:nvGrpSpPr>
        <p:grpSpPr>
          <a:xfrm>
            <a:off x="4282079" y="2496967"/>
            <a:ext cx="4967304" cy="1242851"/>
            <a:chOff x="4297327" y="2785028"/>
            <a:chExt cx="4967304" cy="1242851"/>
          </a:xfrm>
        </p:grpSpPr>
        <p:sp>
          <p:nvSpPr>
            <p:cNvPr id="44" name="CuadroTexto 43">
              <a:extLst>
                <a:ext uri="{FF2B5EF4-FFF2-40B4-BE49-F238E27FC236}">
                  <a16:creationId xmlns:a16="http://schemas.microsoft.com/office/drawing/2014/main" id="{9C469B55-04D7-4432-B385-3C3830AAEC2E}"/>
                </a:ext>
              </a:extLst>
            </p:cNvPr>
            <p:cNvSpPr txBox="1"/>
            <p:nvPr/>
          </p:nvSpPr>
          <p:spPr>
            <a:xfrm>
              <a:off x="4371018" y="2785028"/>
              <a:ext cx="4893613" cy="1200329"/>
            </a:xfrm>
            <a:prstGeom prst="rect">
              <a:avLst/>
            </a:prstGeom>
            <a:noFill/>
          </p:spPr>
          <p:txBody>
            <a:bodyPr wrap="square">
              <a:spAutoFit/>
            </a:bodyPr>
            <a:lstStyle/>
            <a:p>
              <a:pPr algn="ctr"/>
              <a:r>
                <a:rPr lang="es-MX" sz="7200" dirty="0">
                  <a:solidFill>
                    <a:srgbClr val="D4236E"/>
                  </a:solidFill>
                  <a:latin typeface="Modern Love" panose="04090805081005020601" pitchFamily="82" charset="0"/>
                </a:rPr>
                <a:t>Científicas</a:t>
              </a:r>
            </a:p>
          </p:txBody>
        </p:sp>
        <p:sp>
          <p:nvSpPr>
            <p:cNvPr id="11" name="CuadroTexto 10">
              <a:extLst>
                <a:ext uri="{FF2B5EF4-FFF2-40B4-BE49-F238E27FC236}">
                  <a16:creationId xmlns:a16="http://schemas.microsoft.com/office/drawing/2014/main" id="{C1FD64F2-D3B4-4B07-A5B8-0B5A322BC983}"/>
                </a:ext>
              </a:extLst>
            </p:cNvPr>
            <p:cNvSpPr txBox="1"/>
            <p:nvPr/>
          </p:nvSpPr>
          <p:spPr>
            <a:xfrm>
              <a:off x="4297327" y="2827550"/>
              <a:ext cx="4893613" cy="1200329"/>
            </a:xfrm>
            <a:prstGeom prst="rect">
              <a:avLst/>
            </a:prstGeom>
            <a:noFill/>
          </p:spPr>
          <p:txBody>
            <a:bodyPr wrap="square">
              <a:spAutoFit/>
            </a:bodyPr>
            <a:lstStyle/>
            <a:p>
              <a:pPr algn="ctr"/>
              <a:r>
                <a:rPr lang="es-MX" sz="7200" dirty="0">
                  <a:latin typeface="Modern Love" panose="04090805081005020601" pitchFamily="82" charset="0"/>
                </a:rPr>
                <a:t>Científicas</a:t>
              </a:r>
            </a:p>
          </p:txBody>
        </p:sp>
      </p:grpSp>
      <p:pic>
        <p:nvPicPr>
          <p:cNvPr id="45" name="Picture 2" descr="Taller 8:Ciencias Naturales - Seminario Interdisciplinario">
            <a:extLst>
              <a:ext uri="{FF2B5EF4-FFF2-40B4-BE49-F238E27FC236}">
                <a16:creationId xmlns:a16="http://schemas.microsoft.com/office/drawing/2014/main" id="{7666924A-FF88-46C2-BFE3-3722DE505DFB}"/>
              </a:ext>
            </a:extLst>
          </p:cNvPr>
          <p:cNvPicPr>
            <a:picLocks noChangeAspect="1" noChangeArrowheads="1"/>
          </p:cNvPicPr>
          <p:nvPr/>
        </p:nvPicPr>
        <p:blipFill rotWithShape="1">
          <a:blip r:embed="rId3">
            <a:lum bright="70000" contrast="-70000"/>
            <a:extLst>
              <a:ext uri="{BEBA8EAE-BF5A-486C-A8C5-ECC9F3942E4B}">
                <a14:imgProps xmlns:a14="http://schemas.microsoft.com/office/drawing/2010/main">
                  <a14:imgLayer r:embed="rId4">
                    <a14:imgEffect>
                      <a14:backgroundRemoval t="175" b="99474" l="1188" r="99625">
                        <a14:foregroundMark x1="59688" y1="5263" x2="59250" y2="45965"/>
                        <a14:foregroundMark x1="84188" y1="80351" x2="17563" y2="77719"/>
                        <a14:foregroundMark x1="2145" y1="68139" x2="1646" y2="67829"/>
                        <a14:foregroundMark x1="17563" y1="77719" x2="7954" y2="71748"/>
                        <a14:foregroundMark x1="86438" y1="72632" x2="67750" y2="93333"/>
                        <a14:foregroundMark x1="67750" y1="93333" x2="7313" y2="85263"/>
                        <a14:foregroundMark x1="7313" y1="85263" x2="7055" y2="84978"/>
                        <a14:foregroundMark x1="41063" y1="79123" x2="41063" y2="35789"/>
                        <a14:foregroundMark x1="86438" y1="38246" x2="75688" y2="49298"/>
                        <a14:foregroundMark x1="75688" y1="49298" x2="63250" y2="48947"/>
                        <a14:foregroundMark x1="63250" y1="48947" x2="50000" y2="37018"/>
                        <a14:foregroundMark x1="50000" y1="37018" x2="62500" y2="32456"/>
                        <a14:foregroundMark x1="62500" y1="32456" x2="53312" y2="11579"/>
                        <a14:foregroundMark x1="53312" y1="11579" x2="45063" y2="44386"/>
                        <a14:foregroundMark x1="45063" y1="44386" x2="57438" y2="46140"/>
                        <a14:foregroundMark x1="57438" y1="46140" x2="63688" y2="5439"/>
                        <a14:foregroundMark x1="63688" y1="5439" x2="51250" y2="11404"/>
                        <a14:foregroundMark x1="51250" y1="11404" x2="41438" y2="29474"/>
                        <a14:foregroundMark x1="41438" y1="29474" x2="40625" y2="34561"/>
                        <a14:foregroundMark x1="3720" y1="38068" x2="3875" y2="31404"/>
                        <a14:foregroundMark x1="3728" y1="37726" x2="3715" y2="38290"/>
                        <a14:foregroundMark x1="7946" y1="35385" x2="35625" y2="62456"/>
                        <a14:foregroundMark x1="6909" y1="34371" x2="7352" y2="34805"/>
                        <a14:foregroundMark x1="3875" y1="31404" x2="6794" y2="34260"/>
                        <a14:foregroundMark x1="35625" y1="62456" x2="73063" y2="51053"/>
                        <a14:foregroundMark x1="73063" y1="51053" x2="75188" y2="18772"/>
                        <a14:foregroundMark x1="75188" y1="18772" x2="65438" y2="351"/>
                        <a14:foregroundMark x1="65438" y1="351" x2="16500" y2="31930"/>
                        <a14:foregroundMark x1="16500" y1="31930" x2="30938" y2="13158"/>
                        <a14:foregroundMark x1="30938" y1="13158" x2="13250" y2="22281"/>
                        <a14:foregroundMark x1="13250" y1="22281" x2="68688" y2="77368"/>
                        <a14:foregroundMark x1="68688" y1="77368" x2="52875" y2="70351"/>
                        <a14:foregroundMark x1="52875" y1="70351" x2="75500" y2="24561"/>
                        <a14:foregroundMark x1="75500" y1="24561" x2="52875" y2="44386"/>
                        <a14:foregroundMark x1="52875" y1="44386" x2="26313" y2="51053"/>
                        <a14:foregroundMark x1="26313" y1="51053" x2="7500" y2="20526"/>
                        <a14:foregroundMark x1="83750" y1="74035" x2="84188" y2="26842"/>
                        <a14:foregroundMark x1="89188" y1="49825" x2="99625" y2="94386"/>
                        <a14:foregroundMark x1="90125" y1="48596" x2="26563" y2="30702"/>
                        <a14:foregroundMark x1="91000" y1="45965" x2="32500" y2="16667"/>
                        <a14:foregroundMark x1="84188" y1="39649" x2="35625" y2="39649"/>
                        <a14:foregroundMark x1="90125" y1="38246" x2="22938" y2="33158"/>
                        <a14:foregroundMark x1="92375" y1="42105" x2="70563" y2="43333"/>
                        <a14:foregroundMark x1="92375" y1="43333" x2="96000" y2="33158"/>
                        <a14:foregroundMark x1="93250" y1="42105" x2="86438" y2="49825"/>
                        <a14:foregroundMark x1="90563" y1="38246" x2="89188" y2="58772"/>
                        <a14:foregroundMark x1="14125" y1="43509" x2="9813" y2="65614"/>
                        <a14:foregroundMark x1="27813" y1="92632" x2="12125" y2="91930"/>
                        <a14:foregroundMark x1="43250" y1="92632" x2="14750" y2="92807"/>
                        <a14:foregroundMark x1="14750" y1="92807" x2="10625" y2="99649"/>
                        <a14:foregroundMark x1="9813" y1="96140" x2="9813" y2="96140"/>
                        <a14:foregroundMark x1="11625" y1="97544" x2="23563" y2="92807"/>
                        <a14:foregroundMark x1="23563" y1="92807" x2="34188" y2="79649"/>
                        <a14:foregroundMark x1="34188" y1="79649" x2="59250" y2="91930"/>
                        <a14:foregroundMark x1="59250" y1="91930" x2="76000" y2="88947"/>
                        <a14:foregroundMark x1="76000" y1="88947" x2="93438" y2="88947"/>
                        <a14:foregroundMark x1="93438" y1="88947" x2="90938" y2="56842"/>
                        <a14:foregroundMark x1="90938" y1="56842" x2="77188" y2="63158"/>
                        <a14:foregroundMark x1="77188" y1="63158" x2="65250" y2="86491"/>
                        <a14:foregroundMark x1="65250" y1="86491" x2="97688" y2="66140"/>
                        <a14:foregroundMark x1="97688" y1="66140" x2="81125" y2="69474"/>
                        <a14:foregroundMark x1="81125" y1="69474" x2="71250" y2="98596"/>
                        <a14:foregroundMark x1="71250" y1="98596" x2="42875" y2="95439"/>
                        <a14:foregroundMark x1="42875" y1="95439" x2="33063" y2="71404"/>
                        <a14:foregroundMark x1="33063" y1="71404" x2="21938" y2="82807"/>
                        <a14:foregroundMark x1="21938" y1="82807" x2="21750" y2="83333"/>
                        <a14:foregroundMark x1="23750" y1="94737" x2="41188" y2="99649"/>
                        <a14:foregroundMark x1="41188" y1="99649" x2="57938" y2="97544"/>
                        <a14:foregroundMark x1="17438" y1="67719" x2="71750" y2="73333"/>
                        <a14:foregroundMark x1="71750" y1="73333" x2="93688" y2="72632"/>
                        <a14:foregroundMark x1="16938" y1="61930" x2="28563" y2="36491"/>
                        <a14:foregroundMark x1="28563" y1="36491" x2="33625" y2="32807"/>
                        <a14:foregroundMark x1="65813" y1="67018" x2="90875" y2="56316"/>
                        <a14:foregroundMark x1="62750" y1="7193" x2="54937" y2="175"/>
                        <a14:foregroundMark x1="9813" y1="64211" x2="7313" y2="84035"/>
                        <a14:foregroundMark x1="7313" y1="81228" x2="10875" y2="62807"/>
                        <a14:foregroundMark x1="6813" y1="71930" x2="6563" y2="84737"/>
                        <a14:foregroundMark x1="7313" y1="69825" x2="7313" y2="69825"/>
                        <a14:foregroundMark x1="7563" y1="71228" x2="11375" y2="62807"/>
                        <a14:foregroundMark x1="7813" y1="69123" x2="9313" y2="64912"/>
                        <a14:foregroundMark x1="9313" y1="96140" x2="9313" y2="78421"/>
                        <a14:foregroundMark x1="70125" y1="96842" x2="81813" y2="88246"/>
                        <a14:foregroundMark x1="81813" y1="88246" x2="84063" y2="76316"/>
                        <a14:foregroundMark x1="79750" y1="93333" x2="79750" y2="93333"/>
                        <a14:foregroundMark x1="78750" y1="93333" x2="78750" y2="93333"/>
                        <a14:foregroundMark x1="77938" y1="94035" x2="77938" y2="94035"/>
                        <a14:foregroundMark x1="77688" y1="94737" x2="72125" y2="98246"/>
                        <a14:foregroundMark x1="77438" y1="95439" x2="79500" y2="91228"/>
                        <a14:foregroundMark x1="76438" y1="96140" x2="82000" y2="83333"/>
                        <a14:foregroundMark x1="80750" y1="98947" x2="88625" y2="96140"/>
                        <a14:foregroundMark x1="91625" y1="96842" x2="95688" y2="87544"/>
                        <a14:foregroundMark x1="98500" y1="87544" x2="98750" y2="68421"/>
                        <a14:foregroundMark x1="95438" y1="96140" x2="94688" y2="96842"/>
                        <a14:foregroundMark x1="8875" y1="91754" x2="8438" y2="85439"/>
                        <a14:foregroundMark x1="91938" y1="40175" x2="94375" y2="67018"/>
                        <a14:backgroundMark x1="5250" y1="37018" x2="3438" y2="99474"/>
                        <a14:backgroundMark x1="5250" y1="90526" x2="3000" y2="22982"/>
                        <a14:backgroundMark x1="4813" y1="38246" x2="4313" y2="98246"/>
                        <a14:backgroundMark x1="5657" y1="76565" x2="1625" y2="49825"/>
                        <a14:backgroundMark x1="5995" y1="84650" x2="5250" y2="95614"/>
                        <a14:backgroundMark x1="7002" y1="69825" x2="6859" y2="71937"/>
                        <a14:backgroundMark x1="7062" y1="68947" x2="7002" y2="69825"/>
                        <a14:backgroundMark x1="4813" y1="75263" x2="8000" y2="58772"/>
                        <a14:backgroundMark x1="2500" y1="72632" x2="2500" y2="72632"/>
                        <a14:backgroundMark x1="2500" y1="72632" x2="2063" y2="47193"/>
                        <a14:backgroundMark x1="3000" y1="42105" x2="3438" y2="79123"/>
                        <a14:backgroundMark x1="8000" y1="40877" x2="7062" y2="30702"/>
                        <a14:backgroundMark x1="8000" y1="38246" x2="8000" y2="38246"/>
                        <a14:backgroundMark x1="8875" y1="39649" x2="8875" y2="39649"/>
                        <a14:backgroundMark x1="11625" y1="47193" x2="5688" y2="30702"/>
                        <a14:backgroundMark x1="8438" y1="38246" x2="8875" y2="49825"/>
                        <a14:backgroundMark x1="6625" y1="37018" x2="3438" y2="52281"/>
                        <a14:backgroundMark x1="5250" y1="44737" x2="8000" y2="26842"/>
                        <a14:backgroundMark x1="5688" y1="37018" x2="250" y2="69123"/>
                        <a14:backgroundMark x1="250" y1="69123" x2="3875" y2="37018"/>
                        <a14:backgroundMark x1="7313" y1="96140" x2="7313" y2="96140"/>
                        <a14:backgroundMark x1="6813" y1="87544" x2="6063" y2="81228"/>
                        <a14:backgroundMark x1="7750" y1="94912" x2="7750" y2="94912"/>
                        <a14:backgroundMark x1="7500" y1="93158" x2="8438" y2="96316"/>
                      </a14:backgroundRemoval>
                    </a14:imgEffect>
                  </a14:imgLayer>
                </a14:imgProps>
              </a:ext>
              <a:ext uri="{28A0092B-C50C-407E-A947-70E740481C1C}">
                <a14:useLocalDpi xmlns:a14="http://schemas.microsoft.com/office/drawing/2010/main" val="0"/>
              </a:ext>
            </a:extLst>
          </a:blip>
          <a:srcRect l="5203"/>
          <a:stretch/>
        </p:blipFill>
        <p:spPr bwMode="auto">
          <a:xfrm flipV="1">
            <a:off x="4527474" y="5007851"/>
            <a:ext cx="4402519" cy="12527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aller 8:Ciencias Naturales - Seminario Interdisciplinario">
            <a:extLst>
              <a:ext uri="{FF2B5EF4-FFF2-40B4-BE49-F238E27FC236}">
                <a16:creationId xmlns:a16="http://schemas.microsoft.com/office/drawing/2014/main" id="{BCBA0977-DE02-4709-84E9-73D196769F6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75" b="99474" l="1188" r="99625">
                        <a14:foregroundMark x1="59688" y1="5263" x2="59250" y2="45965"/>
                        <a14:foregroundMark x1="84188" y1="80351" x2="17563" y2="77719"/>
                        <a14:foregroundMark x1="2145" y1="68139" x2="1646" y2="67829"/>
                        <a14:foregroundMark x1="17563" y1="77719" x2="7954" y2="71748"/>
                        <a14:foregroundMark x1="86438" y1="72632" x2="67750" y2="93333"/>
                        <a14:foregroundMark x1="67750" y1="93333" x2="7313" y2="85263"/>
                        <a14:foregroundMark x1="7313" y1="85263" x2="7055" y2="84978"/>
                        <a14:foregroundMark x1="41063" y1="79123" x2="41063" y2="35789"/>
                        <a14:foregroundMark x1="86438" y1="38246" x2="75688" y2="49298"/>
                        <a14:foregroundMark x1="75688" y1="49298" x2="63250" y2="48947"/>
                        <a14:foregroundMark x1="63250" y1="48947" x2="50000" y2="37018"/>
                        <a14:foregroundMark x1="50000" y1="37018" x2="62500" y2="32456"/>
                        <a14:foregroundMark x1="62500" y1="32456" x2="53312" y2="11579"/>
                        <a14:foregroundMark x1="53312" y1="11579" x2="45063" y2="44386"/>
                        <a14:foregroundMark x1="45063" y1="44386" x2="57438" y2="46140"/>
                        <a14:foregroundMark x1="57438" y1="46140" x2="63688" y2="5439"/>
                        <a14:foregroundMark x1="63688" y1="5439" x2="51250" y2="11404"/>
                        <a14:foregroundMark x1="51250" y1="11404" x2="41438" y2="29474"/>
                        <a14:foregroundMark x1="41438" y1="29474" x2="40625" y2="34561"/>
                        <a14:foregroundMark x1="3720" y1="38068" x2="3875" y2="31404"/>
                        <a14:foregroundMark x1="3728" y1="37726" x2="3715" y2="38290"/>
                        <a14:foregroundMark x1="7946" y1="35385" x2="35625" y2="62456"/>
                        <a14:foregroundMark x1="6909" y1="34371" x2="7352" y2="34805"/>
                        <a14:foregroundMark x1="3875" y1="31404" x2="6794" y2="34260"/>
                        <a14:foregroundMark x1="35625" y1="62456" x2="73063" y2="51053"/>
                        <a14:foregroundMark x1="73063" y1="51053" x2="75188" y2="18772"/>
                        <a14:foregroundMark x1="75188" y1="18772" x2="65438" y2="351"/>
                        <a14:foregroundMark x1="65438" y1="351" x2="16500" y2="31930"/>
                        <a14:foregroundMark x1="16500" y1="31930" x2="30938" y2="13158"/>
                        <a14:foregroundMark x1="30938" y1="13158" x2="13250" y2="22281"/>
                        <a14:foregroundMark x1="13250" y1="22281" x2="68688" y2="77368"/>
                        <a14:foregroundMark x1="68688" y1="77368" x2="52875" y2="70351"/>
                        <a14:foregroundMark x1="52875" y1="70351" x2="75500" y2="24561"/>
                        <a14:foregroundMark x1="75500" y1="24561" x2="52875" y2="44386"/>
                        <a14:foregroundMark x1="52875" y1="44386" x2="26313" y2="51053"/>
                        <a14:foregroundMark x1="26313" y1="51053" x2="7500" y2="20526"/>
                        <a14:foregroundMark x1="83750" y1="74035" x2="84188" y2="26842"/>
                        <a14:foregroundMark x1="89188" y1="49825" x2="99625" y2="94386"/>
                        <a14:foregroundMark x1="90125" y1="48596" x2="26563" y2="30702"/>
                        <a14:foregroundMark x1="91000" y1="45965" x2="32500" y2="16667"/>
                        <a14:foregroundMark x1="84188" y1="39649" x2="35625" y2="39649"/>
                        <a14:foregroundMark x1="90125" y1="38246" x2="22938" y2="33158"/>
                        <a14:foregroundMark x1="92375" y1="42105" x2="70563" y2="43333"/>
                        <a14:foregroundMark x1="92375" y1="43333" x2="96000" y2="33158"/>
                        <a14:foregroundMark x1="93250" y1="42105" x2="86438" y2="49825"/>
                        <a14:foregroundMark x1="90563" y1="38246" x2="89188" y2="58772"/>
                        <a14:foregroundMark x1="14125" y1="43509" x2="9813" y2="65614"/>
                        <a14:foregroundMark x1="27813" y1="92632" x2="12125" y2="91930"/>
                        <a14:foregroundMark x1="43250" y1="92632" x2="14750" y2="92807"/>
                        <a14:foregroundMark x1="14750" y1="92807" x2="10625" y2="99649"/>
                        <a14:foregroundMark x1="9813" y1="96140" x2="9813" y2="96140"/>
                        <a14:foregroundMark x1="11625" y1="97544" x2="23563" y2="92807"/>
                        <a14:foregroundMark x1="23563" y1="92807" x2="34188" y2="79649"/>
                        <a14:foregroundMark x1="34188" y1="79649" x2="59250" y2="91930"/>
                        <a14:foregroundMark x1="59250" y1="91930" x2="76000" y2="88947"/>
                        <a14:foregroundMark x1="76000" y1="88947" x2="93438" y2="88947"/>
                        <a14:foregroundMark x1="93438" y1="88947" x2="90938" y2="56842"/>
                        <a14:foregroundMark x1="90938" y1="56842" x2="77188" y2="63158"/>
                        <a14:foregroundMark x1="77188" y1="63158" x2="65250" y2="86491"/>
                        <a14:foregroundMark x1="65250" y1="86491" x2="97688" y2="66140"/>
                        <a14:foregroundMark x1="97688" y1="66140" x2="81125" y2="69474"/>
                        <a14:foregroundMark x1="81125" y1="69474" x2="71250" y2="98596"/>
                        <a14:foregroundMark x1="71250" y1="98596" x2="42875" y2="95439"/>
                        <a14:foregroundMark x1="42875" y1="95439" x2="33063" y2="71404"/>
                        <a14:foregroundMark x1="33063" y1="71404" x2="21938" y2="82807"/>
                        <a14:foregroundMark x1="21938" y1="82807" x2="21750" y2="83333"/>
                        <a14:foregroundMark x1="23750" y1="94737" x2="41188" y2="99649"/>
                        <a14:foregroundMark x1="41188" y1="99649" x2="57938" y2="97544"/>
                        <a14:foregroundMark x1="17438" y1="67719" x2="71750" y2="73333"/>
                        <a14:foregroundMark x1="71750" y1="73333" x2="93688" y2="72632"/>
                        <a14:foregroundMark x1="16938" y1="61930" x2="28563" y2="36491"/>
                        <a14:foregroundMark x1="28563" y1="36491" x2="33625" y2="32807"/>
                        <a14:foregroundMark x1="65813" y1="67018" x2="90875" y2="56316"/>
                        <a14:foregroundMark x1="62750" y1="7193" x2="54937" y2="175"/>
                        <a14:foregroundMark x1="9813" y1="64211" x2="7313" y2="84035"/>
                        <a14:foregroundMark x1="7313" y1="81228" x2="10875" y2="62807"/>
                        <a14:foregroundMark x1="6813" y1="71930" x2="6563" y2="84737"/>
                        <a14:foregroundMark x1="7313" y1="69825" x2="7313" y2="69825"/>
                        <a14:foregroundMark x1="7563" y1="71228" x2="11375" y2="62807"/>
                        <a14:foregroundMark x1="7813" y1="69123" x2="9313" y2="64912"/>
                        <a14:foregroundMark x1="9313" y1="96140" x2="9313" y2="78421"/>
                        <a14:foregroundMark x1="70125" y1="96842" x2="81813" y2="88246"/>
                        <a14:foregroundMark x1="81813" y1="88246" x2="84063" y2="76316"/>
                        <a14:foregroundMark x1="79750" y1="93333" x2="79750" y2="93333"/>
                        <a14:foregroundMark x1="78750" y1="93333" x2="78750" y2="93333"/>
                        <a14:foregroundMark x1="77938" y1="94035" x2="77938" y2="94035"/>
                        <a14:foregroundMark x1="77688" y1="94737" x2="72125" y2="98246"/>
                        <a14:foregroundMark x1="77438" y1="95439" x2="79500" y2="91228"/>
                        <a14:foregroundMark x1="76438" y1="96140" x2="82000" y2="83333"/>
                        <a14:foregroundMark x1="80750" y1="98947" x2="88625" y2="96140"/>
                        <a14:foregroundMark x1="91625" y1="96842" x2="95688" y2="87544"/>
                        <a14:foregroundMark x1="98500" y1="87544" x2="98750" y2="68421"/>
                        <a14:foregroundMark x1="95438" y1="96140" x2="94688" y2="96842"/>
                        <a14:foregroundMark x1="8875" y1="91754" x2="8438" y2="85439"/>
                        <a14:foregroundMark x1="91938" y1="40175" x2="94375" y2="67018"/>
                        <a14:backgroundMark x1="5250" y1="37018" x2="3438" y2="99474"/>
                        <a14:backgroundMark x1="5250" y1="90526" x2="3000" y2="22982"/>
                        <a14:backgroundMark x1="4813" y1="38246" x2="4313" y2="98246"/>
                        <a14:backgroundMark x1="5657" y1="76565" x2="1625" y2="49825"/>
                        <a14:backgroundMark x1="5995" y1="84650" x2="5250" y2="95614"/>
                        <a14:backgroundMark x1="7002" y1="69825" x2="6859" y2="71937"/>
                        <a14:backgroundMark x1="7062" y1="68947" x2="7002" y2="69825"/>
                        <a14:backgroundMark x1="4813" y1="75263" x2="8000" y2="58772"/>
                        <a14:backgroundMark x1="2500" y1="72632" x2="2500" y2="72632"/>
                        <a14:backgroundMark x1="2500" y1="72632" x2="2063" y2="47193"/>
                        <a14:backgroundMark x1="3000" y1="42105" x2="3438" y2="79123"/>
                        <a14:backgroundMark x1="8000" y1="40877" x2="7062" y2="30702"/>
                        <a14:backgroundMark x1="8000" y1="38246" x2="8000" y2="38246"/>
                        <a14:backgroundMark x1="8875" y1="39649" x2="8875" y2="39649"/>
                        <a14:backgroundMark x1="11625" y1="47193" x2="5688" y2="30702"/>
                        <a14:backgroundMark x1="8438" y1="38246" x2="8875" y2="49825"/>
                        <a14:backgroundMark x1="6625" y1="37018" x2="3438" y2="52281"/>
                        <a14:backgroundMark x1="5250" y1="44737" x2="8000" y2="26842"/>
                        <a14:backgroundMark x1="5688" y1="37018" x2="250" y2="69123"/>
                        <a14:backgroundMark x1="250" y1="69123" x2="3875" y2="37018"/>
                        <a14:backgroundMark x1="7313" y1="96140" x2="7313" y2="96140"/>
                        <a14:backgroundMark x1="6813" y1="87544" x2="6063" y2="81228"/>
                        <a14:backgroundMark x1="7750" y1="94912" x2="7750" y2="94912"/>
                        <a14:backgroundMark x1="7500" y1="93158" x2="8438" y2="96316"/>
                      </a14:backgroundRemoval>
                    </a14:imgEffect>
                  </a14:imgLayer>
                </a14:imgProps>
              </a:ext>
              <a:ext uri="{28A0092B-C50C-407E-A947-70E740481C1C}">
                <a14:useLocalDpi xmlns:a14="http://schemas.microsoft.com/office/drawing/2010/main" val="0"/>
              </a:ext>
            </a:extLst>
          </a:blip>
          <a:srcRect l="5203"/>
          <a:stretch/>
        </p:blipFill>
        <p:spPr bwMode="auto">
          <a:xfrm>
            <a:off x="4512485" y="3863152"/>
            <a:ext cx="4402519" cy="1654485"/>
          </a:xfrm>
          <a:prstGeom prst="rect">
            <a:avLst/>
          </a:prstGeom>
          <a:noFill/>
          <a:extLst>
            <a:ext uri="{909E8E84-426E-40DD-AFC4-6F175D3DCCD1}">
              <a14:hiddenFill xmlns:a14="http://schemas.microsoft.com/office/drawing/2010/main">
                <a:solidFill>
                  <a:srgbClr val="FFFFFF"/>
                </a:solidFill>
              </a14:hiddenFill>
            </a:ext>
          </a:extLst>
        </p:spPr>
      </p:pic>
      <p:pic>
        <p:nvPicPr>
          <p:cNvPr id="47" name="Imagen 46">
            <a:extLst>
              <a:ext uri="{FF2B5EF4-FFF2-40B4-BE49-F238E27FC236}">
                <a16:creationId xmlns:a16="http://schemas.microsoft.com/office/drawing/2014/main" id="{371E263A-D066-40B7-A29E-73A167F648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7752" y="460779"/>
            <a:ext cx="1066060" cy="795991"/>
          </a:xfrm>
          <a:prstGeom prst="rect">
            <a:avLst/>
          </a:prstGeom>
        </p:spPr>
      </p:pic>
    </p:spTree>
    <p:extLst>
      <p:ext uri="{BB962C8B-B14F-4D97-AF65-F5344CB8AC3E}">
        <p14:creationId xmlns:p14="http://schemas.microsoft.com/office/powerpoint/2010/main" val="9403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9" name="CuadroTexto 38">
            <a:extLst>
              <a:ext uri="{FF2B5EF4-FFF2-40B4-BE49-F238E27FC236}">
                <a16:creationId xmlns:a16="http://schemas.microsoft.com/office/drawing/2014/main" id="{E3C3E178-E29B-4C30-A15F-9B41E88D89FF}"/>
              </a:ext>
            </a:extLst>
          </p:cNvPr>
          <p:cNvSpPr txBox="1"/>
          <p:nvPr/>
        </p:nvSpPr>
        <p:spPr>
          <a:xfrm>
            <a:off x="397277" y="537846"/>
            <a:ext cx="3812015" cy="5847755"/>
          </a:xfrm>
          <a:prstGeom prst="rect">
            <a:avLst/>
          </a:prstGeom>
          <a:noFill/>
        </p:spPr>
        <p:txBody>
          <a:bodyPr wrap="square" rtlCol="0">
            <a:spAutoFit/>
          </a:bodyPr>
          <a:lstStyle/>
          <a:p>
            <a:pPr algn="ctr"/>
            <a:r>
              <a:rPr lang="es-MX" sz="3200" dirty="0">
                <a:solidFill>
                  <a:schemeClr val="tx1">
                    <a:lumMod val="95000"/>
                    <a:lumOff val="5000"/>
                  </a:schemeClr>
                </a:solidFill>
                <a:latin typeface="Modern Love" panose="04090805081005020601" pitchFamily="82" charset="0"/>
              </a:rPr>
              <a:t>Jardín de niños Héroes de la libertad</a:t>
            </a: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endParaRPr lang="es-MX" sz="3200" dirty="0">
              <a:solidFill>
                <a:schemeClr val="tx1">
                  <a:lumMod val="95000"/>
                  <a:lumOff val="5000"/>
                </a:schemeClr>
              </a:solidFill>
              <a:latin typeface="Modern Love" panose="04090805081005020601" pitchFamily="82" charset="0"/>
            </a:endParaRPr>
          </a:p>
          <a:p>
            <a:pPr algn="ctr"/>
            <a:r>
              <a:rPr lang="es-MX" sz="2000" dirty="0">
                <a:solidFill>
                  <a:schemeClr val="tx1">
                    <a:lumMod val="95000"/>
                    <a:lumOff val="5000"/>
                  </a:schemeClr>
                </a:solidFill>
                <a:latin typeface="Modern Love" panose="04090805081005020601" pitchFamily="82" charset="0"/>
              </a:rPr>
              <a:t>Grupo a trabajar: </a:t>
            </a:r>
          </a:p>
          <a:p>
            <a:pPr algn="ctr"/>
            <a:r>
              <a:rPr lang="es-MX" sz="1600" dirty="0">
                <a:solidFill>
                  <a:schemeClr val="tx1">
                    <a:lumMod val="95000"/>
                    <a:lumOff val="5000"/>
                  </a:schemeClr>
                </a:solidFill>
                <a:latin typeface="Modern Love" panose="04090805081005020601" pitchFamily="82" charset="0"/>
              </a:rPr>
              <a:t>2° B</a:t>
            </a:r>
          </a:p>
          <a:p>
            <a:pPr algn="ctr"/>
            <a:endParaRPr lang="es-MX" sz="1600" dirty="0">
              <a:solidFill>
                <a:schemeClr val="tx1">
                  <a:lumMod val="95000"/>
                  <a:lumOff val="5000"/>
                </a:schemeClr>
              </a:solidFill>
              <a:latin typeface="Modern Love" panose="04090805081005020601" pitchFamily="82" charset="0"/>
            </a:endParaRPr>
          </a:p>
          <a:p>
            <a:pPr algn="ctr"/>
            <a:endParaRPr lang="es-MX" sz="1600" dirty="0">
              <a:solidFill>
                <a:schemeClr val="tx1">
                  <a:lumMod val="95000"/>
                  <a:lumOff val="5000"/>
                </a:schemeClr>
              </a:solidFill>
              <a:latin typeface="Modern Love" panose="04090805081005020601" pitchFamily="82" charset="0"/>
            </a:endParaRPr>
          </a:p>
          <a:p>
            <a:pPr algn="ctr"/>
            <a:r>
              <a:rPr lang="es-MX" dirty="0">
                <a:solidFill>
                  <a:srgbClr val="C00000"/>
                </a:solidFill>
                <a:latin typeface="Modern Love" panose="04090805081005020601" pitchFamily="82" charset="0"/>
              </a:rPr>
              <a:t>Titular: </a:t>
            </a:r>
            <a:r>
              <a:rPr lang="es-MX" dirty="0">
                <a:solidFill>
                  <a:schemeClr val="tx1">
                    <a:lumMod val="95000"/>
                    <a:lumOff val="5000"/>
                  </a:schemeClr>
                </a:solidFill>
                <a:latin typeface="Modern Love" panose="04090805081005020601" pitchFamily="82" charset="0"/>
              </a:rPr>
              <a:t>Norma Judith Vega Martínez </a:t>
            </a:r>
          </a:p>
          <a:p>
            <a:pPr algn="ctr"/>
            <a:endParaRPr lang="es-MX" sz="1600" dirty="0">
              <a:solidFill>
                <a:schemeClr val="tx1">
                  <a:lumMod val="95000"/>
                  <a:lumOff val="5000"/>
                </a:schemeClr>
              </a:solidFill>
              <a:latin typeface="Modern Love" panose="04090805081005020601" pitchFamily="82" charset="0"/>
            </a:endParaRPr>
          </a:p>
        </p:txBody>
      </p:sp>
      <p:sp>
        <p:nvSpPr>
          <p:cNvPr id="42" name="CuadroTexto 41">
            <a:extLst>
              <a:ext uri="{FF2B5EF4-FFF2-40B4-BE49-F238E27FC236}">
                <a16:creationId xmlns:a16="http://schemas.microsoft.com/office/drawing/2014/main" id="{22115EFF-18E8-46DD-A868-8C06022C0EB0}"/>
              </a:ext>
            </a:extLst>
          </p:cNvPr>
          <p:cNvSpPr txBox="1"/>
          <p:nvPr/>
        </p:nvSpPr>
        <p:spPr>
          <a:xfrm>
            <a:off x="4904870" y="516603"/>
            <a:ext cx="4069682" cy="6001643"/>
          </a:xfrm>
          <a:prstGeom prst="rect">
            <a:avLst/>
          </a:prstGeom>
          <a:noFill/>
        </p:spPr>
        <p:txBody>
          <a:bodyPr wrap="square" rtlCol="0">
            <a:spAutoFit/>
          </a:bodyPr>
          <a:lstStyle/>
          <a:p>
            <a:pPr algn="ctr"/>
            <a:r>
              <a:rPr lang="es-MX" sz="3200" b="1" dirty="0">
                <a:latin typeface="Modern Love" panose="04090805081005020601" pitchFamily="82" charset="0"/>
              </a:rPr>
              <a:t>Escuela Normal de Educación Preescolar </a:t>
            </a:r>
          </a:p>
          <a:p>
            <a:pPr algn="ctr"/>
            <a:endParaRPr lang="es-MX" b="1" dirty="0">
              <a:latin typeface="Modern Love" panose="04090805081005020601" pitchFamily="82" charset="0"/>
            </a:endParaRPr>
          </a:p>
          <a:p>
            <a:pPr algn="ctr"/>
            <a:r>
              <a:rPr lang="es-MX" b="1" dirty="0">
                <a:latin typeface="Modern Love" panose="04090805081005020601" pitchFamily="82" charset="0"/>
              </a:rPr>
              <a:t>Ciclo Escolar 2021 - 2022</a:t>
            </a: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endParaRPr lang="es-MX" b="1" dirty="0">
              <a:solidFill>
                <a:srgbClr val="C00000"/>
              </a:solidFill>
              <a:latin typeface="Modern Love" panose="04090805081005020601" pitchFamily="82" charset="0"/>
            </a:endParaRPr>
          </a:p>
          <a:p>
            <a:pPr algn="ctr"/>
            <a:r>
              <a:rPr lang="es-MX" b="1" dirty="0">
                <a:solidFill>
                  <a:srgbClr val="C00000"/>
                </a:solidFill>
                <a:latin typeface="Modern Love" panose="04090805081005020601" pitchFamily="82" charset="0"/>
              </a:rPr>
              <a:t>Practicante: </a:t>
            </a:r>
          </a:p>
          <a:p>
            <a:pPr algn="ctr"/>
            <a:r>
              <a:rPr lang="es-MX" dirty="0">
                <a:solidFill>
                  <a:schemeClr val="tx1">
                    <a:lumMod val="95000"/>
                    <a:lumOff val="5000"/>
                  </a:schemeClr>
                </a:solidFill>
                <a:latin typeface="Modern Love" panose="04090805081005020601" pitchFamily="82" charset="0"/>
              </a:rPr>
              <a:t>Paola Arisbeth Gutiérrez Cisneros</a:t>
            </a:r>
          </a:p>
          <a:p>
            <a:pPr algn="ctr"/>
            <a:endParaRPr lang="es-MX" dirty="0">
              <a:solidFill>
                <a:schemeClr val="tx1">
                  <a:lumMod val="95000"/>
                  <a:lumOff val="5000"/>
                </a:schemeClr>
              </a:solidFill>
              <a:latin typeface="Modern Love" panose="04090805081005020601" pitchFamily="82" charset="0"/>
            </a:endParaRPr>
          </a:p>
          <a:p>
            <a:pPr algn="ctr"/>
            <a:r>
              <a:rPr lang="es-MX" dirty="0">
                <a:solidFill>
                  <a:schemeClr val="tx1">
                    <a:lumMod val="95000"/>
                    <a:lumOff val="5000"/>
                  </a:schemeClr>
                </a:solidFill>
                <a:latin typeface="Modern Love" panose="04090805081005020601" pitchFamily="82" charset="0"/>
              </a:rPr>
              <a:t>Núm. Lista: 9 </a:t>
            </a:r>
          </a:p>
          <a:p>
            <a:pPr algn="ctr"/>
            <a:endParaRPr lang="es-MX" dirty="0">
              <a:solidFill>
                <a:schemeClr val="tx1">
                  <a:lumMod val="95000"/>
                  <a:lumOff val="5000"/>
                </a:schemeClr>
              </a:solidFill>
              <a:latin typeface="Modern Love" panose="04090805081005020601" pitchFamily="82" charset="0"/>
            </a:endParaRPr>
          </a:p>
          <a:p>
            <a:pPr algn="ctr"/>
            <a:endParaRPr lang="es-MX" dirty="0">
              <a:solidFill>
                <a:schemeClr val="tx1">
                  <a:lumMod val="95000"/>
                  <a:lumOff val="5000"/>
                </a:schemeClr>
              </a:solidFill>
              <a:latin typeface="Modern Love" panose="04090805081005020601" pitchFamily="82" charset="0"/>
            </a:endParaRPr>
          </a:p>
        </p:txBody>
      </p:sp>
      <p:pic>
        <p:nvPicPr>
          <p:cNvPr id="9218" name="Picture 2">
            <a:extLst>
              <a:ext uri="{FF2B5EF4-FFF2-40B4-BE49-F238E27FC236}">
                <a16:creationId xmlns:a16="http://schemas.microsoft.com/office/drawing/2014/main" id="{5C912E74-A550-447A-8781-E4DEDEF67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032" y="2119302"/>
            <a:ext cx="2090503" cy="2090503"/>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a:extLst>
              <a:ext uri="{FF2B5EF4-FFF2-40B4-BE49-F238E27FC236}">
                <a16:creationId xmlns:a16="http://schemas.microsoft.com/office/drawing/2014/main" id="{D8493F63-2FF4-4BD3-BA9E-2E7112C14B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761" y="2786529"/>
            <a:ext cx="1957754" cy="1461789"/>
          </a:xfrm>
          <a:prstGeom prst="rect">
            <a:avLst/>
          </a:prstGeom>
        </p:spPr>
      </p:pic>
    </p:spTree>
    <p:extLst>
      <p:ext uri="{BB962C8B-B14F-4D97-AF65-F5344CB8AC3E}">
        <p14:creationId xmlns:p14="http://schemas.microsoft.com/office/powerpoint/2010/main" val="77580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9" name="Picture 2" descr="39 ideas de Libretas | libretas, imprimir sobres, hoja cuadriculada">
            <a:extLst>
              <a:ext uri="{FF2B5EF4-FFF2-40B4-BE49-F238E27FC236}">
                <a16:creationId xmlns:a16="http://schemas.microsoft.com/office/drawing/2014/main" id="{9F8701AE-E5B3-4D3D-9733-CBBA79AEB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40" y="355067"/>
            <a:ext cx="4344000" cy="61478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39 ideas de Libretas | libretas, imprimir sobres, hoja cuadriculada">
            <a:extLst>
              <a:ext uri="{FF2B5EF4-FFF2-40B4-BE49-F238E27FC236}">
                <a16:creationId xmlns:a16="http://schemas.microsoft.com/office/drawing/2014/main" id="{A4EECFC3-13CE-4710-9693-2ABB9149D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706" y="324103"/>
            <a:ext cx="4181506" cy="591789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o 1">
            <a:extLst>
              <a:ext uri="{FF2B5EF4-FFF2-40B4-BE49-F238E27FC236}">
                <a16:creationId xmlns:a16="http://schemas.microsoft.com/office/drawing/2014/main" id="{9313AF8F-49D2-4EAE-9A69-2FA0A658F27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1" name="CuadroTexto 40">
            <a:extLst>
              <a:ext uri="{FF2B5EF4-FFF2-40B4-BE49-F238E27FC236}">
                <a16:creationId xmlns:a16="http://schemas.microsoft.com/office/drawing/2014/main" id="{8973A29C-43F1-48C4-8BBB-8C1544C5D66A}"/>
              </a:ext>
            </a:extLst>
          </p:cNvPr>
          <p:cNvSpPr txBox="1"/>
          <p:nvPr/>
        </p:nvSpPr>
        <p:spPr>
          <a:xfrm>
            <a:off x="262509" y="523439"/>
            <a:ext cx="4297534" cy="1077218"/>
          </a:xfrm>
          <a:prstGeom prst="rect">
            <a:avLst/>
          </a:prstGeom>
          <a:noFill/>
        </p:spPr>
        <p:txBody>
          <a:bodyPr wrap="square" rtlCol="0">
            <a:spAutoFit/>
          </a:bodyPr>
          <a:lstStyle/>
          <a:p>
            <a:r>
              <a:rPr lang="es-MX" sz="3200" dirty="0">
                <a:latin typeface="Modern Love" panose="04090805081005020601" pitchFamily="82" charset="0"/>
              </a:rPr>
              <a:t>Situación Didáctica:</a:t>
            </a:r>
          </a:p>
          <a:p>
            <a:endParaRPr lang="es-MX" sz="3200" dirty="0">
              <a:latin typeface="Modern Love" panose="04090805081005020601" pitchFamily="82" charset="0"/>
            </a:endParaRPr>
          </a:p>
        </p:txBody>
      </p:sp>
      <p:sp>
        <p:nvSpPr>
          <p:cNvPr id="43" name="CuadroTexto 42">
            <a:extLst>
              <a:ext uri="{FF2B5EF4-FFF2-40B4-BE49-F238E27FC236}">
                <a16:creationId xmlns:a16="http://schemas.microsoft.com/office/drawing/2014/main" id="{189D24DB-0DED-4581-9A46-45E4C5474AC6}"/>
              </a:ext>
            </a:extLst>
          </p:cNvPr>
          <p:cNvSpPr txBox="1"/>
          <p:nvPr/>
        </p:nvSpPr>
        <p:spPr>
          <a:xfrm>
            <a:off x="730881" y="1123245"/>
            <a:ext cx="3584377" cy="523220"/>
          </a:xfrm>
          <a:prstGeom prst="rect">
            <a:avLst/>
          </a:prstGeom>
          <a:noFill/>
        </p:spPr>
        <p:txBody>
          <a:bodyPr wrap="square" rtlCol="0">
            <a:spAutoFit/>
          </a:bodyPr>
          <a:lstStyle/>
          <a:p>
            <a:r>
              <a:rPr lang="es-MX" sz="2800" dirty="0">
                <a:latin typeface="Modern Love" panose="04090805081005020601" pitchFamily="82" charset="0"/>
              </a:rPr>
              <a:t>El cuerpo humano</a:t>
            </a:r>
          </a:p>
        </p:txBody>
      </p:sp>
      <p:sp>
        <p:nvSpPr>
          <p:cNvPr id="45" name="CuadroTexto 44">
            <a:extLst>
              <a:ext uri="{FF2B5EF4-FFF2-40B4-BE49-F238E27FC236}">
                <a16:creationId xmlns:a16="http://schemas.microsoft.com/office/drawing/2014/main" id="{3D69C94D-F262-4B51-ADB8-B6B82C892822}"/>
              </a:ext>
            </a:extLst>
          </p:cNvPr>
          <p:cNvSpPr txBox="1"/>
          <p:nvPr/>
        </p:nvSpPr>
        <p:spPr>
          <a:xfrm>
            <a:off x="452316" y="1693005"/>
            <a:ext cx="3724773" cy="4524315"/>
          </a:xfrm>
          <a:prstGeom prst="rect">
            <a:avLst/>
          </a:prstGeom>
          <a:noFill/>
        </p:spPr>
        <p:txBody>
          <a:bodyPr wrap="square">
            <a:spAutoFit/>
          </a:bodyPr>
          <a:lstStyle/>
          <a:p>
            <a:r>
              <a:rPr lang="es-MX" sz="1600" b="0" i="0" dirty="0">
                <a:solidFill>
                  <a:srgbClr val="000000"/>
                </a:solidFill>
                <a:effectLst/>
                <a:latin typeface="Comic Sans MS" panose="030F0702030302020204" pitchFamily="66" charset="0"/>
              </a:rPr>
              <a:t>El cuerpo humano realiza muchas funciones, entre ellas las funciones vitales y funciones no vitales</a:t>
            </a:r>
          </a:p>
          <a:p>
            <a:r>
              <a:rPr lang="es-MX" sz="1600" b="0" i="0" dirty="0">
                <a:solidFill>
                  <a:srgbClr val="000000"/>
                </a:solidFill>
                <a:effectLst/>
                <a:latin typeface="Comic Sans MS" panose="030F0702030302020204" pitchFamily="66" charset="0"/>
              </a:rPr>
              <a:t>Funciones vitales son aquellas que son necesarias para vivir, sin ellas moriríamos.</a:t>
            </a:r>
          </a:p>
          <a:p>
            <a:r>
              <a:rPr lang="es-MX" sz="1600" b="0" i="0" dirty="0">
                <a:solidFill>
                  <a:srgbClr val="000000"/>
                </a:solidFill>
                <a:effectLst/>
                <a:latin typeface="Comic Sans MS" panose="030F0702030302020204" pitchFamily="66" charset="0"/>
              </a:rPr>
              <a:t>Se dividen en funciones: de nutrición, de relación y de reproducción.</a:t>
            </a:r>
          </a:p>
          <a:p>
            <a:r>
              <a:rPr lang="es-MX" sz="1600" b="0" i="0" dirty="0">
                <a:solidFill>
                  <a:srgbClr val="000000"/>
                </a:solidFill>
                <a:effectLst/>
                <a:latin typeface="Comic Sans MS" panose="030F0702030302020204" pitchFamily="66" charset="0"/>
              </a:rPr>
              <a:t>Funciones no vitales son aquellas que siendo importantes no son vitales, no nos morimos si no las hacemos.</a:t>
            </a:r>
          </a:p>
          <a:p>
            <a:r>
              <a:rPr lang="es-MX" sz="1600" b="0" i="0" dirty="0">
                <a:solidFill>
                  <a:srgbClr val="000000"/>
                </a:solidFill>
                <a:effectLst/>
                <a:latin typeface="Comic Sans MS" panose="030F0702030302020204" pitchFamily="66" charset="0"/>
              </a:rPr>
              <a:t>Por ejemplo el movernos.</a:t>
            </a:r>
          </a:p>
          <a:p>
            <a:r>
              <a:rPr lang="es-MX" sz="1600" b="0" i="0" dirty="0">
                <a:solidFill>
                  <a:srgbClr val="000000"/>
                </a:solidFill>
                <a:effectLst/>
                <a:latin typeface="Comic Sans MS" panose="030F0702030302020204" pitchFamily="66" charset="0"/>
              </a:rPr>
              <a:t>Hay gente que puede vivir, pero no puede andar. Conocer las partes del cuerpo humano ayuda a los niños a que conozcan su propio cuerpo, además de poder identificar y memorizar sus nombres. </a:t>
            </a:r>
          </a:p>
        </p:txBody>
      </p:sp>
      <p:pic>
        <p:nvPicPr>
          <p:cNvPr id="8" name="Imagen 7" descr="Diagrama&#10;&#10;Descripción generada automáticamente">
            <a:extLst>
              <a:ext uri="{FF2B5EF4-FFF2-40B4-BE49-F238E27FC236}">
                <a16:creationId xmlns:a16="http://schemas.microsoft.com/office/drawing/2014/main" id="{7FD05A3B-13E3-40FB-BBE2-09C70067EF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6228" y="635435"/>
            <a:ext cx="2384534" cy="2653213"/>
          </a:xfrm>
          <a:prstGeom prst="rect">
            <a:avLst/>
          </a:prstGeom>
        </p:spPr>
      </p:pic>
      <p:sp>
        <p:nvSpPr>
          <p:cNvPr id="49" name="CuadroTexto 48">
            <a:extLst>
              <a:ext uri="{FF2B5EF4-FFF2-40B4-BE49-F238E27FC236}">
                <a16:creationId xmlns:a16="http://schemas.microsoft.com/office/drawing/2014/main" id="{63D7FB36-19FB-47FC-912A-D21E75141FAD}"/>
              </a:ext>
            </a:extLst>
          </p:cNvPr>
          <p:cNvSpPr txBox="1"/>
          <p:nvPr/>
        </p:nvSpPr>
        <p:spPr>
          <a:xfrm>
            <a:off x="5149555" y="399456"/>
            <a:ext cx="3571793" cy="523220"/>
          </a:xfrm>
          <a:prstGeom prst="rect">
            <a:avLst/>
          </a:prstGeom>
          <a:noFill/>
        </p:spPr>
        <p:txBody>
          <a:bodyPr wrap="square">
            <a:spAutoFit/>
          </a:bodyPr>
          <a:lstStyle/>
          <a:p>
            <a:r>
              <a:rPr lang="es-MX" sz="1400" b="0" i="0" dirty="0">
                <a:solidFill>
                  <a:srgbClr val="000000"/>
                </a:solidFill>
                <a:effectLst/>
                <a:latin typeface="Comic Sans MS" panose="030F0702030302020204" pitchFamily="66" charset="0"/>
              </a:rPr>
              <a:t>Se dividen en cabeza, tronco y extremidades.</a:t>
            </a:r>
            <a:endParaRPr lang="es-MX" sz="1400" dirty="0"/>
          </a:p>
        </p:txBody>
      </p:sp>
      <p:sp>
        <p:nvSpPr>
          <p:cNvPr id="50" name="CuadroTexto 49">
            <a:extLst>
              <a:ext uri="{FF2B5EF4-FFF2-40B4-BE49-F238E27FC236}">
                <a16:creationId xmlns:a16="http://schemas.microsoft.com/office/drawing/2014/main" id="{46FEF53A-6739-4912-85B0-BD4C80247D4C}"/>
              </a:ext>
            </a:extLst>
          </p:cNvPr>
          <p:cNvSpPr txBox="1"/>
          <p:nvPr/>
        </p:nvSpPr>
        <p:spPr>
          <a:xfrm>
            <a:off x="5104423" y="3279247"/>
            <a:ext cx="3998839" cy="1169551"/>
          </a:xfrm>
          <a:prstGeom prst="rect">
            <a:avLst/>
          </a:prstGeom>
          <a:noFill/>
        </p:spPr>
        <p:txBody>
          <a:bodyPr wrap="square">
            <a:spAutoFit/>
          </a:bodyPr>
          <a:lstStyle/>
          <a:p>
            <a:r>
              <a:rPr lang="es-MX" sz="1400" b="0" i="0" dirty="0">
                <a:effectLst/>
                <a:latin typeface="Comic Sans MS" panose="030F0702030302020204" pitchFamily="66" charset="0"/>
              </a:rPr>
              <a:t>La salud física y mantener el </a:t>
            </a:r>
            <a:r>
              <a:rPr lang="es-MX" sz="1400" b="1" i="0" dirty="0">
                <a:effectLst/>
                <a:latin typeface="Comic Sans MS" panose="030F0702030302020204" pitchFamily="66" charset="0"/>
              </a:rPr>
              <a:t>cuerpo</a:t>
            </a:r>
            <a:r>
              <a:rPr lang="es-MX" sz="1400" b="0" i="0" dirty="0">
                <a:effectLst/>
                <a:latin typeface="Comic Sans MS" panose="030F0702030302020204" pitchFamily="66" charset="0"/>
              </a:rPr>
              <a:t> en buenas condiciones es fundamental, no solo para tener seguridad y confianza, sino hasta para tener un mejor rendimiento en el mundo laboral. </a:t>
            </a:r>
            <a:endParaRPr lang="es-MX" sz="1400" dirty="0">
              <a:latin typeface="Comic Sans MS" panose="030F0702030302020204" pitchFamily="66" charset="0"/>
            </a:endParaRPr>
          </a:p>
        </p:txBody>
      </p:sp>
      <p:sp>
        <p:nvSpPr>
          <p:cNvPr id="51" name="CuadroTexto 50">
            <a:extLst>
              <a:ext uri="{FF2B5EF4-FFF2-40B4-BE49-F238E27FC236}">
                <a16:creationId xmlns:a16="http://schemas.microsoft.com/office/drawing/2014/main" id="{383B6271-26A2-4AFC-A2A7-8FCE1CBEE5E2}"/>
              </a:ext>
            </a:extLst>
          </p:cNvPr>
          <p:cNvSpPr txBox="1"/>
          <p:nvPr/>
        </p:nvSpPr>
        <p:spPr>
          <a:xfrm>
            <a:off x="5089353" y="4434268"/>
            <a:ext cx="3584209" cy="2031325"/>
          </a:xfrm>
          <a:prstGeom prst="rect">
            <a:avLst/>
          </a:prstGeom>
          <a:noFill/>
        </p:spPr>
        <p:txBody>
          <a:bodyPr wrap="square">
            <a:spAutoFit/>
          </a:bodyPr>
          <a:lstStyle/>
          <a:p>
            <a:r>
              <a:rPr lang="es-MX" sz="1400" i="0" dirty="0">
                <a:effectLst/>
                <a:latin typeface="Comic Sans MS" panose="030F0702030302020204" pitchFamily="66" charset="0"/>
              </a:rPr>
              <a:t>Desde que nacemos, lo que conocemos sobre el mundo, viene de cómo interpretamos los mensajes percibidos por los sentidos. Las capacidades sensoriales son muy importantes ya que son unas de las primeras funciones que se desarrollarán en el niño e incidirán en la base de su desarrollo perceptivo y cognitivo.</a:t>
            </a:r>
            <a:endParaRPr lang="es-MX" sz="1400" dirty="0">
              <a:latin typeface="Comic Sans MS" panose="030F0702030302020204" pitchFamily="66" charset="0"/>
            </a:endParaRPr>
          </a:p>
        </p:txBody>
      </p:sp>
    </p:spTree>
    <p:extLst>
      <p:ext uri="{BB962C8B-B14F-4D97-AF65-F5344CB8AC3E}">
        <p14:creationId xmlns:p14="http://schemas.microsoft.com/office/powerpoint/2010/main" val="30028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62072" y="-19852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39" name="Picture 2" descr="39 ideas de Libretas | libretas, imprimir sobres, hoja cuadriculada">
            <a:extLst>
              <a:ext uri="{FF2B5EF4-FFF2-40B4-BE49-F238E27FC236}">
                <a16:creationId xmlns:a16="http://schemas.microsoft.com/office/drawing/2014/main" id="{9F8701AE-E5B3-4D3D-9733-CBBA79AEB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840" y="355067"/>
            <a:ext cx="4344000" cy="614786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39 ideas de Libretas | libretas, imprimir sobres, hoja cuadriculada">
            <a:extLst>
              <a:ext uri="{FF2B5EF4-FFF2-40B4-BE49-F238E27FC236}">
                <a16:creationId xmlns:a16="http://schemas.microsoft.com/office/drawing/2014/main" id="{A4EECFC3-13CE-4710-9693-2ABB9149D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706" y="324103"/>
            <a:ext cx="4181506" cy="5917894"/>
          </a:xfrm>
          <a:prstGeom prst="rect">
            <a:avLst/>
          </a:prstGeom>
          <a:noFill/>
          <a:extLst>
            <a:ext uri="{909E8E84-426E-40DD-AFC4-6F175D3DCCD1}">
              <a14:hiddenFill xmlns:a14="http://schemas.microsoft.com/office/drawing/2010/main">
                <a:solidFill>
                  <a:srgbClr val="FFFFFF"/>
                </a:solidFill>
              </a14:hiddenFill>
            </a:ext>
          </a:extLst>
        </p:spPr>
      </p:pic>
      <p:sp>
        <p:nvSpPr>
          <p:cNvPr id="42" name="CuadroTexto 41">
            <a:extLst>
              <a:ext uri="{FF2B5EF4-FFF2-40B4-BE49-F238E27FC236}">
                <a16:creationId xmlns:a16="http://schemas.microsoft.com/office/drawing/2014/main" id="{13DE84C4-492B-4E4C-B47E-99E2208BE85B}"/>
              </a:ext>
            </a:extLst>
          </p:cNvPr>
          <p:cNvSpPr txBox="1"/>
          <p:nvPr/>
        </p:nvSpPr>
        <p:spPr>
          <a:xfrm>
            <a:off x="538568" y="3736312"/>
            <a:ext cx="3749854" cy="3046988"/>
          </a:xfrm>
          <a:prstGeom prst="rect">
            <a:avLst/>
          </a:prstGeom>
          <a:noFill/>
        </p:spPr>
        <p:txBody>
          <a:bodyPr wrap="square" rtlCol="0">
            <a:spAutoFit/>
          </a:bodyPr>
          <a:lstStyle/>
          <a:p>
            <a:r>
              <a:rPr lang="es-MX" sz="1600" dirty="0">
                <a:latin typeface="Comic Sans MS" panose="030F0702030302020204" pitchFamily="66" charset="0"/>
              </a:rPr>
              <a:t>Nuestra cabeza se encuentra conformada por… </a:t>
            </a:r>
            <a:r>
              <a:rPr lang="es-MX" sz="1600" b="0" i="0" dirty="0">
                <a:effectLst/>
                <a:latin typeface="Comic Sans MS" panose="030F0702030302020204" pitchFamily="66" charset="0"/>
              </a:rPr>
              <a:t>ojos, la nariz, la boca y las orejas son las partes encargadas de los sentidos de la vista, el olfato, el gusto y el oído, respectivamente. </a:t>
            </a:r>
          </a:p>
          <a:p>
            <a:r>
              <a:rPr lang="es-MX" sz="1600" b="0" i="0" dirty="0">
                <a:effectLst/>
                <a:latin typeface="Comic Sans MS" panose="030F0702030302020204" pitchFamily="66" charset="0"/>
              </a:rPr>
              <a:t>También tenemos el cabello y dentro de la cabeza se encuentra el cerebro, que es el que nos hace pensar o sentir emociones y envía señales a los músculos para que nos movamos.</a:t>
            </a:r>
            <a:endParaRPr lang="es-MX" sz="1600" dirty="0">
              <a:latin typeface="Comic Sans MS" panose="030F0702030302020204" pitchFamily="66" charset="0"/>
            </a:endParaRPr>
          </a:p>
          <a:p>
            <a:pPr marL="342900" indent="-342900" algn="just">
              <a:buFont typeface="Arial" panose="020B0604020202020204" pitchFamily="34" charset="0"/>
              <a:buChar char="•"/>
            </a:pPr>
            <a:endParaRPr lang="es-MX" sz="1600" dirty="0">
              <a:latin typeface="Comic Sans MS" panose="030F0702030302020204" pitchFamily="66" charset="0"/>
            </a:endParaRPr>
          </a:p>
        </p:txBody>
      </p:sp>
      <p:sp>
        <p:nvSpPr>
          <p:cNvPr id="43" name="CuadroTexto 42">
            <a:extLst>
              <a:ext uri="{FF2B5EF4-FFF2-40B4-BE49-F238E27FC236}">
                <a16:creationId xmlns:a16="http://schemas.microsoft.com/office/drawing/2014/main" id="{59A2287C-B01A-4076-86A6-69667C09068F}"/>
              </a:ext>
            </a:extLst>
          </p:cNvPr>
          <p:cNvSpPr txBox="1"/>
          <p:nvPr/>
        </p:nvSpPr>
        <p:spPr>
          <a:xfrm>
            <a:off x="401416" y="539733"/>
            <a:ext cx="3584377" cy="523220"/>
          </a:xfrm>
          <a:prstGeom prst="rect">
            <a:avLst/>
          </a:prstGeom>
          <a:noFill/>
        </p:spPr>
        <p:txBody>
          <a:bodyPr wrap="square" rtlCol="0">
            <a:spAutoFit/>
          </a:bodyPr>
          <a:lstStyle/>
          <a:p>
            <a:r>
              <a:rPr lang="es-MX" sz="2800" dirty="0">
                <a:latin typeface="Modern Love" panose="04090805081005020601" pitchFamily="82" charset="0"/>
              </a:rPr>
              <a:t>Explicación de niños</a:t>
            </a:r>
          </a:p>
        </p:txBody>
      </p:sp>
      <p:grpSp>
        <p:nvGrpSpPr>
          <p:cNvPr id="2" name="Grupo 1">
            <a:extLst>
              <a:ext uri="{FF2B5EF4-FFF2-40B4-BE49-F238E27FC236}">
                <a16:creationId xmlns:a16="http://schemas.microsoft.com/office/drawing/2014/main" id="{9313AF8F-49D2-4EAE-9A69-2FA0A658F27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49" name="CuadroTexto 48">
            <a:extLst>
              <a:ext uri="{FF2B5EF4-FFF2-40B4-BE49-F238E27FC236}">
                <a16:creationId xmlns:a16="http://schemas.microsoft.com/office/drawing/2014/main" id="{1AAEB230-BBE7-4FB7-9E06-ED43A6F3F6B5}"/>
              </a:ext>
            </a:extLst>
          </p:cNvPr>
          <p:cNvSpPr txBox="1"/>
          <p:nvPr/>
        </p:nvSpPr>
        <p:spPr>
          <a:xfrm>
            <a:off x="471306" y="1129014"/>
            <a:ext cx="3768213" cy="2554545"/>
          </a:xfrm>
          <a:prstGeom prst="rect">
            <a:avLst/>
          </a:prstGeom>
          <a:noFill/>
        </p:spPr>
        <p:txBody>
          <a:bodyPr wrap="square">
            <a:spAutoFit/>
          </a:bodyPr>
          <a:lstStyle/>
          <a:p>
            <a:r>
              <a:rPr lang="es-MX" sz="1600" b="0" i="0" dirty="0">
                <a:solidFill>
                  <a:srgbClr val="000000"/>
                </a:solidFill>
                <a:effectLst/>
                <a:latin typeface="Comic Sans MS" panose="030F0702030302020204" pitchFamily="66" charset="0"/>
              </a:rPr>
              <a:t>Nuestro cuerpo nos permite realizar acciones y movimientos no solo que nos permiten vivir diariamente, si no también que nos ayudan a interactuar con nuestro medio. </a:t>
            </a:r>
          </a:p>
          <a:p>
            <a:r>
              <a:rPr lang="es-MX" sz="1600" dirty="0">
                <a:solidFill>
                  <a:srgbClr val="000000"/>
                </a:solidFill>
                <a:latin typeface="Comic Sans MS" panose="030F0702030302020204" pitchFamily="66" charset="0"/>
              </a:rPr>
              <a:t>Es importante rescatar como se divide nuestro cuerpo, pues tenemos:</a:t>
            </a:r>
          </a:p>
          <a:p>
            <a:pPr marL="285750" indent="-285750">
              <a:buFontTx/>
              <a:buChar char="-"/>
            </a:pPr>
            <a:r>
              <a:rPr lang="es-MX" sz="1600" dirty="0">
                <a:solidFill>
                  <a:srgbClr val="000000"/>
                </a:solidFill>
                <a:latin typeface="Comic Sans MS" panose="030F0702030302020204" pitchFamily="66" charset="0"/>
              </a:rPr>
              <a:t>Cabeza</a:t>
            </a:r>
          </a:p>
          <a:p>
            <a:pPr marL="285750" indent="-285750">
              <a:buFontTx/>
              <a:buChar char="-"/>
            </a:pPr>
            <a:r>
              <a:rPr lang="es-MX" sz="1600" dirty="0">
                <a:solidFill>
                  <a:srgbClr val="000000"/>
                </a:solidFill>
                <a:latin typeface="Comic Sans MS" panose="030F0702030302020204" pitchFamily="66" charset="0"/>
              </a:rPr>
              <a:t>Tronco</a:t>
            </a:r>
          </a:p>
          <a:p>
            <a:pPr marL="285750" indent="-285750">
              <a:buFontTx/>
              <a:buChar char="-"/>
            </a:pPr>
            <a:r>
              <a:rPr lang="es-MX" sz="1600" dirty="0">
                <a:solidFill>
                  <a:srgbClr val="000000"/>
                </a:solidFill>
                <a:latin typeface="Comic Sans MS" panose="030F0702030302020204" pitchFamily="66" charset="0"/>
              </a:rPr>
              <a:t>Extremidades. </a:t>
            </a:r>
            <a:endParaRPr lang="es-MX" sz="1600" dirty="0">
              <a:latin typeface="Comic Sans MS" panose="030F0702030302020204" pitchFamily="66" charset="0"/>
            </a:endParaRPr>
          </a:p>
        </p:txBody>
      </p:sp>
      <p:sp>
        <p:nvSpPr>
          <p:cNvPr id="51" name="CuadroTexto 50">
            <a:extLst>
              <a:ext uri="{FF2B5EF4-FFF2-40B4-BE49-F238E27FC236}">
                <a16:creationId xmlns:a16="http://schemas.microsoft.com/office/drawing/2014/main" id="{7C4315A2-26B7-4988-ABF5-76680C37BF7A}"/>
              </a:ext>
            </a:extLst>
          </p:cNvPr>
          <p:cNvSpPr txBox="1"/>
          <p:nvPr/>
        </p:nvSpPr>
        <p:spPr>
          <a:xfrm>
            <a:off x="5054903" y="555544"/>
            <a:ext cx="4572000" cy="1200329"/>
          </a:xfrm>
          <a:prstGeom prst="rect">
            <a:avLst/>
          </a:prstGeom>
          <a:noFill/>
        </p:spPr>
        <p:txBody>
          <a:bodyPr wrap="square">
            <a:spAutoFit/>
          </a:bodyPr>
          <a:lstStyle/>
          <a:p>
            <a:r>
              <a:rPr lang="es-MX" b="0" i="0" dirty="0">
                <a:effectLst/>
                <a:latin typeface="arial" panose="020B0604020202020204" pitchFamily="34" charset="0"/>
              </a:rPr>
              <a:t>Las </a:t>
            </a:r>
            <a:r>
              <a:rPr lang="es-MX" b="1" i="0" dirty="0">
                <a:effectLst/>
                <a:latin typeface="arial" panose="020B0604020202020204" pitchFamily="34" charset="0"/>
              </a:rPr>
              <a:t>extremidades del cuerpo </a:t>
            </a:r>
            <a:r>
              <a:rPr lang="es-MX" b="0" i="0" dirty="0">
                <a:effectLst/>
                <a:latin typeface="arial" panose="020B0604020202020204" pitchFamily="34" charset="0"/>
              </a:rPr>
              <a:t>desempeñan distintas actividades. </a:t>
            </a:r>
          </a:p>
          <a:p>
            <a:endParaRPr lang="es-MX" dirty="0">
              <a:latin typeface="arial" panose="020B0604020202020204" pitchFamily="34" charset="0"/>
            </a:endParaRPr>
          </a:p>
          <a:p>
            <a:endParaRPr lang="es-MX" dirty="0"/>
          </a:p>
        </p:txBody>
      </p:sp>
      <p:pic>
        <p:nvPicPr>
          <p:cNvPr id="1026" name="Picture 2" descr="Partes del cuerpo en español con actividades y vocabulario">
            <a:extLst>
              <a:ext uri="{FF2B5EF4-FFF2-40B4-BE49-F238E27FC236}">
                <a16:creationId xmlns:a16="http://schemas.microsoft.com/office/drawing/2014/main" id="{D5AFAD72-9B61-4297-9028-E7F80D971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13" t="3717" r="5033" b="10846"/>
          <a:stretch/>
        </p:blipFill>
        <p:spPr bwMode="auto">
          <a:xfrm>
            <a:off x="5054903" y="1368236"/>
            <a:ext cx="3749855" cy="2777835"/>
          </a:xfrm>
          <a:prstGeom prst="rect">
            <a:avLst/>
          </a:prstGeom>
          <a:noFill/>
          <a:extLst>
            <a:ext uri="{909E8E84-426E-40DD-AFC4-6F175D3DCCD1}">
              <a14:hiddenFill xmlns:a14="http://schemas.microsoft.com/office/drawing/2010/main">
                <a:solidFill>
                  <a:srgbClr val="FFFFFF"/>
                </a:solidFill>
              </a14:hiddenFill>
            </a:ext>
          </a:extLst>
        </p:spPr>
      </p:pic>
      <p:sp>
        <p:nvSpPr>
          <p:cNvPr id="53" name="CuadroTexto 52">
            <a:extLst>
              <a:ext uri="{FF2B5EF4-FFF2-40B4-BE49-F238E27FC236}">
                <a16:creationId xmlns:a16="http://schemas.microsoft.com/office/drawing/2014/main" id="{197298BB-23E7-43D2-A32A-33DA58086B3E}"/>
              </a:ext>
            </a:extLst>
          </p:cNvPr>
          <p:cNvSpPr txBox="1"/>
          <p:nvPr/>
        </p:nvSpPr>
        <p:spPr>
          <a:xfrm>
            <a:off x="5092410" y="4303770"/>
            <a:ext cx="3865615" cy="1569660"/>
          </a:xfrm>
          <a:prstGeom prst="rect">
            <a:avLst/>
          </a:prstGeom>
          <a:noFill/>
        </p:spPr>
        <p:txBody>
          <a:bodyPr wrap="square">
            <a:spAutoFit/>
          </a:bodyPr>
          <a:lstStyle/>
          <a:p>
            <a:r>
              <a:rPr lang="es-MX" sz="1600" b="0" i="0" dirty="0">
                <a:effectLst/>
                <a:latin typeface="Comic Sans MS" panose="030F0702030302020204" pitchFamily="66" charset="0"/>
              </a:rPr>
              <a:t>A través de simples ejercicios, crearemos situaciones en las que nuestros niños </a:t>
            </a:r>
            <a:r>
              <a:rPr lang="es-MX" sz="1600" b="1" i="0" dirty="0">
                <a:effectLst/>
                <a:latin typeface="Comic Sans MS" panose="030F0702030302020204" pitchFamily="66" charset="0"/>
              </a:rPr>
              <a:t>descubran, discriminen, manipulen y experimenten a través de los sentidos</a:t>
            </a:r>
            <a:r>
              <a:rPr lang="es-MX" sz="1600" b="0" i="0" dirty="0">
                <a:effectLst/>
                <a:latin typeface="Comic Sans MS" panose="030F0702030302020204" pitchFamily="66" charset="0"/>
              </a:rPr>
              <a:t> el mundo que nos rodea.</a:t>
            </a:r>
            <a:endParaRPr lang="es-MX" sz="1600" dirty="0">
              <a:latin typeface="Comic Sans MS" panose="030F0702030302020204" pitchFamily="66" charset="0"/>
            </a:endParaRPr>
          </a:p>
        </p:txBody>
      </p:sp>
    </p:spTree>
    <p:extLst>
      <p:ext uri="{BB962C8B-B14F-4D97-AF65-F5344CB8AC3E}">
        <p14:creationId xmlns:p14="http://schemas.microsoft.com/office/powerpoint/2010/main" val="2947967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92230259-66C8-410F-8426-D037B8B03BF4}"/>
              </a:ext>
            </a:extLst>
          </p:cNvPr>
          <p:cNvGrpSpPr/>
          <p:nvPr/>
        </p:nvGrpSpPr>
        <p:grpSpPr>
          <a:xfrm>
            <a:off x="4000500" y="-1"/>
            <a:ext cx="5143500" cy="6858001"/>
            <a:chOff x="0" y="0"/>
            <a:chExt cx="6858000" cy="9144001"/>
          </a:xfrm>
        </p:grpSpPr>
        <p:pic>
          <p:nvPicPr>
            <p:cNvPr id="4"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919D74-4679-43BA-80FE-5B99D84F30AF}"/>
                </a:ext>
              </a:extLst>
            </p:cNvPr>
            <p:cNvPicPr>
              <a:picLocks noChangeAspect="1" noChangeArrowheads="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0" y="0"/>
              <a:ext cx="6858000" cy="57927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8C71836D-EB25-443D-8D46-CEBC8901A338}"/>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t="-1" b="39839"/>
            <a:stretch/>
          </p:blipFill>
          <p:spPr bwMode="auto">
            <a:xfrm>
              <a:off x="0" y="5792789"/>
              <a:ext cx="6858000" cy="335121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60027114-2C8C-49F4-B746-D84B71983117}"/>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a:stretch/>
        </p:blipFill>
        <p:spPr bwMode="auto">
          <a:xfrm>
            <a:off x="0" y="0"/>
            <a:ext cx="4000500" cy="4344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lustración de Fondo Para Niños Poco Lindos Dibujos De Los Niños Dibujados  A Mano De Color De Patrones Sin Fisuras Niños Doodle Dibujo De Fondo  Elementos De Diseño Bosquejado y más Vectores">
            <a:extLst>
              <a:ext uri="{FF2B5EF4-FFF2-40B4-BE49-F238E27FC236}">
                <a16:creationId xmlns:a16="http://schemas.microsoft.com/office/drawing/2014/main" id="{00FE005A-8F91-4E92-B75B-4E11E7F68B7A}"/>
              </a:ext>
            </a:extLst>
          </p:cNvPr>
          <p:cNvPicPr>
            <a:picLocks noChangeAspect="1" noChangeArrowheads="1"/>
          </p:cNvPicPr>
          <p:nvPr/>
        </p:nvPicPr>
        <p:blipFill rotWithShape="1">
          <a:blip r:embed="rId2">
            <a:alphaModFix amt="70000"/>
            <a:extLst>
              <a:ext uri="{28A0092B-C50C-407E-A947-70E740481C1C}">
                <a14:useLocalDpi xmlns:a14="http://schemas.microsoft.com/office/drawing/2010/main" val="0"/>
              </a:ext>
            </a:extLst>
          </a:blip>
          <a:srcRect l="22222" t="-1" b="39839"/>
          <a:stretch/>
        </p:blipFill>
        <p:spPr bwMode="auto">
          <a:xfrm>
            <a:off x="-2" y="4344591"/>
            <a:ext cx="4000501" cy="2513409"/>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7A12AFC5-DC01-4117-8A31-34FCC7E5DC06}"/>
              </a:ext>
            </a:extLst>
          </p:cNvPr>
          <p:cNvSpPr/>
          <p:nvPr/>
        </p:nvSpPr>
        <p:spPr>
          <a:xfrm>
            <a:off x="102269" y="144380"/>
            <a:ext cx="8939461" cy="6515100"/>
          </a:xfrm>
          <a:prstGeom prst="roundRect">
            <a:avLst>
              <a:gd name="adj" fmla="val 4971"/>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11">
            <a:extLst>
              <a:ext uri="{FF2B5EF4-FFF2-40B4-BE49-F238E27FC236}">
                <a16:creationId xmlns:a16="http://schemas.microsoft.com/office/drawing/2014/main" id="{3634D764-A8EE-4E1D-8A0D-7AC4A8C15DE7}"/>
              </a:ext>
            </a:extLst>
          </p:cNvPr>
          <p:cNvSpPr/>
          <p:nvPr/>
        </p:nvSpPr>
        <p:spPr>
          <a:xfrm>
            <a:off x="231116" y="324102"/>
            <a:ext cx="4346390"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4" name="Rectángulo 13">
            <a:extLst>
              <a:ext uri="{FF2B5EF4-FFF2-40B4-BE49-F238E27FC236}">
                <a16:creationId xmlns:a16="http://schemas.microsoft.com/office/drawing/2014/main" id="{CBB09679-7AED-40B3-8C11-C2F1567488A0}"/>
              </a:ext>
            </a:extLst>
          </p:cNvPr>
          <p:cNvSpPr/>
          <p:nvPr/>
        </p:nvSpPr>
        <p:spPr>
          <a:xfrm>
            <a:off x="4685292" y="324102"/>
            <a:ext cx="4222082" cy="6155656"/>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2050" name="Picture 2" descr="39 ideas de Libretas | libretas, imprimir sobres, hoja cuadriculada">
            <a:extLst>
              <a:ext uri="{FF2B5EF4-FFF2-40B4-BE49-F238E27FC236}">
                <a16:creationId xmlns:a16="http://schemas.microsoft.com/office/drawing/2014/main" id="{1A651BF5-5553-4B01-AD1D-181FDB173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110" y="331892"/>
            <a:ext cx="4344000" cy="6147865"/>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772C1939-3E8A-412C-A130-EABB2F65F3D8}"/>
              </a:ext>
            </a:extLst>
          </p:cNvPr>
          <p:cNvSpPr txBox="1"/>
          <p:nvPr/>
        </p:nvSpPr>
        <p:spPr>
          <a:xfrm>
            <a:off x="336816" y="451392"/>
            <a:ext cx="4269492" cy="1323439"/>
          </a:xfrm>
          <a:prstGeom prst="rect">
            <a:avLst/>
          </a:prstGeom>
          <a:noFill/>
        </p:spPr>
        <p:txBody>
          <a:bodyPr wrap="square" rtlCol="0">
            <a:spAutoFit/>
          </a:bodyPr>
          <a:lstStyle/>
          <a:p>
            <a:pPr algn="ctr"/>
            <a:r>
              <a:rPr lang="es-MX" sz="4000" dirty="0">
                <a:solidFill>
                  <a:srgbClr val="F4A5CC"/>
                </a:solidFill>
                <a:latin typeface="Modern Love" panose="04090805081005020601" pitchFamily="82" charset="0"/>
              </a:rPr>
              <a:t>Referencias Bibliográficas </a:t>
            </a:r>
          </a:p>
        </p:txBody>
      </p:sp>
      <p:grpSp>
        <p:nvGrpSpPr>
          <p:cNvPr id="7" name="Grupo 6">
            <a:extLst>
              <a:ext uri="{FF2B5EF4-FFF2-40B4-BE49-F238E27FC236}">
                <a16:creationId xmlns:a16="http://schemas.microsoft.com/office/drawing/2014/main" id="{09714357-613F-4C8E-A680-04678D30AEB7}"/>
              </a:ext>
            </a:extLst>
          </p:cNvPr>
          <p:cNvGrpSpPr/>
          <p:nvPr/>
        </p:nvGrpSpPr>
        <p:grpSpPr>
          <a:xfrm>
            <a:off x="4257179" y="506498"/>
            <a:ext cx="735911" cy="5930778"/>
            <a:chOff x="4257179" y="506498"/>
            <a:chExt cx="735911" cy="5930778"/>
          </a:xfrm>
        </p:grpSpPr>
        <p:sp>
          <p:nvSpPr>
            <p:cNvPr id="15" name="Elipse 14">
              <a:extLst>
                <a:ext uri="{FF2B5EF4-FFF2-40B4-BE49-F238E27FC236}">
                  <a16:creationId xmlns:a16="http://schemas.microsoft.com/office/drawing/2014/main" id="{5965AE7B-C1F4-4ACD-9B1F-B3D70F225F97}"/>
                </a:ext>
              </a:extLst>
            </p:cNvPr>
            <p:cNvSpPr/>
            <p:nvPr/>
          </p:nvSpPr>
          <p:spPr>
            <a:xfrm>
              <a:off x="4269200"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a:extLst>
                <a:ext uri="{FF2B5EF4-FFF2-40B4-BE49-F238E27FC236}">
                  <a16:creationId xmlns:a16="http://schemas.microsoft.com/office/drawing/2014/main" id="{23F32C67-4782-40E2-B5BC-DFB9845AD72A}"/>
                </a:ext>
              </a:extLst>
            </p:cNvPr>
            <p:cNvSpPr/>
            <p:nvPr/>
          </p:nvSpPr>
          <p:spPr>
            <a:xfrm>
              <a:off x="4275197" y="1529260"/>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Elipse 16">
              <a:extLst>
                <a:ext uri="{FF2B5EF4-FFF2-40B4-BE49-F238E27FC236}">
                  <a16:creationId xmlns:a16="http://schemas.microsoft.com/office/drawing/2014/main" id="{ABAA82E9-AF89-46BF-9B81-432A971596B4}"/>
                </a:ext>
              </a:extLst>
            </p:cNvPr>
            <p:cNvSpPr/>
            <p:nvPr/>
          </p:nvSpPr>
          <p:spPr>
            <a:xfrm>
              <a:off x="4269200" y="24543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Elipse 17">
              <a:extLst>
                <a:ext uri="{FF2B5EF4-FFF2-40B4-BE49-F238E27FC236}">
                  <a16:creationId xmlns:a16="http://schemas.microsoft.com/office/drawing/2014/main" id="{12AF1188-D83A-41D9-8942-F14BBE28342E}"/>
                </a:ext>
              </a:extLst>
            </p:cNvPr>
            <p:cNvSpPr/>
            <p:nvPr/>
          </p:nvSpPr>
          <p:spPr>
            <a:xfrm>
              <a:off x="4263185"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Elipse 20">
              <a:extLst>
                <a:ext uri="{FF2B5EF4-FFF2-40B4-BE49-F238E27FC236}">
                  <a16:creationId xmlns:a16="http://schemas.microsoft.com/office/drawing/2014/main" id="{DBC2F0C9-0032-4D45-BDF1-B3AEF555E8A5}"/>
                </a:ext>
              </a:extLst>
            </p:cNvPr>
            <p:cNvSpPr/>
            <p:nvPr/>
          </p:nvSpPr>
          <p:spPr>
            <a:xfrm>
              <a:off x="4269191"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2" name="Elipse 21">
              <a:extLst>
                <a:ext uri="{FF2B5EF4-FFF2-40B4-BE49-F238E27FC236}">
                  <a16:creationId xmlns:a16="http://schemas.microsoft.com/office/drawing/2014/main" id="{CE21DD4C-86DD-44B5-BA25-0A641356601F}"/>
                </a:ext>
              </a:extLst>
            </p:cNvPr>
            <p:cNvSpPr/>
            <p:nvPr/>
          </p:nvSpPr>
          <p:spPr>
            <a:xfrm>
              <a:off x="4263194"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Elipse 22">
              <a:extLst>
                <a:ext uri="{FF2B5EF4-FFF2-40B4-BE49-F238E27FC236}">
                  <a16:creationId xmlns:a16="http://schemas.microsoft.com/office/drawing/2014/main" id="{24E3FDF3-0CB8-4DDF-857F-099B55D9A22B}"/>
                </a:ext>
              </a:extLst>
            </p:cNvPr>
            <p:cNvSpPr/>
            <p:nvPr/>
          </p:nvSpPr>
          <p:spPr>
            <a:xfrm>
              <a:off x="4257179"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Elipse 23">
              <a:extLst>
                <a:ext uri="{FF2B5EF4-FFF2-40B4-BE49-F238E27FC236}">
                  <a16:creationId xmlns:a16="http://schemas.microsoft.com/office/drawing/2014/main" id="{0155BF1A-D569-4A58-AF28-00DCEBF6A893}"/>
                </a:ext>
              </a:extLst>
            </p:cNvPr>
            <p:cNvSpPr/>
            <p:nvPr/>
          </p:nvSpPr>
          <p:spPr>
            <a:xfrm>
              <a:off x="4776519" y="635435"/>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Elipse 24">
              <a:extLst>
                <a:ext uri="{FF2B5EF4-FFF2-40B4-BE49-F238E27FC236}">
                  <a16:creationId xmlns:a16="http://schemas.microsoft.com/office/drawing/2014/main" id="{E1B2A56D-C99B-4EE7-88BA-CD1C750864B0}"/>
                </a:ext>
              </a:extLst>
            </p:cNvPr>
            <p:cNvSpPr/>
            <p:nvPr/>
          </p:nvSpPr>
          <p:spPr>
            <a:xfrm>
              <a:off x="4776519" y="1512471"/>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6" name="Elipse 25">
              <a:extLst>
                <a:ext uri="{FF2B5EF4-FFF2-40B4-BE49-F238E27FC236}">
                  <a16:creationId xmlns:a16="http://schemas.microsoft.com/office/drawing/2014/main" id="{31B24E63-1756-48D2-873A-8186D8FA7D92}"/>
                </a:ext>
              </a:extLst>
            </p:cNvPr>
            <p:cNvSpPr/>
            <p:nvPr/>
          </p:nvSpPr>
          <p:spPr>
            <a:xfrm>
              <a:off x="4776519" y="2452453"/>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Elipse 26">
              <a:extLst>
                <a:ext uri="{FF2B5EF4-FFF2-40B4-BE49-F238E27FC236}">
                  <a16:creationId xmlns:a16="http://schemas.microsoft.com/office/drawing/2014/main" id="{4E3A3EB3-B7F1-4DC7-8685-56B32B57D422}"/>
                </a:ext>
              </a:extLst>
            </p:cNvPr>
            <p:cNvSpPr/>
            <p:nvPr/>
          </p:nvSpPr>
          <p:spPr>
            <a:xfrm>
              <a:off x="4770513" y="3329489"/>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Elipse 27">
              <a:extLst>
                <a:ext uri="{FF2B5EF4-FFF2-40B4-BE49-F238E27FC236}">
                  <a16:creationId xmlns:a16="http://schemas.microsoft.com/office/drawing/2014/main" id="{3C7266EF-4B91-4039-B11A-5158EF59D7D2}"/>
                </a:ext>
              </a:extLst>
            </p:cNvPr>
            <p:cNvSpPr/>
            <p:nvPr/>
          </p:nvSpPr>
          <p:spPr>
            <a:xfrm>
              <a:off x="4776519" y="3339702"/>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Elipse 28">
              <a:extLst>
                <a:ext uri="{FF2B5EF4-FFF2-40B4-BE49-F238E27FC236}">
                  <a16:creationId xmlns:a16="http://schemas.microsoft.com/office/drawing/2014/main" id="{D9AA56F2-DCD4-44D0-B153-71F71AFC98BE}"/>
                </a:ext>
              </a:extLst>
            </p:cNvPr>
            <p:cNvSpPr/>
            <p:nvPr/>
          </p:nvSpPr>
          <p:spPr>
            <a:xfrm>
              <a:off x="4776519" y="4232217"/>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Elipse 29">
              <a:extLst>
                <a:ext uri="{FF2B5EF4-FFF2-40B4-BE49-F238E27FC236}">
                  <a16:creationId xmlns:a16="http://schemas.microsoft.com/office/drawing/2014/main" id="{8438E8B8-EB21-4C95-A91B-456E36C3BCE0}"/>
                </a:ext>
              </a:extLst>
            </p:cNvPr>
            <p:cNvSpPr/>
            <p:nvPr/>
          </p:nvSpPr>
          <p:spPr>
            <a:xfrm>
              <a:off x="4776519" y="5157274"/>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Elipse 30">
              <a:extLst>
                <a:ext uri="{FF2B5EF4-FFF2-40B4-BE49-F238E27FC236}">
                  <a16:creationId xmlns:a16="http://schemas.microsoft.com/office/drawing/2014/main" id="{8CF9776F-D93A-41DB-BFC6-C3161F688B88}"/>
                </a:ext>
              </a:extLst>
            </p:cNvPr>
            <p:cNvSpPr/>
            <p:nvPr/>
          </p:nvSpPr>
          <p:spPr>
            <a:xfrm>
              <a:off x="4770513" y="6032446"/>
              <a:ext cx="216571" cy="209550"/>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Arco de bloque 31">
              <a:extLst>
                <a:ext uri="{FF2B5EF4-FFF2-40B4-BE49-F238E27FC236}">
                  <a16:creationId xmlns:a16="http://schemas.microsoft.com/office/drawing/2014/main" id="{A049EA15-B0A6-4395-BC54-3E2B3B38BCD5}"/>
                </a:ext>
              </a:extLst>
            </p:cNvPr>
            <p:cNvSpPr/>
            <p:nvPr/>
          </p:nvSpPr>
          <p:spPr>
            <a:xfrm>
              <a:off x="4332362" y="50649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3" name="Arco de bloque 32">
              <a:extLst>
                <a:ext uri="{FF2B5EF4-FFF2-40B4-BE49-F238E27FC236}">
                  <a16:creationId xmlns:a16="http://schemas.microsoft.com/office/drawing/2014/main" id="{2881EFB7-30AC-47CF-874E-609B40343CC5}"/>
                </a:ext>
              </a:extLst>
            </p:cNvPr>
            <p:cNvSpPr/>
            <p:nvPr/>
          </p:nvSpPr>
          <p:spPr>
            <a:xfrm>
              <a:off x="4330955" y="1392768"/>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4" name="Arco de bloque 33">
              <a:extLst>
                <a:ext uri="{FF2B5EF4-FFF2-40B4-BE49-F238E27FC236}">
                  <a16:creationId xmlns:a16="http://schemas.microsoft.com/office/drawing/2014/main" id="{B6276962-7D2B-4CF4-AA11-6E2702F1541D}"/>
                </a:ext>
              </a:extLst>
            </p:cNvPr>
            <p:cNvSpPr/>
            <p:nvPr/>
          </p:nvSpPr>
          <p:spPr>
            <a:xfrm>
              <a:off x="4321598" y="2335367"/>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5" name="Arco de bloque 34">
              <a:extLst>
                <a:ext uri="{FF2B5EF4-FFF2-40B4-BE49-F238E27FC236}">
                  <a16:creationId xmlns:a16="http://schemas.microsoft.com/office/drawing/2014/main" id="{6473A05C-14F0-4791-92D3-C79469513B23}"/>
                </a:ext>
              </a:extLst>
            </p:cNvPr>
            <p:cNvSpPr/>
            <p:nvPr/>
          </p:nvSpPr>
          <p:spPr>
            <a:xfrm>
              <a:off x="4324356" y="319682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Arco de bloque 35">
              <a:extLst>
                <a:ext uri="{FF2B5EF4-FFF2-40B4-BE49-F238E27FC236}">
                  <a16:creationId xmlns:a16="http://schemas.microsoft.com/office/drawing/2014/main" id="{14AD2BEB-4FAB-41F5-A484-0576AD5C5151}"/>
                </a:ext>
              </a:extLst>
            </p:cNvPr>
            <p:cNvSpPr/>
            <p:nvPr/>
          </p:nvSpPr>
          <p:spPr>
            <a:xfrm>
              <a:off x="4330955" y="4086822"/>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7" name="Arco de bloque 36">
              <a:extLst>
                <a:ext uri="{FF2B5EF4-FFF2-40B4-BE49-F238E27FC236}">
                  <a16:creationId xmlns:a16="http://schemas.microsoft.com/office/drawing/2014/main" id="{67CCE72B-A2BB-4B82-B055-ECE364E18D8B}"/>
                </a:ext>
              </a:extLst>
            </p:cNvPr>
            <p:cNvSpPr/>
            <p:nvPr/>
          </p:nvSpPr>
          <p:spPr>
            <a:xfrm>
              <a:off x="4316576" y="5059634"/>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8" name="Arco de bloque 37">
              <a:extLst>
                <a:ext uri="{FF2B5EF4-FFF2-40B4-BE49-F238E27FC236}">
                  <a16:creationId xmlns:a16="http://schemas.microsoft.com/office/drawing/2014/main" id="{96B4332C-8EE8-434D-876D-24BBACDA96A6}"/>
                </a:ext>
              </a:extLst>
            </p:cNvPr>
            <p:cNvSpPr/>
            <p:nvPr/>
          </p:nvSpPr>
          <p:spPr>
            <a:xfrm>
              <a:off x="4331472" y="5907476"/>
              <a:ext cx="619602" cy="529800"/>
            </a:xfrm>
            <a:prstGeom prst="blockArc">
              <a:avLst>
                <a:gd name="adj1" fmla="val 10800000"/>
                <a:gd name="adj2" fmla="val 21224755"/>
                <a:gd name="adj3" fmla="val 21020"/>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
        <p:nvSpPr>
          <p:cNvPr id="39" name="CuadroTexto 38">
            <a:extLst>
              <a:ext uri="{FF2B5EF4-FFF2-40B4-BE49-F238E27FC236}">
                <a16:creationId xmlns:a16="http://schemas.microsoft.com/office/drawing/2014/main" id="{681D639B-0A53-4F55-BBD4-FDCEA7EB046D}"/>
              </a:ext>
            </a:extLst>
          </p:cNvPr>
          <p:cNvSpPr txBox="1"/>
          <p:nvPr/>
        </p:nvSpPr>
        <p:spPr>
          <a:xfrm>
            <a:off x="284385" y="1998208"/>
            <a:ext cx="4124827" cy="2123658"/>
          </a:xfrm>
          <a:prstGeom prst="rect">
            <a:avLst/>
          </a:prstGeom>
          <a:noFill/>
        </p:spPr>
        <p:txBody>
          <a:bodyPr wrap="square">
            <a:spAutoFit/>
          </a:bodyPr>
          <a:lstStyle/>
          <a:p>
            <a:pPr marL="285750" indent="-285750">
              <a:buFont typeface="Arial" panose="020B0604020202020204" pitchFamily="34" charset="0"/>
              <a:buChar char="•"/>
            </a:pPr>
            <a:r>
              <a:rPr lang="es-MX" sz="1200" dirty="0">
                <a:latin typeface="Comic Sans MS" panose="030F0702030302020204" pitchFamily="66" charset="0"/>
              </a:rPr>
              <a:t>Cervera, L (2020) Los 5 sentidos. </a:t>
            </a:r>
            <a:r>
              <a:rPr lang="es-MX" sz="1200" dirty="0" err="1">
                <a:latin typeface="Comic Sans MS" panose="030F0702030302020204" pitchFamily="66" charset="0"/>
              </a:rPr>
              <a:t>KidsKloud</a:t>
            </a:r>
            <a:endParaRPr lang="es-MX" sz="1200" u="sng" dirty="0">
              <a:solidFill>
                <a:srgbClr val="0000FF"/>
              </a:solidFill>
              <a:latin typeface="Comic Sans MS" panose="030F0702030302020204" pitchFamily="66" charset="0"/>
            </a:endParaRPr>
          </a:p>
          <a:p>
            <a:r>
              <a:rPr lang="es-MX" sz="1200" dirty="0">
                <a:latin typeface="Comic Sans MS" panose="030F0702030302020204" pitchFamily="66" charset="0"/>
              </a:rPr>
              <a:t>	</a:t>
            </a:r>
            <a:r>
              <a:rPr lang="es-MX" sz="1200" dirty="0">
                <a:latin typeface="Comic Sans MS" panose="030F0702030302020204" pitchFamily="66" charset="0"/>
                <a:hlinkClick r:id="rId4"/>
              </a:rPr>
              <a:t>https://www.kidsnclouds.es/los-cinco-sentidos-para-ninos/</a:t>
            </a:r>
            <a:endParaRPr lang="es-MX" sz="1200" dirty="0">
              <a:latin typeface="Comic Sans MS" panose="030F0702030302020204" pitchFamily="66" charset="0"/>
            </a:endParaRPr>
          </a:p>
          <a:p>
            <a:endParaRPr lang="es-MX" sz="1200" dirty="0">
              <a:latin typeface="Comic Sans MS" panose="030F0702030302020204" pitchFamily="66" charset="0"/>
            </a:endParaRPr>
          </a:p>
          <a:p>
            <a:pPr marL="285750" indent="-285750">
              <a:buFont typeface="Arial" panose="020B0604020202020204" pitchFamily="34" charset="0"/>
              <a:buChar char="•"/>
            </a:pPr>
            <a:r>
              <a:rPr lang="es-MX" sz="1200" dirty="0">
                <a:latin typeface="Comic Sans MS" panose="030F0702030302020204" pitchFamily="66" charset="0"/>
              </a:rPr>
              <a:t>TUESCUELITA. (24 de Agosto de 2020). Partes del Cuerpo Humano para Niños. Obtenido de </a:t>
            </a:r>
            <a:r>
              <a:rPr lang="es-MX" sz="1200" dirty="0">
                <a:latin typeface="Comic Sans MS" panose="030F0702030302020204" pitchFamily="66" charset="0"/>
                <a:hlinkClick r:id="rId5"/>
              </a:rPr>
              <a:t>https://tuescuelita.com/partes-del-cuerpo-humano-para-ninos/</a:t>
            </a:r>
            <a:endParaRPr lang="es-MX" sz="1200" dirty="0">
              <a:latin typeface="Comic Sans MS" panose="030F0702030302020204" pitchFamily="66" charset="0"/>
            </a:endParaRPr>
          </a:p>
          <a:p>
            <a:pPr marL="457200" rtl="0">
              <a:spcBef>
                <a:spcPts val="0"/>
              </a:spcBef>
              <a:spcAft>
                <a:spcPts val="0"/>
              </a:spcAft>
            </a:pPr>
            <a:br>
              <a:rPr lang="es-MX" sz="1200" dirty="0">
                <a:latin typeface="Comic Sans MS" panose="030F0702030302020204" pitchFamily="66" charset="0"/>
              </a:rPr>
            </a:br>
            <a:endParaRPr lang="es-MX" sz="1200" dirty="0">
              <a:latin typeface="Comic Sans MS" panose="030F0702030302020204" pitchFamily="66" charset="0"/>
            </a:endParaRPr>
          </a:p>
          <a:p>
            <a:pPr marL="285750" indent="-285750">
              <a:buFont typeface="Arial" panose="020B0604020202020204" pitchFamily="34" charset="0"/>
              <a:buChar char="•"/>
            </a:pPr>
            <a:endParaRPr lang="es-MX" sz="1200" i="0" dirty="0">
              <a:effectLst/>
              <a:latin typeface="Comic Sans MS" panose="030F0702030302020204" pitchFamily="66" charset="0"/>
            </a:endParaRPr>
          </a:p>
        </p:txBody>
      </p:sp>
      <p:sp>
        <p:nvSpPr>
          <p:cNvPr id="40" name="CuadroTexto 39">
            <a:extLst>
              <a:ext uri="{FF2B5EF4-FFF2-40B4-BE49-F238E27FC236}">
                <a16:creationId xmlns:a16="http://schemas.microsoft.com/office/drawing/2014/main" id="{E0E5BD73-76B3-499B-945C-D8C845AA47A7}"/>
              </a:ext>
            </a:extLst>
          </p:cNvPr>
          <p:cNvSpPr txBox="1"/>
          <p:nvPr/>
        </p:nvSpPr>
        <p:spPr>
          <a:xfrm>
            <a:off x="247094" y="463638"/>
            <a:ext cx="4269492" cy="1323439"/>
          </a:xfrm>
          <a:prstGeom prst="rect">
            <a:avLst/>
          </a:prstGeom>
          <a:noFill/>
        </p:spPr>
        <p:txBody>
          <a:bodyPr wrap="square" rtlCol="0">
            <a:spAutoFit/>
          </a:bodyPr>
          <a:lstStyle/>
          <a:p>
            <a:pPr algn="ctr"/>
            <a:r>
              <a:rPr lang="es-MX" sz="4000" dirty="0">
                <a:latin typeface="Modern Love" panose="04090805081005020601" pitchFamily="82" charset="0"/>
              </a:rPr>
              <a:t>Referencias Bibliográficas </a:t>
            </a:r>
          </a:p>
        </p:txBody>
      </p:sp>
      <p:pic>
        <p:nvPicPr>
          <p:cNvPr id="15364" name="Picture 4" descr="frases mr wonderful - Buscar con Google | Frases motivadoras, Frases  bonitas, Frases chulas">
            <a:extLst>
              <a:ext uri="{FF2B5EF4-FFF2-40B4-BE49-F238E27FC236}">
                <a16:creationId xmlns:a16="http://schemas.microsoft.com/office/drawing/2014/main" id="{69FFE242-E252-4B46-925E-626C5847A37E}"/>
              </a:ext>
            </a:extLst>
          </p:cNvPr>
          <p:cNvPicPr>
            <a:picLocks noChangeAspect="1" noChangeArrowheads="1"/>
          </p:cNvPicPr>
          <p:nvPr/>
        </p:nvPicPr>
        <p:blipFill rotWithShape="1">
          <a:blip r:embed="rId6">
            <a:clrChange>
              <a:clrFrom>
                <a:srgbClr val="F0F0F0"/>
              </a:clrFrom>
              <a:clrTo>
                <a:srgbClr val="F0F0F0">
                  <a:alpha val="0"/>
                </a:srgbClr>
              </a:clrTo>
            </a:clrChange>
            <a:extLst>
              <a:ext uri="{28A0092B-C50C-407E-A947-70E740481C1C}">
                <a14:useLocalDpi xmlns:a14="http://schemas.microsoft.com/office/drawing/2010/main" val="0"/>
              </a:ext>
            </a:extLst>
          </a:blip>
          <a:srcRect l="18962" t="7546" r="17023" b="13265"/>
          <a:stretch/>
        </p:blipFill>
        <p:spPr bwMode="auto">
          <a:xfrm>
            <a:off x="5311264" y="496127"/>
            <a:ext cx="3288598" cy="5602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72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2512</TotalTime>
  <Words>466</Words>
  <Application>Microsoft Office PowerPoint</Application>
  <PresentationFormat>Carta (216 x 279 mm)</PresentationFormat>
  <Paragraphs>58</Paragraphs>
  <Slides>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Arial</vt:lpstr>
      <vt:lpstr>Calibri</vt:lpstr>
      <vt:lpstr>Calibri Light</vt:lpstr>
      <vt:lpstr>Comic Sans MS</vt:lpstr>
      <vt:lpstr>Modern Love</vt:lpstr>
      <vt:lpstr>Tema de Office</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Paola Gutiérez</dc:creator>
  <cp:lastModifiedBy>Paola Gutiérez</cp:lastModifiedBy>
  <cp:revision>72</cp:revision>
  <dcterms:created xsi:type="dcterms:W3CDTF">2021-08-26T17:17:51Z</dcterms:created>
  <dcterms:modified xsi:type="dcterms:W3CDTF">2022-02-05T05:41:57Z</dcterms:modified>
</cp:coreProperties>
</file>