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8" d="100"/>
          <a:sy n="58" d="100"/>
        </p:scale>
        <p:origin x="217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F8682FD-115F-4F71-BBC7-986B914D16CF}" type="datetimeFigureOut">
              <a:rPr lang="es-MX" smtClean="0"/>
              <a:t>25/01/2022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CEFDC51-7D91-4A42-9BFC-AD7EAE2E7B4B}" type="slidenum">
              <a:rPr lang="es-MX" smtClean="0"/>
              <a:t>‹Nº›</a:t>
            </a:fld>
            <a:endParaRPr lang="es-MX"/>
          </a:p>
        </p:txBody>
      </p:sp>
    </p:spTree>
    <p:extLst>
      <p:ext uri="{BB962C8B-B14F-4D97-AF65-F5344CB8AC3E}">
        <p14:creationId xmlns:p14="http://schemas.microsoft.com/office/powerpoint/2010/main" val="1365371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F8682FD-115F-4F71-BBC7-986B914D16CF}" type="datetimeFigureOut">
              <a:rPr lang="es-MX" smtClean="0"/>
              <a:t>25/01/2022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CEFDC51-7D91-4A42-9BFC-AD7EAE2E7B4B}" type="slidenum">
              <a:rPr lang="es-MX" smtClean="0"/>
              <a:t>‹Nº›</a:t>
            </a:fld>
            <a:endParaRPr lang="es-MX"/>
          </a:p>
        </p:txBody>
      </p:sp>
    </p:spTree>
    <p:extLst>
      <p:ext uri="{BB962C8B-B14F-4D97-AF65-F5344CB8AC3E}">
        <p14:creationId xmlns:p14="http://schemas.microsoft.com/office/powerpoint/2010/main" val="3113368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F8682FD-115F-4F71-BBC7-986B914D16CF}" type="datetimeFigureOut">
              <a:rPr lang="es-MX" smtClean="0"/>
              <a:t>25/01/2022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CEFDC51-7D91-4A42-9BFC-AD7EAE2E7B4B}" type="slidenum">
              <a:rPr lang="es-MX" smtClean="0"/>
              <a:t>‹Nº›</a:t>
            </a:fld>
            <a:endParaRPr lang="es-MX"/>
          </a:p>
        </p:txBody>
      </p:sp>
    </p:spTree>
    <p:extLst>
      <p:ext uri="{BB962C8B-B14F-4D97-AF65-F5344CB8AC3E}">
        <p14:creationId xmlns:p14="http://schemas.microsoft.com/office/powerpoint/2010/main" val="64619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F8682FD-115F-4F71-BBC7-986B914D16CF}" type="datetimeFigureOut">
              <a:rPr lang="es-MX" smtClean="0"/>
              <a:t>25/01/2022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CEFDC51-7D91-4A42-9BFC-AD7EAE2E7B4B}" type="slidenum">
              <a:rPr lang="es-MX" smtClean="0"/>
              <a:t>‹Nº›</a:t>
            </a:fld>
            <a:endParaRPr lang="es-MX"/>
          </a:p>
        </p:txBody>
      </p:sp>
    </p:spTree>
    <p:extLst>
      <p:ext uri="{BB962C8B-B14F-4D97-AF65-F5344CB8AC3E}">
        <p14:creationId xmlns:p14="http://schemas.microsoft.com/office/powerpoint/2010/main" val="865181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F8682FD-115F-4F71-BBC7-986B914D16CF}" type="datetimeFigureOut">
              <a:rPr lang="es-MX" smtClean="0"/>
              <a:t>25/01/2022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CEFDC51-7D91-4A42-9BFC-AD7EAE2E7B4B}" type="slidenum">
              <a:rPr lang="es-MX" smtClean="0"/>
              <a:t>‹Nº›</a:t>
            </a:fld>
            <a:endParaRPr lang="es-MX"/>
          </a:p>
        </p:txBody>
      </p:sp>
    </p:spTree>
    <p:extLst>
      <p:ext uri="{BB962C8B-B14F-4D97-AF65-F5344CB8AC3E}">
        <p14:creationId xmlns:p14="http://schemas.microsoft.com/office/powerpoint/2010/main" val="91391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F8682FD-115F-4F71-BBC7-986B914D16CF}" type="datetimeFigureOut">
              <a:rPr lang="es-MX" smtClean="0"/>
              <a:t>25/01/2022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CEFDC51-7D91-4A42-9BFC-AD7EAE2E7B4B}" type="slidenum">
              <a:rPr lang="es-MX" smtClean="0"/>
              <a:t>‹Nº›</a:t>
            </a:fld>
            <a:endParaRPr lang="es-MX"/>
          </a:p>
        </p:txBody>
      </p:sp>
    </p:spTree>
    <p:extLst>
      <p:ext uri="{BB962C8B-B14F-4D97-AF65-F5344CB8AC3E}">
        <p14:creationId xmlns:p14="http://schemas.microsoft.com/office/powerpoint/2010/main" val="3446780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F8682FD-115F-4F71-BBC7-986B914D16CF}" type="datetimeFigureOut">
              <a:rPr lang="es-MX" smtClean="0"/>
              <a:t>25/01/2022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CEFDC51-7D91-4A42-9BFC-AD7EAE2E7B4B}" type="slidenum">
              <a:rPr lang="es-MX" smtClean="0"/>
              <a:t>‹Nº›</a:t>
            </a:fld>
            <a:endParaRPr lang="es-MX"/>
          </a:p>
        </p:txBody>
      </p:sp>
    </p:spTree>
    <p:extLst>
      <p:ext uri="{BB962C8B-B14F-4D97-AF65-F5344CB8AC3E}">
        <p14:creationId xmlns:p14="http://schemas.microsoft.com/office/powerpoint/2010/main" val="3116681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F8682FD-115F-4F71-BBC7-986B914D16CF}" type="datetimeFigureOut">
              <a:rPr lang="es-MX" smtClean="0"/>
              <a:t>25/01/2022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CEFDC51-7D91-4A42-9BFC-AD7EAE2E7B4B}" type="slidenum">
              <a:rPr lang="es-MX" smtClean="0"/>
              <a:t>‹Nº›</a:t>
            </a:fld>
            <a:endParaRPr lang="es-MX"/>
          </a:p>
        </p:txBody>
      </p:sp>
    </p:spTree>
    <p:extLst>
      <p:ext uri="{BB962C8B-B14F-4D97-AF65-F5344CB8AC3E}">
        <p14:creationId xmlns:p14="http://schemas.microsoft.com/office/powerpoint/2010/main" val="3222578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8682FD-115F-4F71-BBC7-986B914D16CF}" type="datetimeFigureOut">
              <a:rPr lang="es-MX" smtClean="0"/>
              <a:t>25/01/2022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CEFDC51-7D91-4A42-9BFC-AD7EAE2E7B4B}" type="slidenum">
              <a:rPr lang="es-MX" smtClean="0"/>
              <a:t>‹Nº›</a:t>
            </a:fld>
            <a:endParaRPr lang="es-MX"/>
          </a:p>
        </p:txBody>
      </p:sp>
    </p:spTree>
    <p:extLst>
      <p:ext uri="{BB962C8B-B14F-4D97-AF65-F5344CB8AC3E}">
        <p14:creationId xmlns:p14="http://schemas.microsoft.com/office/powerpoint/2010/main" val="2092744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F8682FD-115F-4F71-BBC7-986B914D16CF}" type="datetimeFigureOut">
              <a:rPr lang="es-MX" smtClean="0"/>
              <a:t>25/01/2022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CEFDC51-7D91-4A42-9BFC-AD7EAE2E7B4B}" type="slidenum">
              <a:rPr lang="es-MX" smtClean="0"/>
              <a:t>‹Nº›</a:t>
            </a:fld>
            <a:endParaRPr lang="es-MX"/>
          </a:p>
        </p:txBody>
      </p:sp>
    </p:spTree>
    <p:extLst>
      <p:ext uri="{BB962C8B-B14F-4D97-AF65-F5344CB8AC3E}">
        <p14:creationId xmlns:p14="http://schemas.microsoft.com/office/powerpoint/2010/main" val="867338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F8682FD-115F-4F71-BBC7-986B914D16CF}" type="datetimeFigureOut">
              <a:rPr lang="es-MX" smtClean="0"/>
              <a:t>25/01/2022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CEFDC51-7D91-4A42-9BFC-AD7EAE2E7B4B}" type="slidenum">
              <a:rPr lang="es-MX" smtClean="0"/>
              <a:t>‹Nº›</a:t>
            </a:fld>
            <a:endParaRPr lang="es-MX"/>
          </a:p>
        </p:txBody>
      </p:sp>
    </p:spTree>
    <p:extLst>
      <p:ext uri="{BB962C8B-B14F-4D97-AF65-F5344CB8AC3E}">
        <p14:creationId xmlns:p14="http://schemas.microsoft.com/office/powerpoint/2010/main" val="759175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F8682FD-115F-4F71-BBC7-986B914D16CF}" type="datetimeFigureOut">
              <a:rPr lang="es-MX" smtClean="0"/>
              <a:t>25/01/2022</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BCEFDC51-7D91-4A42-9BFC-AD7EAE2E7B4B}" type="slidenum">
              <a:rPr lang="es-MX" smtClean="0"/>
              <a:t>‹Nº›</a:t>
            </a:fld>
            <a:endParaRPr lang="es-MX"/>
          </a:p>
        </p:txBody>
      </p:sp>
    </p:spTree>
    <p:extLst>
      <p:ext uri="{BB962C8B-B14F-4D97-AF65-F5344CB8AC3E}">
        <p14:creationId xmlns:p14="http://schemas.microsoft.com/office/powerpoint/2010/main" val="10691236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concepto.de/adivinanza/#ixzz7IxlEpuLZ"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40 ideas para titulos de word en 2021 | fondos acuarela, decoración de  unas, disenos de un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0299"/>
            <a:ext cx="6858000" cy="91034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617438" y="1654407"/>
            <a:ext cx="4808488" cy="814058"/>
          </a:xfrm>
          <a:prstGeom prst="rect">
            <a:avLst/>
          </a:prstGeom>
          <a:solidFill>
            <a:schemeClr val="bg1">
              <a:lumMod val="85000"/>
            </a:schemeClr>
          </a:solidFill>
        </p:spPr>
        <p:txBody>
          <a:bodyPr wrap="square" lIns="80633" tIns="40317" rIns="80633" bIns="40317">
            <a:spAutoFit/>
          </a:bodyPr>
          <a:lstStyle/>
          <a:p>
            <a:pPr algn="ctr"/>
            <a:r>
              <a:rPr lang="es-ES" sz="4761"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Notas científicas </a:t>
            </a:r>
          </a:p>
        </p:txBody>
      </p:sp>
      <p:sp>
        <p:nvSpPr>
          <p:cNvPr id="6" name="Rectángulo 5"/>
          <p:cNvSpPr/>
          <p:nvPr/>
        </p:nvSpPr>
        <p:spPr>
          <a:xfrm>
            <a:off x="1423768" y="2640526"/>
            <a:ext cx="4808488" cy="814058"/>
          </a:xfrm>
          <a:prstGeom prst="rect">
            <a:avLst/>
          </a:prstGeom>
          <a:solidFill>
            <a:schemeClr val="bg1">
              <a:lumMod val="85000"/>
            </a:schemeClr>
          </a:solidFill>
        </p:spPr>
        <p:txBody>
          <a:bodyPr wrap="square" lIns="80633" tIns="40317" rIns="80633" bIns="40317">
            <a:spAutoFit/>
          </a:bodyPr>
          <a:lstStyle/>
          <a:p>
            <a:pPr algn="ctr"/>
            <a:r>
              <a:rPr lang="es-ES" sz="4761"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Jardín de Niños </a:t>
            </a:r>
          </a:p>
        </p:txBody>
      </p:sp>
      <p:sp>
        <p:nvSpPr>
          <p:cNvPr id="7" name="Rectángulo 6"/>
          <p:cNvSpPr/>
          <p:nvPr/>
        </p:nvSpPr>
        <p:spPr>
          <a:xfrm>
            <a:off x="1646257" y="3748643"/>
            <a:ext cx="5211744" cy="1546694"/>
          </a:xfrm>
          <a:prstGeom prst="rect">
            <a:avLst/>
          </a:prstGeom>
          <a:solidFill>
            <a:schemeClr val="bg1">
              <a:lumMod val="85000"/>
            </a:schemeClr>
          </a:solidFill>
        </p:spPr>
        <p:txBody>
          <a:bodyPr wrap="square" lIns="80633" tIns="40317" rIns="80633" bIns="40317">
            <a:spAutoFit/>
          </a:bodyPr>
          <a:lstStyle/>
          <a:p>
            <a:pPr algn="ctr"/>
            <a:r>
              <a:rPr lang="es-ES" sz="4761"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Héroes de la libertad </a:t>
            </a:r>
          </a:p>
        </p:txBody>
      </p:sp>
      <p:sp>
        <p:nvSpPr>
          <p:cNvPr id="8" name="Rectángulo 7"/>
          <p:cNvSpPr/>
          <p:nvPr/>
        </p:nvSpPr>
        <p:spPr>
          <a:xfrm>
            <a:off x="2049513" y="5589540"/>
            <a:ext cx="4808488" cy="1546694"/>
          </a:xfrm>
          <a:prstGeom prst="rect">
            <a:avLst/>
          </a:prstGeom>
          <a:solidFill>
            <a:schemeClr val="bg1">
              <a:lumMod val="85000"/>
            </a:schemeClr>
          </a:solidFill>
        </p:spPr>
        <p:txBody>
          <a:bodyPr wrap="square" lIns="80633" tIns="40317" rIns="80633" bIns="40317">
            <a:spAutoFit/>
          </a:bodyPr>
          <a:lstStyle/>
          <a:p>
            <a:pPr algn="ctr"/>
            <a:r>
              <a:rPr lang="es-ES" sz="4761"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Maestra: Midori Arias </a:t>
            </a:r>
          </a:p>
        </p:txBody>
      </p:sp>
    </p:spTree>
    <p:extLst>
      <p:ext uri="{BB962C8B-B14F-4D97-AF65-F5344CB8AC3E}">
        <p14:creationId xmlns:p14="http://schemas.microsoft.com/office/powerpoint/2010/main" val="3292421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extura hoja de papel by ChechuSelenator on Deviant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03" y="20299"/>
            <a:ext cx="6858000" cy="9103404"/>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720 ideas de Apuntes | fondos acuarela, decoración de unas, disenos de un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087" y="-130704"/>
            <a:ext cx="6853800" cy="2842373"/>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631358" y="510838"/>
            <a:ext cx="6391431" cy="1546694"/>
          </a:xfrm>
          <a:prstGeom prst="rect">
            <a:avLst/>
          </a:prstGeom>
          <a:noFill/>
        </p:spPr>
        <p:txBody>
          <a:bodyPr wrap="square" lIns="80633" tIns="40317" rIns="80633" bIns="40317">
            <a:spAutoFit/>
          </a:bodyPr>
          <a:lstStyle/>
          <a:p>
            <a:pPr algn="ctr"/>
            <a:r>
              <a:rPr lang="es-ES" sz="4761"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¿Qué son las adivinanzas?</a:t>
            </a:r>
          </a:p>
        </p:txBody>
      </p:sp>
      <p:sp>
        <p:nvSpPr>
          <p:cNvPr id="6" name="Rectángulo 5"/>
          <p:cNvSpPr/>
          <p:nvPr/>
        </p:nvSpPr>
        <p:spPr>
          <a:xfrm>
            <a:off x="883714" y="2427324"/>
            <a:ext cx="6033090" cy="363818"/>
          </a:xfrm>
          <a:prstGeom prst="rect">
            <a:avLst/>
          </a:prstGeom>
        </p:spPr>
        <p:txBody>
          <a:bodyPr wrap="square">
            <a:spAutoFit/>
          </a:bodyPr>
          <a:lstStyle/>
          <a:p>
            <a:endParaRPr lang="es-MX" sz="1764" dirty="0">
              <a:latin typeface="Century Gothic" panose="020B0502020202020204" pitchFamily="34" charset="0"/>
            </a:endParaRPr>
          </a:p>
        </p:txBody>
      </p:sp>
      <p:sp>
        <p:nvSpPr>
          <p:cNvPr id="2" name="Rectángulo 1"/>
          <p:cNvSpPr/>
          <p:nvPr/>
        </p:nvSpPr>
        <p:spPr>
          <a:xfrm>
            <a:off x="931814" y="5080148"/>
            <a:ext cx="5896783" cy="732690"/>
          </a:xfrm>
          <a:prstGeom prst="rect">
            <a:avLst/>
          </a:prstGeom>
          <a:noFill/>
        </p:spPr>
        <p:txBody>
          <a:bodyPr wrap="none" lIns="80633" tIns="40317" rIns="80633" bIns="40317">
            <a:spAutoFit/>
          </a:bodyPr>
          <a:lstStyle/>
          <a:p>
            <a:pPr algn="ctr"/>
            <a:r>
              <a:rPr lang="es-ES" sz="4232"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Explicación a los niños</a:t>
            </a:r>
          </a:p>
        </p:txBody>
      </p:sp>
      <p:sp>
        <p:nvSpPr>
          <p:cNvPr id="3" name="CuadroTexto 2"/>
          <p:cNvSpPr txBox="1"/>
          <p:nvPr/>
        </p:nvSpPr>
        <p:spPr>
          <a:xfrm>
            <a:off x="1093082" y="5963841"/>
            <a:ext cx="5614353" cy="2543773"/>
          </a:xfrm>
          <a:prstGeom prst="rect">
            <a:avLst/>
          </a:prstGeom>
          <a:noFill/>
        </p:spPr>
        <p:txBody>
          <a:bodyPr wrap="square" rtlCol="0">
            <a:spAutoFit/>
          </a:bodyPr>
          <a:lstStyle/>
          <a:p>
            <a:r>
              <a:rPr lang="es-MX" sz="1770" dirty="0">
                <a:latin typeface="Century Gothic" panose="020B0502020202020204" pitchFamily="34" charset="0"/>
              </a:rPr>
              <a:t>Las adivinanzas, son aquellas frases que hacen una pregunta, nosotros tenemos que adivinar de que están hablando si de un objeto, un animal, una fruta. Pero ¿cómo lo vamos a identificar? Por los acertijos que lleva dentro del texto, es decir, que hay una palabra que nos dice de que están hablando. Es un juego en dónde </a:t>
            </a:r>
            <a:r>
              <a:rPr lang="es-MX" sz="1770" dirty="0" err="1">
                <a:latin typeface="Century Gothic" panose="020B0502020202020204" pitchFamily="34" charset="0"/>
              </a:rPr>
              <a:t>nosotrossomos</a:t>
            </a:r>
            <a:r>
              <a:rPr lang="es-MX" sz="1770" dirty="0">
                <a:latin typeface="Century Gothic" panose="020B0502020202020204" pitchFamily="34" charset="0"/>
              </a:rPr>
              <a:t> los detectives y  tenemos que descubrir al culpable </a:t>
            </a:r>
          </a:p>
        </p:txBody>
      </p:sp>
      <p:sp>
        <p:nvSpPr>
          <p:cNvPr id="7" name="Rectángulo 6"/>
          <p:cNvSpPr/>
          <p:nvPr/>
        </p:nvSpPr>
        <p:spPr>
          <a:xfrm>
            <a:off x="1069085" y="2489552"/>
            <a:ext cx="5759513" cy="3139321"/>
          </a:xfrm>
          <a:prstGeom prst="rect">
            <a:avLst/>
          </a:prstGeom>
        </p:spPr>
        <p:txBody>
          <a:bodyPr wrap="square">
            <a:spAutoFit/>
          </a:bodyPr>
          <a:lstStyle/>
          <a:p>
            <a:r>
              <a:rPr lang="es-MX" i="0" dirty="0">
                <a:solidFill>
                  <a:srgbClr val="000000"/>
                </a:solidFill>
                <a:effectLst/>
                <a:latin typeface="Century Gothic" panose="020B0502020202020204" pitchFamily="34" charset="0"/>
              </a:rPr>
              <a:t>Las adivinanzas son una forma de acertijo sencillo, generalmente rimado, en los que se describe de manera enigmática o figurada un referente concreto, para que la otra </a:t>
            </a:r>
            <a:r>
              <a:rPr lang="es-MX" i="0" dirty="0">
                <a:effectLst/>
                <a:latin typeface="Century Gothic" panose="020B0502020202020204" pitchFamily="34" charset="0"/>
              </a:rPr>
              <a:t>persona intente descubrirlo. Se trata, al mismo tiempo, de una forma de juego popular, así como de un instrumento de enseñanza para los niños empleado con mucha frecuencia en escuelas, libros infantiles y en la propia familia.</a:t>
            </a:r>
            <a:br>
              <a:rPr lang="es-MX" i="0" dirty="0">
                <a:solidFill>
                  <a:srgbClr val="000000"/>
                </a:solidFill>
                <a:effectLst/>
                <a:latin typeface="Century Gothic" panose="020B0502020202020204" pitchFamily="34" charset="0"/>
              </a:rPr>
            </a:br>
            <a:br>
              <a:rPr lang="es-MX" i="0" dirty="0">
                <a:solidFill>
                  <a:srgbClr val="000000"/>
                </a:solidFill>
                <a:effectLst/>
                <a:latin typeface="Century Gothic" panose="020B0502020202020204" pitchFamily="34" charset="0"/>
              </a:rPr>
            </a:br>
            <a:endParaRPr lang="es-MX" dirty="0">
              <a:latin typeface="Century Gothic" panose="020B0502020202020204" pitchFamily="34" charset="0"/>
            </a:endParaRPr>
          </a:p>
        </p:txBody>
      </p:sp>
      <p:sp>
        <p:nvSpPr>
          <p:cNvPr id="8" name="Rectángulo 7"/>
          <p:cNvSpPr/>
          <p:nvPr/>
        </p:nvSpPr>
        <p:spPr>
          <a:xfrm rot="16200000">
            <a:off x="-1616031" y="3533380"/>
            <a:ext cx="4342968" cy="891462"/>
          </a:xfrm>
          <a:prstGeom prst="rect">
            <a:avLst/>
          </a:prstGeom>
        </p:spPr>
        <p:txBody>
          <a:bodyPr wrap="square">
            <a:spAutoFit/>
          </a:bodyPr>
          <a:lstStyle/>
          <a:p>
            <a:r>
              <a:rPr lang="es-MX" b="0" i="0" dirty="0">
                <a:solidFill>
                  <a:srgbClr val="000000"/>
                </a:solidFill>
                <a:effectLst/>
                <a:latin typeface="Montserrat" panose="00000500000000000000" pitchFamily="2" charset="0"/>
              </a:rPr>
              <a:t>Fuente: </a:t>
            </a:r>
            <a:r>
              <a:rPr lang="es-MX" b="0" i="0" dirty="0">
                <a:solidFill>
                  <a:srgbClr val="003399"/>
                </a:solidFill>
                <a:effectLst/>
                <a:latin typeface="Montserrat" panose="00000500000000000000" pitchFamily="2" charset="0"/>
                <a:hlinkClick r:id="rId4"/>
              </a:rPr>
              <a:t>https://concepto.de/adivinanza/#ixzz7IxlEpuLZ</a:t>
            </a:r>
            <a:endParaRPr lang="es-MX" dirty="0">
              <a:latin typeface="Abadi" panose="020B0604020104020204" pitchFamily="34" charset="0"/>
            </a:endParaRPr>
          </a:p>
          <a:p>
            <a:endParaRPr lang="es-MX" sz="1593" dirty="0"/>
          </a:p>
        </p:txBody>
      </p:sp>
    </p:spTree>
    <p:extLst>
      <p:ext uri="{BB962C8B-B14F-4D97-AF65-F5344CB8AC3E}">
        <p14:creationId xmlns:p14="http://schemas.microsoft.com/office/powerpoint/2010/main" val="3088276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extura hoja de papel by ChechuSelenator on Deviant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03" y="20299"/>
            <a:ext cx="6858000" cy="9103404"/>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720 ideas de Apuntes | fondos acuarela, decoración de unas, disenos de un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087" y="-130704"/>
            <a:ext cx="6853800" cy="2842373"/>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619068" y="510838"/>
            <a:ext cx="6391431" cy="1546694"/>
          </a:xfrm>
          <a:prstGeom prst="rect">
            <a:avLst/>
          </a:prstGeom>
          <a:noFill/>
        </p:spPr>
        <p:txBody>
          <a:bodyPr wrap="square" lIns="80633" tIns="40317" rIns="80633" bIns="40317">
            <a:spAutoFit/>
          </a:bodyPr>
          <a:lstStyle/>
          <a:p>
            <a:pPr algn="ctr"/>
            <a:r>
              <a:rPr lang="es-ES" sz="4761"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¿Qué son</a:t>
            </a:r>
          </a:p>
          <a:p>
            <a:pPr algn="ctr"/>
            <a:r>
              <a:rPr lang="es-ES" sz="4761"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 las rimas ?</a:t>
            </a:r>
          </a:p>
        </p:txBody>
      </p:sp>
      <p:sp>
        <p:nvSpPr>
          <p:cNvPr id="6" name="Rectángulo 5"/>
          <p:cNvSpPr/>
          <p:nvPr/>
        </p:nvSpPr>
        <p:spPr>
          <a:xfrm>
            <a:off x="883714" y="2427324"/>
            <a:ext cx="6033090" cy="363818"/>
          </a:xfrm>
          <a:prstGeom prst="rect">
            <a:avLst/>
          </a:prstGeom>
        </p:spPr>
        <p:txBody>
          <a:bodyPr wrap="square">
            <a:spAutoFit/>
          </a:bodyPr>
          <a:lstStyle/>
          <a:p>
            <a:endParaRPr lang="es-MX" sz="1764" dirty="0">
              <a:latin typeface="Century Gothic" panose="020B0502020202020204" pitchFamily="34" charset="0"/>
            </a:endParaRPr>
          </a:p>
        </p:txBody>
      </p:sp>
      <p:sp>
        <p:nvSpPr>
          <p:cNvPr id="2" name="Rectángulo 1"/>
          <p:cNvSpPr/>
          <p:nvPr/>
        </p:nvSpPr>
        <p:spPr>
          <a:xfrm>
            <a:off x="882771" y="4655440"/>
            <a:ext cx="5896783" cy="732690"/>
          </a:xfrm>
          <a:prstGeom prst="rect">
            <a:avLst/>
          </a:prstGeom>
          <a:noFill/>
        </p:spPr>
        <p:txBody>
          <a:bodyPr wrap="none" lIns="80633" tIns="40317" rIns="80633" bIns="40317">
            <a:spAutoFit/>
          </a:bodyPr>
          <a:lstStyle/>
          <a:p>
            <a:pPr algn="ctr"/>
            <a:r>
              <a:rPr lang="es-ES" sz="4232"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Explicación a los niños</a:t>
            </a:r>
          </a:p>
        </p:txBody>
      </p:sp>
      <p:sp>
        <p:nvSpPr>
          <p:cNvPr id="3" name="CuadroTexto 2"/>
          <p:cNvSpPr txBox="1"/>
          <p:nvPr/>
        </p:nvSpPr>
        <p:spPr>
          <a:xfrm>
            <a:off x="992516" y="5309232"/>
            <a:ext cx="5614353" cy="2543773"/>
          </a:xfrm>
          <a:prstGeom prst="rect">
            <a:avLst/>
          </a:prstGeom>
          <a:noFill/>
        </p:spPr>
        <p:txBody>
          <a:bodyPr wrap="square" rtlCol="0">
            <a:spAutoFit/>
          </a:bodyPr>
          <a:lstStyle/>
          <a:p>
            <a:r>
              <a:rPr lang="es-MX" sz="1770" dirty="0">
                <a:latin typeface="Century Gothic" panose="020B0502020202020204" pitchFamily="34" charset="0"/>
              </a:rPr>
              <a:t>Son aquellas palabras que suenan similar al terminar, cómo por ejemplo: </a:t>
            </a:r>
          </a:p>
          <a:p>
            <a:r>
              <a:rPr lang="es-MX" sz="1770" dirty="0">
                <a:latin typeface="Century Gothic" panose="020B0502020202020204" pitchFamily="34" charset="0"/>
              </a:rPr>
              <a:t>Banana – Ventana </a:t>
            </a:r>
          </a:p>
          <a:p>
            <a:r>
              <a:rPr lang="es-MX" sz="1770" dirty="0">
                <a:latin typeface="Century Gothic" panose="020B0502020202020204" pitchFamily="34" charset="0"/>
              </a:rPr>
              <a:t>León – Comelón</a:t>
            </a:r>
          </a:p>
          <a:p>
            <a:endParaRPr lang="es-MX" sz="1770" dirty="0">
              <a:latin typeface="Century Gothic" panose="020B0502020202020204" pitchFamily="34" charset="0"/>
            </a:endParaRPr>
          </a:p>
          <a:p>
            <a:r>
              <a:rPr lang="es-MX" sz="1770" dirty="0">
                <a:latin typeface="Century Gothic" panose="020B0502020202020204" pitchFamily="34" charset="0"/>
              </a:rPr>
              <a:t>Entonces las rimas, tienen sus ultimas dos palabras o tres, igual, es por eso que suenan como una canción.  </a:t>
            </a:r>
          </a:p>
          <a:p>
            <a:r>
              <a:rPr lang="es-MX" sz="1770" dirty="0">
                <a:latin typeface="Century Gothic" panose="020B0502020202020204" pitchFamily="34" charset="0"/>
              </a:rPr>
              <a:t> </a:t>
            </a:r>
          </a:p>
        </p:txBody>
      </p:sp>
      <p:sp>
        <p:nvSpPr>
          <p:cNvPr id="7" name="Rectángulo 6"/>
          <p:cNvSpPr/>
          <p:nvPr/>
        </p:nvSpPr>
        <p:spPr>
          <a:xfrm>
            <a:off x="1069085" y="2489552"/>
            <a:ext cx="5759513" cy="1999009"/>
          </a:xfrm>
          <a:prstGeom prst="rect">
            <a:avLst/>
          </a:prstGeom>
        </p:spPr>
        <p:txBody>
          <a:bodyPr wrap="square">
            <a:spAutoFit/>
          </a:bodyPr>
          <a:lstStyle/>
          <a:p>
            <a:r>
              <a:rPr lang="es-MX" sz="1770" dirty="0">
                <a:latin typeface="Century Gothic" panose="020B0502020202020204" pitchFamily="34" charset="0"/>
              </a:rPr>
              <a:t>Una rima es la repetición de una serie de sonidos. </a:t>
            </a:r>
          </a:p>
          <a:p>
            <a:endParaRPr lang="es-MX" sz="1770" dirty="0">
              <a:latin typeface="Century Gothic" panose="020B0502020202020204" pitchFamily="34" charset="0"/>
            </a:endParaRPr>
          </a:p>
          <a:p>
            <a:r>
              <a:rPr lang="es-MX" sz="1770" dirty="0">
                <a:latin typeface="Century Gothic" panose="020B0502020202020204" pitchFamily="34" charset="0"/>
              </a:rPr>
              <a:t>Se trata de una técnica que suele utilizarse en la poesía, donde la repetición por lo general se encuentra en la parte final del verso a partir de la vocal acentuada que está ubicada en el último lugar. </a:t>
            </a:r>
          </a:p>
        </p:txBody>
      </p:sp>
      <p:sp>
        <p:nvSpPr>
          <p:cNvPr id="8" name="Rectángulo 7"/>
          <p:cNvSpPr/>
          <p:nvPr/>
        </p:nvSpPr>
        <p:spPr>
          <a:xfrm rot="16200000">
            <a:off x="-1715397" y="3442777"/>
            <a:ext cx="4342968" cy="1072858"/>
          </a:xfrm>
          <a:prstGeom prst="rect">
            <a:avLst/>
          </a:prstGeom>
        </p:spPr>
        <p:txBody>
          <a:bodyPr wrap="square">
            <a:spAutoFit/>
          </a:bodyPr>
          <a:lstStyle/>
          <a:p>
            <a:r>
              <a:rPr lang="es-MX" sz="1593" dirty="0">
                <a:latin typeface="Abadi" panose="020B0604020104020204" pitchFamily="34" charset="0"/>
              </a:rPr>
              <a:t>- Fuente: https://www.cicloescolar.com/2012/09/que-es-una-rima.html</a:t>
            </a:r>
            <a:endParaRPr lang="es-MX" sz="2124" dirty="0">
              <a:latin typeface="Abadi" panose="020B0604020104020204" pitchFamily="34" charset="0"/>
            </a:endParaRPr>
          </a:p>
          <a:p>
            <a:endParaRPr lang="es-MX" sz="1593" dirty="0"/>
          </a:p>
        </p:txBody>
      </p:sp>
    </p:spTree>
    <p:extLst>
      <p:ext uri="{BB962C8B-B14F-4D97-AF65-F5344CB8AC3E}">
        <p14:creationId xmlns:p14="http://schemas.microsoft.com/office/powerpoint/2010/main" val="2834985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extura hoja de papel by ChechuSelenator on Deviant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03" y="20299"/>
            <a:ext cx="6858000" cy="9103404"/>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720 ideas de Apuntes | fondos acuarela, decoración de unas, disenos de un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087" y="-130704"/>
            <a:ext cx="6853800" cy="2842373"/>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64136" y="146374"/>
            <a:ext cx="6391431" cy="2279331"/>
          </a:xfrm>
          <a:prstGeom prst="rect">
            <a:avLst/>
          </a:prstGeom>
          <a:noFill/>
        </p:spPr>
        <p:txBody>
          <a:bodyPr wrap="square" lIns="80633" tIns="40317" rIns="80633" bIns="40317">
            <a:spAutoFit/>
          </a:bodyPr>
          <a:lstStyle/>
          <a:p>
            <a:pPr algn="ctr"/>
            <a:r>
              <a:rPr lang="es-ES" sz="4761"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¿Qué son</a:t>
            </a:r>
          </a:p>
          <a:p>
            <a:pPr algn="ctr"/>
            <a:r>
              <a:rPr lang="es-ES" sz="4761"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los servicios</a:t>
            </a:r>
          </a:p>
          <a:p>
            <a:pPr algn="ctr"/>
            <a:r>
              <a:rPr lang="es-ES" sz="4761"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 públicos  ?</a:t>
            </a:r>
          </a:p>
        </p:txBody>
      </p:sp>
      <p:sp>
        <p:nvSpPr>
          <p:cNvPr id="6" name="Rectángulo 5"/>
          <p:cNvSpPr/>
          <p:nvPr/>
        </p:nvSpPr>
        <p:spPr>
          <a:xfrm>
            <a:off x="883714" y="2427324"/>
            <a:ext cx="6033090" cy="363818"/>
          </a:xfrm>
          <a:prstGeom prst="rect">
            <a:avLst/>
          </a:prstGeom>
        </p:spPr>
        <p:txBody>
          <a:bodyPr wrap="square">
            <a:spAutoFit/>
          </a:bodyPr>
          <a:lstStyle/>
          <a:p>
            <a:endParaRPr lang="es-MX" sz="1764" dirty="0">
              <a:latin typeface="Century Gothic" panose="020B0502020202020204" pitchFamily="34" charset="0"/>
            </a:endParaRPr>
          </a:p>
        </p:txBody>
      </p:sp>
      <p:sp>
        <p:nvSpPr>
          <p:cNvPr id="2" name="Rectángulo 1"/>
          <p:cNvSpPr/>
          <p:nvPr/>
        </p:nvSpPr>
        <p:spPr>
          <a:xfrm>
            <a:off x="866392" y="4904549"/>
            <a:ext cx="5896783" cy="732690"/>
          </a:xfrm>
          <a:prstGeom prst="rect">
            <a:avLst/>
          </a:prstGeom>
          <a:noFill/>
        </p:spPr>
        <p:txBody>
          <a:bodyPr wrap="none" lIns="80633" tIns="40317" rIns="80633" bIns="40317">
            <a:spAutoFit/>
          </a:bodyPr>
          <a:lstStyle/>
          <a:p>
            <a:pPr algn="ctr"/>
            <a:r>
              <a:rPr lang="es-ES" sz="4232"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Explicación a los niños</a:t>
            </a:r>
          </a:p>
        </p:txBody>
      </p:sp>
      <p:sp>
        <p:nvSpPr>
          <p:cNvPr id="3" name="CuadroTexto 2"/>
          <p:cNvSpPr txBox="1"/>
          <p:nvPr/>
        </p:nvSpPr>
        <p:spPr>
          <a:xfrm>
            <a:off x="952674" y="5637239"/>
            <a:ext cx="5614353" cy="2271391"/>
          </a:xfrm>
          <a:prstGeom prst="rect">
            <a:avLst/>
          </a:prstGeom>
          <a:noFill/>
        </p:spPr>
        <p:txBody>
          <a:bodyPr wrap="square" rtlCol="0">
            <a:spAutoFit/>
          </a:bodyPr>
          <a:lstStyle/>
          <a:p>
            <a:r>
              <a:rPr lang="es-MX" sz="1770" dirty="0">
                <a:latin typeface="Century Gothic" panose="020B0502020202020204" pitchFamily="34" charset="0"/>
              </a:rPr>
              <a:t>Los servicios públicos, son aquellas actividades que nos ayuda a mantener un control en caso de emergencias, es decir, si nosotros nos enfermamos, podemos ir al doctor. Si el baño se descompone, le hablamos a el plomero. Si sentimos que estamos en peligro, le hablamos a la policía. Entonces esos servicios, nos ayudaran cuando más los necesitemos.</a:t>
            </a:r>
          </a:p>
        </p:txBody>
      </p:sp>
      <p:sp>
        <p:nvSpPr>
          <p:cNvPr id="7" name="Rectángulo 6"/>
          <p:cNvSpPr/>
          <p:nvPr/>
        </p:nvSpPr>
        <p:spPr>
          <a:xfrm>
            <a:off x="1069085" y="2489552"/>
            <a:ext cx="5759513" cy="364715"/>
          </a:xfrm>
          <a:prstGeom prst="rect">
            <a:avLst/>
          </a:prstGeom>
        </p:spPr>
        <p:txBody>
          <a:bodyPr wrap="square">
            <a:spAutoFit/>
          </a:bodyPr>
          <a:lstStyle/>
          <a:p>
            <a:endParaRPr lang="es-MX" sz="1770" dirty="0">
              <a:latin typeface="Century Gothic" panose="020B0502020202020204" pitchFamily="34" charset="0"/>
            </a:endParaRPr>
          </a:p>
        </p:txBody>
      </p:sp>
      <p:sp>
        <p:nvSpPr>
          <p:cNvPr id="8" name="Rectángulo 7"/>
          <p:cNvSpPr/>
          <p:nvPr/>
        </p:nvSpPr>
        <p:spPr>
          <a:xfrm rot="16200000">
            <a:off x="-1715397" y="3687908"/>
            <a:ext cx="4342968" cy="582595"/>
          </a:xfrm>
          <a:prstGeom prst="rect">
            <a:avLst/>
          </a:prstGeom>
        </p:spPr>
        <p:txBody>
          <a:bodyPr wrap="square">
            <a:spAutoFit/>
          </a:bodyPr>
          <a:lstStyle/>
          <a:p>
            <a:r>
              <a:rPr lang="es-MX" sz="1593" dirty="0">
                <a:latin typeface="Abadi" panose="020B0604020104020204" pitchFamily="34" charset="0"/>
              </a:rPr>
              <a:t>- Fuente: https://concepto.de/que-es-tradicion/</a:t>
            </a:r>
            <a:endParaRPr lang="es-MX" sz="2124" dirty="0">
              <a:latin typeface="Abadi" panose="020B0604020104020204" pitchFamily="34" charset="0"/>
            </a:endParaRPr>
          </a:p>
          <a:p>
            <a:endParaRPr lang="es-MX" sz="1593" dirty="0"/>
          </a:p>
        </p:txBody>
      </p:sp>
      <p:sp>
        <p:nvSpPr>
          <p:cNvPr id="11" name="CuadroTexto 10">
            <a:extLst>
              <a:ext uri="{FF2B5EF4-FFF2-40B4-BE49-F238E27FC236}">
                <a16:creationId xmlns:a16="http://schemas.microsoft.com/office/drawing/2014/main" id="{118FCA0F-645B-4468-8963-3F63437C64C0}"/>
              </a:ext>
            </a:extLst>
          </p:cNvPr>
          <p:cNvSpPr txBox="1"/>
          <p:nvPr/>
        </p:nvSpPr>
        <p:spPr>
          <a:xfrm>
            <a:off x="843057" y="2489552"/>
            <a:ext cx="6211567" cy="3231654"/>
          </a:xfrm>
          <a:prstGeom prst="rect">
            <a:avLst/>
          </a:prstGeom>
          <a:noFill/>
        </p:spPr>
        <p:txBody>
          <a:bodyPr wrap="square">
            <a:spAutoFit/>
          </a:bodyPr>
          <a:lstStyle/>
          <a:p>
            <a:r>
              <a:rPr lang="es-MX" dirty="0">
                <a:latin typeface="Century Gothic" panose="020B0502020202020204" pitchFamily="34" charset="0"/>
              </a:rPr>
              <a:t>Los servicios públicos son todas aquellas actividades llevadas a cabo por los organismos del Estado o bajo el control y la regulación de este, cuyo objetivo es satisfacer las necesidades de una colectividad. </a:t>
            </a:r>
            <a:r>
              <a:rPr lang="es-MX" b="1" i="0" dirty="0">
                <a:effectLst/>
                <a:latin typeface="Century Gothic" panose="020B0502020202020204" pitchFamily="34" charset="0"/>
              </a:rPr>
              <a:t>Servicios básicos.</a:t>
            </a:r>
            <a:r>
              <a:rPr lang="es-MX" b="0" i="0" dirty="0">
                <a:effectLst/>
                <a:latin typeface="Century Gothic" panose="020B0502020202020204" pitchFamily="34" charset="0"/>
              </a:rPr>
              <a:t> Luz eléctrica, servicio de gas, agua potable, acceso a Internet, transporte público, servicio postal, educación pública, servicio de sanidad o salud pública, recolección de desechos sólidos, etc</a:t>
            </a:r>
            <a:r>
              <a:rPr lang="es-MX" sz="2000" b="0" i="0" dirty="0">
                <a:effectLst/>
                <a:latin typeface="Century Gothic" panose="020B0502020202020204" pitchFamily="34" charset="0"/>
              </a:rPr>
              <a:t>.</a:t>
            </a:r>
            <a:br>
              <a:rPr lang="es-MX" sz="2000" b="0" i="0" dirty="0">
                <a:effectLst/>
                <a:latin typeface="Century Gothic" panose="020B0502020202020204" pitchFamily="34" charset="0"/>
              </a:rPr>
            </a:br>
            <a:br>
              <a:rPr lang="es-MX" sz="2000" b="0" i="0" dirty="0">
                <a:solidFill>
                  <a:srgbClr val="000000"/>
                </a:solidFill>
                <a:effectLst/>
                <a:latin typeface="Montserrat" panose="00000500000000000000" pitchFamily="2" charset="0"/>
              </a:rPr>
            </a:br>
            <a:endParaRPr lang="es-MX" sz="2000" dirty="0">
              <a:latin typeface="Century Gothic" panose="020B0502020202020204" pitchFamily="34" charset="0"/>
            </a:endParaRPr>
          </a:p>
        </p:txBody>
      </p:sp>
    </p:spTree>
    <p:extLst>
      <p:ext uri="{BB962C8B-B14F-4D97-AF65-F5344CB8AC3E}">
        <p14:creationId xmlns:p14="http://schemas.microsoft.com/office/powerpoint/2010/main" val="177353381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TotalTime>
  <Words>474</Words>
  <Application>Microsoft Office PowerPoint</Application>
  <PresentationFormat>Presentación en pantalla (4:3)</PresentationFormat>
  <Paragraphs>29</Paragraphs>
  <Slides>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vt:i4>
      </vt:variant>
    </vt:vector>
  </HeadingPairs>
  <TitlesOfParts>
    <vt:vector size="12" baseType="lpstr">
      <vt:lpstr>Abadi</vt:lpstr>
      <vt:lpstr>Aharoni</vt:lpstr>
      <vt:lpstr>Arial</vt:lpstr>
      <vt:lpstr>Calibri</vt:lpstr>
      <vt:lpstr>Calibri Light</vt:lpstr>
      <vt:lpstr>Century Gothic</vt:lpstr>
      <vt:lpstr>Montserrat</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ALEX RIVALDO ARIAS SOSA</dc:creator>
  <cp:lastModifiedBy>ALEX RIVALDO ARIAS SOSA</cp:lastModifiedBy>
  <cp:revision>1</cp:revision>
  <dcterms:created xsi:type="dcterms:W3CDTF">2022-01-25T06:31:18Z</dcterms:created>
  <dcterms:modified xsi:type="dcterms:W3CDTF">2022-01-25T06:56:18Z</dcterms:modified>
</cp:coreProperties>
</file>