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4" r:id="rId7"/>
    <p:sldId id="263" r:id="rId8"/>
    <p:sldId id="265" r:id="rId9"/>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140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0DEA5F9-D3FD-4D36-988A-B7BC1A6020FE}" type="datetimeFigureOut">
              <a:rPr lang="es-MX" smtClean="0"/>
              <a:t>04/02/2022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2024243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DEA5F9-D3FD-4D36-988A-B7BC1A6020FE}" type="datetimeFigureOut">
              <a:rPr lang="es-MX" smtClean="0"/>
              <a:t>04/02/2022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2927577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DEA5F9-D3FD-4D36-988A-B7BC1A6020FE}" type="datetimeFigureOut">
              <a:rPr lang="es-MX" smtClean="0"/>
              <a:t>04/02/2022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344361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DEA5F9-D3FD-4D36-988A-B7BC1A6020FE}" type="datetimeFigureOut">
              <a:rPr lang="es-MX" smtClean="0"/>
              <a:t>04/02/2022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1977296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0DEA5F9-D3FD-4D36-988A-B7BC1A6020FE}" type="datetimeFigureOut">
              <a:rPr lang="es-MX" smtClean="0"/>
              <a:t>04/02/2022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120831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0DEA5F9-D3FD-4D36-988A-B7BC1A6020FE}" type="datetimeFigureOut">
              <a:rPr lang="es-MX" smtClean="0"/>
              <a:t>04/02/2022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3462026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0DEA5F9-D3FD-4D36-988A-B7BC1A6020FE}" type="datetimeFigureOut">
              <a:rPr lang="es-MX" smtClean="0"/>
              <a:t>04/02/2022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3488722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0DEA5F9-D3FD-4D36-988A-B7BC1A6020FE}" type="datetimeFigureOut">
              <a:rPr lang="es-MX" smtClean="0"/>
              <a:t>04/02/2022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1201543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EA5F9-D3FD-4D36-988A-B7BC1A6020FE}" type="datetimeFigureOut">
              <a:rPr lang="es-MX" smtClean="0"/>
              <a:t>04/02/2022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397806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0DEA5F9-D3FD-4D36-988A-B7BC1A6020FE}" type="datetimeFigureOut">
              <a:rPr lang="es-MX" smtClean="0"/>
              <a:t>04/02/2022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3660694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0DEA5F9-D3FD-4D36-988A-B7BC1A6020FE}" type="datetimeFigureOut">
              <a:rPr lang="es-MX" smtClean="0"/>
              <a:t>04/02/2022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4430A94-7030-4394-A745-C549F27FCA6D}" type="slidenum">
              <a:rPr lang="es-MX" smtClean="0"/>
              <a:t>‹Nº›</a:t>
            </a:fld>
            <a:endParaRPr lang="es-MX"/>
          </a:p>
        </p:txBody>
      </p:sp>
    </p:spTree>
    <p:extLst>
      <p:ext uri="{BB962C8B-B14F-4D97-AF65-F5344CB8AC3E}">
        <p14:creationId xmlns:p14="http://schemas.microsoft.com/office/powerpoint/2010/main" val="22684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0DEA5F9-D3FD-4D36-988A-B7BC1A6020FE}" type="datetimeFigureOut">
              <a:rPr lang="es-MX" smtClean="0"/>
              <a:t>04/02/2022</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4430A94-7030-4394-A745-C549F27FCA6D}" type="slidenum">
              <a:rPr lang="es-MX" smtClean="0"/>
              <a:t>‹Nº›</a:t>
            </a:fld>
            <a:endParaRPr lang="es-MX"/>
          </a:p>
        </p:txBody>
      </p:sp>
    </p:spTree>
    <p:extLst>
      <p:ext uri="{BB962C8B-B14F-4D97-AF65-F5344CB8AC3E}">
        <p14:creationId xmlns:p14="http://schemas.microsoft.com/office/powerpoint/2010/main" val="2612470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xpertoanimal.com/tipos-de-dinosaurios-carnivoros-23488.html" TargetMode="External"/><Relationship Id="rId2" Type="http://schemas.openxmlformats.org/officeDocument/2006/relationships/hyperlink" Target="http://www.revista.unam.mx/vol.2/num4/sabias1/tipos.html" TargetMode="External"/><Relationship Id="rId1" Type="http://schemas.openxmlformats.org/officeDocument/2006/relationships/slideLayout" Target="../slideLayouts/slideLayout2.xml"/><Relationship Id="rId6" Type="http://schemas.openxmlformats.org/officeDocument/2006/relationships/hyperlink" Target="https://www.abc.es/ciencia/20150408/abci-retorno-brontosaurio-201504081308.html?ref=https%3A%2F%2Fwww.abc.es%2Fciencia%2F20150408%2Fabci-retorno-brontosaurio-201504081308.html" TargetMode="External"/><Relationship Id="rId5" Type="http://schemas.openxmlformats.org/officeDocument/2006/relationships/hyperlink" Target="https://espaciociencia.com/dinosaurios-herbivoros/" TargetMode="External"/><Relationship Id="rId4" Type="http://schemas.openxmlformats.org/officeDocument/2006/relationships/hyperlink" Target="https://www.ecologiaverde.com/dinosaurios-voladores-tipos-nombres-e-imagenes-3653.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1764" b="1" dirty="0">
                <a:solidFill>
                  <a:prstClr val="black"/>
                </a:solidFill>
                <a:latin typeface="Arial" panose="020B0604020202020204" pitchFamily="34" charset="0"/>
                <a:cs typeface="Arial" panose="020B0604020202020204" pitchFamily="34" charset="0"/>
              </a:rPr>
              <a:t>Escuela Normal de Educación Preescolar</a:t>
            </a:r>
            <a:br>
              <a:rPr lang="es-MX" sz="1764" b="1" dirty="0">
                <a:solidFill>
                  <a:prstClr val="black"/>
                </a:solidFill>
                <a:latin typeface="Arial" panose="020B0604020202020204" pitchFamily="34" charset="0"/>
                <a:cs typeface="Arial" panose="020B0604020202020204" pitchFamily="34" charset="0"/>
              </a:rPr>
            </a:br>
            <a:r>
              <a:rPr lang="es-MX" sz="1764" b="1" dirty="0">
                <a:solidFill>
                  <a:prstClr val="black"/>
                </a:solidFill>
                <a:latin typeface="Arial" panose="020B0604020202020204" pitchFamily="34" charset="0"/>
                <a:cs typeface="Arial" panose="020B0604020202020204" pitchFamily="34" charset="0"/>
              </a:rPr>
              <a:t>ciclo escolar 2020 – 2021</a:t>
            </a:r>
            <a:br>
              <a:rPr lang="es-MX" sz="1764" b="1" dirty="0">
                <a:solidFill>
                  <a:prstClr val="black"/>
                </a:solidFill>
                <a:latin typeface="Arial" panose="020B0604020202020204" pitchFamily="34" charset="0"/>
                <a:cs typeface="Arial" panose="020B0604020202020204" pitchFamily="34" charset="0"/>
              </a:rPr>
            </a:br>
            <a:r>
              <a:rPr lang="es-MX" sz="2469" b="1" dirty="0">
                <a:solidFill>
                  <a:prstClr val="black"/>
                </a:solidFill>
                <a:latin typeface="Arial" panose="020B0604020202020204" pitchFamily="34" charset="0"/>
                <a:cs typeface="Arial" panose="020B0604020202020204" pitchFamily="34" charset="0"/>
              </a:rPr>
              <a:t/>
            </a:r>
            <a:br>
              <a:rPr lang="es-MX" sz="2469"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471486" y="2786508"/>
            <a:ext cx="5915025" cy="5620589"/>
          </a:xfrm>
        </p:spPr>
        <p:txBody>
          <a:bodyPr>
            <a:normAutofit lnSpcReduction="10000"/>
          </a:bodyPr>
          <a:lstStyle/>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Docente: </a:t>
            </a:r>
            <a:r>
              <a:rPr lang="es-MX" sz="1411" dirty="0" smtClean="0">
                <a:solidFill>
                  <a:prstClr val="black"/>
                </a:solidFill>
                <a:latin typeface="Arial" panose="020B0604020202020204" pitchFamily="34" charset="0"/>
                <a:cs typeface="Arial" panose="020B0604020202020204" pitchFamily="34" charset="0"/>
              </a:rPr>
              <a:t>Sonia </a:t>
            </a:r>
            <a:r>
              <a:rPr lang="es-MX" sz="1411" dirty="0" err="1" smtClean="0">
                <a:solidFill>
                  <a:prstClr val="black"/>
                </a:solidFill>
                <a:latin typeface="Arial" panose="020B0604020202020204" pitchFamily="34" charset="0"/>
                <a:cs typeface="Arial" panose="020B0604020202020204" pitchFamily="34" charset="0"/>
              </a:rPr>
              <a:t>Yvonne</a:t>
            </a:r>
            <a:r>
              <a:rPr lang="es-MX" sz="1411" dirty="0" smtClean="0">
                <a:solidFill>
                  <a:prstClr val="black"/>
                </a:solidFill>
                <a:latin typeface="Arial" panose="020B0604020202020204" pitchFamily="34" charset="0"/>
                <a:cs typeface="Arial" panose="020B0604020202020204" pitchFamily="34" charset="0"/>
              </a:rPr>
              <a:t> Garza Flores.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Asignatura: </a:t>
            </a:r>
            <a:r>
              <a:rPr lang="es-MX" sz="1411" dirty="0" smtClean="0">
                <a:solidFill>
                  <a:prstClr val="black"/>
                </a:solidFill>
                <a:latin typeface="Arial" panose="020B0604020202020204" pitchFamily="34" charset="0"/>
                <a:cs typeface="Arial" panose="020B0604020202020204" pitchFamily="34" charset="0"/>
              </a:rPr>
              <a:t>Aprendizaje en el servicio.</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smtClean="0">
                <a:solidFill>
                  <a:prstClr val="black"/>
                </a:solidFill>
                <a:latin typeface="Arial" panose="020B0604020202020204" pitchFamily="34" charset="0"/>
                <a:cs typeface="Arial" panose="020B0604020202020204" pitchFamily="34" charset="0"/>
              </a:rPr>
              <a:t>Cuaderno de notas científicas del 7 al 11 de febrero.</a:t>
            </a:r>
            <a:r>
              <a:rPr lang="es-MX" sz="1411" b="1" dirty="0" smtClean="0">
                <a:solidFill>
                  <a:prstClr val="black"/>
                </a:solidFill>
                <a:latin typeface="Arial" panose="020B0604020202020204" pitchFamily="34" charset="0"/>
                <a:cs typeface="Arial" panose="020B0604020202020204" pitchFamily="34" charset="0"/>
              </a:rPr>
              <a:t> </a:t>
            </a:r>
            <a:endParaRPr lang="es-MX" sz="1411" b="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Competencias: </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indent="0"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Alumna: Mariana Guadalupe Gaona Montes </a:t>
            </a:r>
            <a:r>
              <a:rPr lang="es-MX" sz="1411" dirty="0" smtClean="0">
                <a:solidFill>
                  <a:prstClr val="black"/>
                </a:solidFill>
                <a:latin typeface="Arial" panose="020B0604020202020204" pitchFamily="34" charset="0"/>
                <a:cs typeface="Arial" panose="020B0604020202020204" pitchFamily="34" charset="0"/>
              </a:rPr>
              <a:t>#5.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4</a:t>
            </a:r>
            <a:r>
              <a:rPr lang="es-MX" sz="1411" dirty="0" smtClean="0">
                <a:solidFill>
                  <a:prstClr val="black"/>
                </a:solidFill>
                <a:latin typeface="Arial" panose="020B0604020202020204" pitchFamily="34" charset="0"/>
                <a:cs typeface="Arial" panose="020B0604020202020204" pitchFamily="34" charset="0"/>
              </a:rPr>
              <a:t>° “B”</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t>
            </a:r>
          </a:p>
          <a:p>
            <a:pPr marL="0" indent="0"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Saltillo Coahuila</a:t>
            </a:r>
            <a:r>
              <a:rPr lang="es-MX" sz="1411" dirty="0" smtClean="0">
                <a:solidFill>
                  <a:prstClr val="black"/>
                </a:solidFill>
                <a:latin typeface="Arial" panose="020B0604020202020204" pitchFamily="34" charset="0"/>
                <a:cs typeface="Arial" panose="020B0604020202020204" pitchFamily="34" charset="0"/>
              </a:rPr>
              <a:t>.                                                             Febrero del </a:t>
            </a:r>
            <a:r>
              <a:rPr lang="es-MX" sz="1411" dirty="0" smtClean="0">
                <a:solidFill>
                  <a:prstClr val="black"/>
                </a:solidFill>
                <a:latin typeface="Arial" panose="020B0604020202020204" pitchFamily="34" charset="0"/>
                <a:cs typeface="Arial" panose="020B0604020202020204" pitchFamily="34" charset="0"/>
              </a:rPr>
              <a:t>2022</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9693" y="1144295"/>
            <a:ext cx="1338610" cy="1642213"/>
          </a:xfrm>
          <a:prstGeom prst="rect">
            <a:avLst/>
          </a:prstGeom>
        </p:spPr>
      </p:pic>
    </p:spTree>
    <p:extLst>
      <p:ext uri="{BB962C8B-B14F-4D97-AF65-F5344CB8AC3E}">
        <p14:creationId xmlns:p14="http://schemas.microsoft.com/office/powerpoint/2010/main" val="2637454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txBox="1">
            <a:spLocks/>
          </p:cNvSpPr>
          <p:nvPr/>
        </p:nvSpPr>
        <p:spPr>
          <a:xfrm>
            <a:off x="623888" y="2586567"/>
            <a:ext cx="5915025" cy="580178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estudiante normalista: </a:t>
            </a:r>
            <a:r>
              <a:rPr lang="es-MX" sz="1587" dirty="0" smtClean="0">
                <a:latin typeface="Arial" panose="020B0604020202020204" pitchFamily="34" charset="0"/>
                <a:cs typeface="Arial" panose="020B0604020202020204" pitchFamily="34" charset="0"/>
              </a:rPr>
              <a:t>Mariana Guadalupe Gaona Montes.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a:t>
            </a:r>
            <a:r>
              <a:rPr lang="es-MX" sz="1587" dirty="0">
                <a:latin typeface="Arial" panose="020B0604020202020204" pitchFamily="34" charset="0"/>
                <a:cs typeface="Arial" panose="020B0604020202020204" pitchFamily="34" charset="0"/>
              </a:rPr>
              <a:t>4</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Sección:</a:t>
            </a:r>
            <a:r>
              <a:rPr lang="es-MX" sz="1587" dirty="0" smtClean="0">
                <a:latin typeface="Arial" panose="020B0604020202020204" pitchFamily="34" charset="0"/>
                <a:cs typeface="Arial" panose="020B0604020202020204" pitchFamily="34" charset="0"/>
              </a:rPr>
              <a:t> “B”       </a:t>
            </a:r>
            <a:r>
              <a:rPr lang="es-MX" sz="1587" b="1" dirty="0" smtClean="0">
                <a:latin typeface="Arial" panose="020B0604020202020204" pitchFamily="34" charset="0"/>
                <a:cs typeface="Arial" panose="020B0604020202020204" pitchFamily="34" charset="0"/>
              </a:rPr>
              <a:t>Número de Lista: </a:t>
            </a:r>
            <a:r>
              <a:rPr lang="es-MX" sz="1587" dirty="0">
                <a:latin typeface="Arial" panose="020B0604020202020204" pitchFamily="34" charset="0"/>
                <a:cs typeface="Arial" panose="020B0604020202020204" pitchFamily="34" charset="0"/>
              </a:rPr>
              <a:t>5</a:t>
            </a:r>
            <a:endParaRPr lang="es-MX" sz="1587"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Institución de Práctica:</a:t>
            </a:r>
            <a:r>
              <a:rPr lang="es-MX" sz="1587" dirty="0" smtClean="0">
                <a:latin typeface="Arial" panose="020B0604020202020204" pitchFamily="34" charset="0"/>
                <a:cs typeface="Arial" panose="020B0604020202020204" pitchFamily="34" charset="0"/>
              </a:rPr>
              <a:t> “Jardín de Niños Luis A. </a:t>
            </a:r>
            <a:r>
              <a:rPr lang="es-MX" sz="1587" dirty="0" err="1" smtClean="0">
                <a:latin typeface="Arial" panose="020B0604020202020204" pitchFamily="34" charset="0"/>
                <a:cs typeface="Arial" panose="020B0604020202020204" pitchFamily="34" charset="0"/>
              </a:rPr>
              <a:t>Beauregrad</a:t>
            </a:r>
            <a:r>
              <a:rPr lang="es-MX" sz="1587" dirty="0" smtClean="0">
                <a:latin typeface="Arial" panose="020B0604020202020204" pitchFamily="34" charset="0"/>
                <a:cs typeface="Arial" panose="020B0604020202020204" pitchFamily="34" charset="0"/>
              </a:rPr>
              <a:t>”</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Clave:</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Zona Escolar: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en el que realiza su práctica: </a:t>
            </a:r>
            <a:r>
              <a:rPr lang="es-MX" sz="1587" dirty="0">
                <a:latin typeface="Arial" panose="020B0604020202020204" pitchFamily="34" charset="0"/>
                <a:cs typeface="Arial" panose="020B0604020202020204" pitchFamily="34" charset="0"/>
              </a:rPr>
              <a:t>2</a:t>
            </a:r>
            <a:r>
              <a:rPr lang="es-MX" sz="1587" dirty="0" smtClean="0">
                <a:latin typeface="Arial" panose="020B0604020202020204" pitchFamily="34" charset="0"/>
                <a:cs typeface="Arial" panose="020B0604020202020204" pitchFamily="34" charset="0"/>
              </a:rPr>
              <a:t>° “A”</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Profesor(a) Titular: </a:t>
            </a:r>
            <a:r>
              <a:rPr lang="es-MX" sz="1587" dirty="0" smtClean="0">
                <a:latin typeface="Arial" panose="020B0604020202020204" pitchFamily="34" charset="0"/>
                <a:cs typeface="Arial" panose="020B0604020202020204" pitchFamily="34" charset="0"/>
              </a:rPr>
              <a:t>Reyna Montserrat Balderas Blanco.</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Total, de alumnos: </a:t>
            </a:r>
            <a:r>
              <a:rPr lang="es-MX" sz="1587" dirty="0" smtClean="0">
                <a:latin typeface="Arial" panose="020B0604020202020204" pitchFamily="34" charset="0"/>
                <a:cs typeface="Arial" panose="020B0604020202020204" pitchFamily="34" charset="0"/>
              </a:rPr>
              <a:t>36     </a:t>
            </a:r>
            <a:r>
              <a:rPr lang="es-MX" sz="1587" b="1" dirty="0" smtClean="0">
                <a:latin typeface="Arial" panose="020B0604020202020204" pitchFamily="34" charset="0"/>
                <a:cs typeface="Arial" panose="020B0604020202020204" pitchFamily="34" charset="0"/>
              </a:rPr>
              <a:t>Niños:</a:t>
            </a:r>
            <a:r>
              <a:rPr lang="es-MX" sz="1587" dirty="0" smtClean="0">
                <a:latin typeface="Arial" panose="020B0604020202020204" pitchFamily="34" charset="0"/>
                <a:cs typeface="Arial" panose="020B0604020202020204" pitchFamily="34" charset="0"/>
              </a:rPr>
              <a:t>21       </a:t>
            </a:r>
            <a:r>
              <a:rPr lang="es-MX" sz="1587" b="1" dirty="0" smtClean="0">
                <a:latin typeface="Arial" panose="020B0604020202020204" pitchFamily="34" charset="0"/>
                <a:cs typeface="Arial" panose="020B0604020202020204" pitchFamily="34" charset="0"/>
              </a:rPr>
              <a:t>Niñas:</a:t>
            </a:r>
            <a:r>
              <a:rPr lang="es-MX" sz="1587" dirty="0" smtClean="0">
                <a:latin typeface="Arial" panose="020B0604020202020204" pitchFamily="34" charset="0"/>
                <a:cs typeface="Arial" panose="020B0604020202020204" pitchFamily="34" charset="0"/>
              </a:rPr>
              <a:t>15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Periodo de Práctica: </a:t>
            </a:r>
            <a:r>
              <a:rPr lang="es-MX" sz="1587" dirty="0" smtClean="0">
                <a:latin typeface="Arial" panose="020B0604020202020204" pitchFamily="34" charset="0"/>
                <a:cs typeface="Arial" panose="020B0604020202020204" pitchFamily="34" charset="0"/>
              </a:rPr>
              <a:t>31 de enero al mes de junio de 2022</a:t>
            </a:r>
            <a:endParaRPr lang="es-MX" dirty="0"/>
          </a:p>
        </p:txBody>
      </p:sp>
      <p:sp>
        <p:nvSpPr>
          <p:cNvPr id="5" name="Título 1"/>
          <p:cNvSpPr>
            <a:spLocks noGrp="1"/>
          </p:cNvSpPr>
          <p:nvPr>
            <p:ph type="title"/>
          </p:nvPr>
        </p:nvSpPr>
        <p:spPr>
          <a:xfrm>
            <a:off x="0" y="0"/>
            <a:ext cx="6730685" cy="1333078"/>
          </a:xfrm>
        </p:spPr>
        <p:txBody>
          <a:bodyPr>
            <a:normAutofit/>
          </a:bodyPr>
          <a:lstStyle/>
          <a:p>
            <a:pPr algn="ctr">
              <a:lnSpc>
                <a:spcPct val="150000"/>
              </a:lnSpc>
            </a:pPr>
            <a:r>
              <a:rPr lang="es-MX" sz="2000" b="1" dirty="0">
                <a:latin typeface="Arial" panose="020B0604020202020204" pitchFamily="34" charset="0"/>
                <a:cs typeface="Arial" panose="020B0604020202020204" pitchFamily="34" charset="0"/>
              </a:rPr>
              <a:t>ESCUELA NORMAL DE EDUCACIÓN PREESCOLAR</a:t>
            </a:r>
            <a:r>
              <a:rPr lang="es-MX" sz="3880" dirty="0">
                <a:latin typeface="Arial" panose="020B0604020202020204" pitchFamily="34" charset="0"/>
                <a:cs typeface="Arial" panose="020B0604020202020204" pitchFamily="34" charset="0"/>
              </a:rPr>
              <a:t/>
            </a:r>
            <a:br>
              <a:rPr lang="es-MX" sz="3880" dirty="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Ciclo escolar 2021-2022</a:t>
            </a:r>
            <a:endParaRPr lang="es-MX" sz="2000" b="1" dirty="0">
              <a:latin typeface="Arial" panose="020B0604020202020204" pitchFamily="34" charset="0"/>
              <a:cs typeface="Arial" panose="020B0604020202020204" pitchFamily="34" charset="0"/>
            </a:endParaRPr>
          </a:p>
        </p:txBody>
      </p:sp>
      <p:pic>
        <p:nvPicPr>
          <p:cNvPr id="6" name="Imagen 5"/>
          <p:cNvPicPr/>
          <p:nvPr/>
        </p:nvPicPr>
        <p:blipFill>
          <a:blip r:embed="rId2">
            <a:extLst>
              <a:ext uri="{28A0092B-C50C-407E-A947-70E740481C1C}">
                <a14:useLocalDpi xmlns:a14="http://schemas.microsoft.com/office/drawing/2010/main" val="0"/>
              </a:ext>
            </a:extLst>
          </a:blip>
          <a:srcRect/>
          <a:stretch>
            <a:fillRect/>
          </a:stretch>
        </p:blipFill>
        <p:spPr bwMode="auto">
          <a:xfrm>
            <a:off x="2412025" y="1175490"/>
            <a:ext cx="1906633" cy="1411077"/>
          </a:xfrm>
          <a:prstGeom prst="rect">
            <a:avLst/>
          </a:prstGeom>
          <a:noFill/>
          <a:ln>
            <a:noFill/>
          </a:ln>
        </p:spPr>
      </p:pic>
    </p:spTree>
    <p:extLst>
      <p:ext uri="{BB962C8B-B14F-4D97-AF65-F5344CB8AC3E}">
        <p14:creationId xmlns:p14="http://schemas.microsoft.com/office/powerpoint/2010/main" val="2311573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0" y="0"/>
            <a:ext cx="6858000" cy="9107424"/>
          </a:xfrm>
          <a:prstGeom prst="rect">
            <a:avLst/>
          </a:prstGeom>
        </p:spPr>
      </p:pic>
      <p:sp>
        <p:nvSpPr>
          <p:cNvPr id="5" name="Cuadro de texto 217"/>
          <p:cNvSpPr txBox="1">
            <a:spLocks noChangeArrowheads="1"/>
          </p:cNvSpPr>
          <p:nvPr/>
        </p:nvSpPr>
        <p:spPr bwMode="auto">
          <a:xfrm>
            <a:off x="0" y="684356"/>
            <a:ext cx="5952807" cy="1527854"/>
          </a:xfrm>
          <a:prstGeom prst="rect">
            <a:avLst/>
          </a:prstGeom>
          <a:noFill/>
          <a:ln w="9525">
            <a:noFill/>
            <a:miter lim="800000"/>
            <a:headEnd/>
            <a:tailEnd/>
          </a:ln>
        </p:spPr>
        <p:txBody>
          <a:bodyPr rot="0" vert="horz" wrap="square" lIns="91440" tIns="45720" rIns="91440" bIns="45720" anchor="t" anchorCtr="0">
            <a:spAutoFit/>
          </a:bodyPr>
          <a:lstStyle/>
          <a:p>
            <a:pPr algn="ctr">
              <a:lnSpc>
                <a:spcPct val="106000"/>
              </a:lnSpc>
              <a:spcAft>
                <a:spcPts val="800"/>
              </a:spcAft>
            </a:pPr>
            <a:r>
              <a:rPr lang="es-MX" sz="4400" b="1" dirty="0" smtClean="0">
                <a:effectLst/>
                <a:latin typeface="Lucida Handwriting" panose="03010101010101010101" pitchFamily="66" charset="0"/>
                <a:ea typeface="Calibri" panose="020F0502020204030204" pitchFamily="34" charset="0"/>
                <a:cs typeface="Times New Roman" panose="02020603050405020304" pitchFamily="18" charset="0"/>
              </a:rPr>
              <a:t>NOTAS</a:t>
            </a:r>
            <a:r>
              <a:rPr lang="es-MX" sz="1050" dirty="0">
                <a:latin typeface="Calibri" panose="020F0502020204030204" pitchFamily="34" charset="0"/>
                <a:ea typeface="Calibri" panose="020F0502020204030204" pitchFamily="34" charset="0"/>
                <a:cs typeface="Times New Roman" panose="02020603050405020304" pitchFamily="18" charset="0"/>
              </a:rPr>
              <a:t> </a:t>
            </a:r>
            <a:r>
              <a:rPr lang="es-MX" sz="1050" dirty="0" smtClean="0">
                <a:latin typeface="Calibri" panose="020F0502020204030204" pitchFamily="34" charset="0"/>
                <a:ea typeface="Calibri" panose="020F0502020204030204" pitchFamily="34" charset="0"/>
                <a:cs typeface="Times New Roman" panose="02020603050405020304" pitchFamily="18" charset="0"/>
              </a:rPr>
              <a:t>      </a:t>
            </a:r>
            <a:r>
              <a:rPr lang="es-MX" sz="4400" b="1" dirty="0" smtClean="0">
                <a:effectLst/>
                <a:latin typeface="Lucida Handwriting" panose="03010101010101010101" pitchFamily="66" charset="0"/>
                <a:ea typeface="Calibri" panose="020F0502020204030204" pitchFamily="34" charset="0"/>
                <a:cs typeface="Times New Roman" panose="02020603050405020304" pitchFamily="18" charset="0"/>
              </a:rPr>
              <a:t>CIENTIFICAS</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436626" y="2441661"/>
            <a:ext cx="6421374" cy="1231106"/>
          </a:xfrm>
          <a:prstGeom prst="rect">
            <a:avLst/>
          </a:prstGeom>
        </p:spPr>
        <p:txBody>
          <a:bodyPr wrap="square">
            <a:spAutoFit/>
          </a:bodyPr>
          <a:lstStyle/>
          <a:p>
            <a:r>
              <a:rPr lang="es-MX" sz="2000" b="1" dirty="0" smtClean="0">
                <a:latin typeface="Arial" panose="020B0604020202020204" pitchFamily="34" charset="0"/>
                <a:cs typeface="Arial" panose="020B0604020202020204" pitchFamily="34" charset="0"/>
              </a:rPr>
              <a:t>Contenido</a:t>
            </a:r>
          </a:p>
          <a:p>
            <a:r>
              <a:rPr lang="es-MX" dirty="0" smtClean="0">
                <a:latin typeface="Arial" panose="020B0604020202020204" pitchFamily="34" charset="0"/>
                <a:cs typeface="Arial" panose="020B0604020202020204" pitchFamily="34" charset="0"/>
              </a:rPr>
              <a:t>Lunes: Exploración y comprensión del mundo natural y social…………………………………………………………..4</a:t>
            </a:r>
          </a:p>
          <a:p>
            <a:r>
              <a:rPr lang="es-MX" dirty="0" smtClean="0"/>
              <a:t>Conozcamos sobre los dinosaurios …………………………………4-7</a:t>
            </a:r>
            <a:endParaRPr lang="es-MX" dirty="0"/>
          </a:p>
        </p:txBody>
      </p:sp>
    </p:spTree>
    <p:extLst>
      <p:ext uri="{BB962C8B-B14F-4D97-AF65-F5344CB8AC3E}">
        <p14:creationId xmlns:p14="http://schemas.microsoft.com/office/powerpoint/2010/main" val="3553223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026" name="Picture 2" descr="https://i.pinimg.com/564x/8f/2e/3a/8f2e3a0070f44b5c4945e7ff5bbc68f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06678"/>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846114" y="1791021"/>
            <a:ext cx="5799235" cy="6288901"/>
          </a:xfrm>
          <a:prstGeom prst="rect">
            <a:avLst/>
          </a:prstGeom>
        </p:spPr>
        <p:txBody>
          <a:bodyPr wrap="square">
            <a:spAutoFit/>
          </a:bodyPr>
          <a:lstStyle/>
          <a:p>
            <a:pPr>
              <a:spcAft>
                <a:spcPts val="0"/>
              </a:spcAft>
            </a:pPr>
            <a:r>
              <a:rPr lang="es-MX" sz="1200" b="1" dirty="0" smtClean="0">
                <a:effectLst>
                  <a:glow rad="228600">
                    <a:schemeClr val="accent2">
                      <a:satMod val="175000"/>
                      <a:alpha val="40000"/>
                    </a:schemeClr>
                  </a:glow>
                </a:effectLst>
                <a:latin typeface="Arial" panose="020B0604020202020204" pitchFamily="34" charset="0"/>
                <a:ea typeface="Calibri" panose="020F0502020204030204" pitchFamily="34" charset="0"/>
                <a:cs typeface="Times New Roman" panose="02020603050405020304" pitchFamily="18" charset="0"/>
              </a:rPr>
              <a:t>Campo </a:t>
            </a:r>
            <a:r>
              <a:rPr lang="es-MX" sz="1200" b="1" dirty="0">
                <a:effectLst>
                  <a:glow rad="228600">
                    <a:schemeClr val="accent2">
                      <a:satMod val="175000"/>
                      <a:alpha val="40000"/>
                    </a:schemeClr>
                  </a:glow>
                </a:effectLst>
                <a:latin typeface="Arial" panose="020B0604020202020204" pitchFamily="34" charset="0"/>
                <a:ea typeface="Calibri" panose="020F0502020204030204" pitchFamily="34" charset="0"/>
                <a:cs typeface="Times New Roman" panose="02020603050405020304" pitchFamily="18" charset="0"/>
              </a:rPr>
              <a:t>de Formación Académica:</a:t>
            </a:r>
            <a:r>
              <a:rPr lang="es-MX" sz="1200" dirty="0">
                <a:latin typeface="Arial" panose="020B0604020202020204" pitchFamily="34" charset="0"/>
                <a:ea typeface="Calibri" panose="020F0502020204030204" pitchFamily="34" charset="0"/>
                <a:cs typeface="Times New Roman" panose="02020603050405020304" pitchFamily="18" charset="0"/>
              </a:rPr>
              <a:t> Exploración y comprensión del mundo natural y social. </a:t>
            </a:r>
            <a:endParaRPr lang="es-MX"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s-MX" sz="1200" b="1" dirty="0">
                <a:effectLst>
                  <a:glow rad="228600">
                    <a:schemeClr val="accent2">
                      <a:satMod val="175000"/>
                      <a:alpha val="40000"/>
                    </a:schemeClr>
                  </a:glow>
                </a:effectLst>
                <a:latin typeface="Arial" panose="020B0604020202020204" pitchFamily="34" charset="0"/>
                <a:ea typeface="Calibri" panose="020F0502020204030204" pitchFamily="34" charset="0"/>
                <a:cs typeface="Times New Roman" panose="02020603050405020304" pitchFamily="18" charset="0"/>
              </a:rPr>
              <a:t>Organizador Curricular 1:</a:t>
            </a:r>
            <a:r>
              <a:rPr lang="es-MX" sz="1200" dirty="0">
                <a:latin typeface="Arial" panose="020B0604020202020204" pitchFamily="34" charset="0"/>
                <a:ea typeface="Calibri" panose="020F0502020204030204" pitchFamily="34" charset="0"/>
                <a:cs typeface="Times New Roman" panose="02020603050405020304" pitchFamily="18" charset="0"/>
              </a:rPr>
              <a:t> </a:t>
            </a:r>
            <a:r>
              <a:rPr lang="es-MX" sz="1200" dirty="0" smtClean="0">
                <a:latin typeface="Arial" panose="020B0604020202020204" pitchFamily="34" charset="0"/>
                <a:ea typeface="Calibri" panose="020F0502020204030204" pitchFamily="34" charset="0"/>
                <a:cs typeface="Times New Roman" panose="02020603050405020304" pitchFamily="18" charset="0"/>
              </a:rPr>
              <a:t>Mundo Natural. </a:t>
            </a:r>
            <a:endParaRPr lang="es-MX"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s-MX" sz="1200" b="1" dirty="0">
                <a:effectLst>
                  <a:glow rad="228600">
                    <a:schemeClr val="accent2">
                      <a:satMod val="175000"/>
                      <a:alpha val="40000"/>
                    </a:schemeClr>
                  </a:glow>
                </a:effectLst>
                <a:latin typeface="Arial" panose="020B0604020202020204" pitchFamily="34" charset="0"/>
                <a:ea typeface="Calibri" panose="020F0502020204030204" pitchFamily="34" charset="0"/>
                <a:cs typeface="Times New Roman" panose="02020603050405020304" pitchFamily="18" charset="0"/>
              </a:rPr>
              <a:t>Organizador Curricular 2:</a:t>
            </a:r>
            <a:r>
              <a:rPr lang="es-MX" sz="1200" dirty="0">
                <a:latin typeface="Arial" panose="020B0604020202020204" pitchFamily="34" charset="0"/>
                <a:ea typeface="Calibri" panose="020F0502020204030204" pitchFamily="34" charset="0"/>
                <a:cs typeface="Times New Roman" panose="02020603050405020304" pitchFamily="18" charset="0"/>
              </a:rPr>
              <a:t> </a:t>
            </a:r>
            <a:r>
              <a:rPr lang="es-MX" sz="12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Exploración de la naturaleza. </a:t>
            </a:r>
            <a:endParaRPr lang="es-MX"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s-MX" sz="1200" b="1" dirty="0">
                <a:solidFill>
                  <a:srgbClr val="000000"/>
                </a:solidFill>
                <a:effectLst>
                  <a:glow rad="228600">
                    <a:schemeClr val="accent2">
                      <a:satMod val="175000"/>
                      <a:alpha val="40000"/>
                    </a:schemeClr>
                  </a:glow>
                </a:effectLst>
                <a:latin typeface="Arial" panose="020B0604020202020204" pitchFamily="34" charset="0"/>
                <a:ea typeface="Calibri" panose="020F0502020204030204" pitchFamily="34" charset="0"/>
                <a:cs typeface="Comic Sans MS" panose="030F0702030302020204" pitchFamily="66" charset="0"/>
              </a:rPr>
              <a:t>Aprendizaje esperado:</a:t>
            </a:r>
            <a:r>
              <a:rPr lang="es-MX" sz="1200" dirty="0">
                <a:solidFill>
                  <a:srgbClr val="000000"/>
                </a:solidFill>
                <a:latin typeface="Arial" panose="020B0604020202020204" pitchFamily="34" charset="0"/>
                <a:ea typeface="Calibri" panose="020F0502020204030204" pitchFamily="34" charset="0"/>
                <a:cs typeface="Comic Sans MS" panose="030F0702030302020204" pitchFamily="66" charset="0"/>
              </a:rPr>
              <a:t> Reconoce y valora costumbres y tradiciones que se manifiestan en los grupos sociales a los que </a:t>
            </a:r>
            <a:r>
              <a:rPr lang="es-MX" sz="1200" dirty="0" smtClean="0">
                <a:solidFill>
                  <a:srgbClr val="000000"/>
                </a:solidFill>
                <a:latin typeface="Arial" panose="020B0604020202020204" pitchFamily="34" charset="0"/>
                <a:ea typeface="Calibri" panose="020F0502020204030204" pitchFamily="34" charset="0"/>
                <a:cs typeface="Comic Sans MS" panose="030F0702030302020204" pitchFamily="66" charset="0"/>
              </a:rPr>
              <a:t>pertenece.</a:t>
            </a:r>
            <a:endParaRPr lang="es-MX" sz="1200" dirty="0" smtClean="0">
              <a:solidFill>
                <a:srgbClr val="000000"/>
              </a:solidFill>
              <a:latin typeface="Comic Sans MS" panose="030F0702030302020204" pitchFamily="66" charset="0"/>
              <a:ea typeface="Calibri" panose="020F0502020204030204" pitchFamily="34" charset="0"/>
              <a:cs typeface="Comic Sans MS" panose="030F0702030302020204" pitchFamily="66" charset="0"/>
            </a:endParaRPr>
          </a:p>
          <a:p>
            <a:pPr algn="ctr">
              <a:lnSpc>
                <a:spcPct val="150000"/>
              </a:lnSpc>
              <a:spcAft>
                <a:spcPts val="0"/>
              </a:spcAft>
            </a:pPr>
            <a:r>
              <a:rPr lang="es-MX" sz="1200" b="1" dirty="0" smtClean="0">
                <a:latin typeface="Lucida Handwriting" panose="03010101010101010101" pitchFamily="66" charset="0"/>
                <a:ea typeface="Calibri" panose="020F0502020204030204" pitchFamily="34" charset="0"/>
                <a:cs typeface="Arial" panose="020B0604020202020204" pitchFamily="34" charset="0"/>
              </a:rPr>
              <a:t>Conozcamos sobre los dinosaurios</a:t>
            </a:r>
            <a:r>
              <a:rPr lang="es-MX" sz="1200" b="1" dirty="0" smtClean="0">
                <a:effectLst/>
                <a:latin typeface="Lucida Handwriting" panose="03010101010101010101" pitchFamily="66" charset="0"/>
                <a:ea typeface="Calibri" panose="020F0502020204030204" pitchFamily="34" charset="0"/>
                <a:cs typeface="Arial" panose="020B0604020202020204" pitchFamily="34" charset="0"/>
              </a:rPr>
              <a:t>. </a:t>
            </a:r>
            <a:endParaRPr lang="es-MX"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s-MX" sz="1200"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Dinosaurios: </a:t>
            </a:r>
            <a:r>
              <a:rPr lang="es-MX" sz="1200" b="0" i="0" dirty="0" smtClean="0">
                <a:effectLst/>
                <a:latin typeface="Arial" panose="020B0604020202020204" pitchFamily="34" charset="0"/>
                <a:cs typeface="Arial" panose="020B0604020202020204" pitchFamily="34" charset="0"/>
              </a:rPr>
              <a:t>Los dinosaurios fueron un grupo de reptiles que habitaron la Tierra en la era mesozoica , desde el período triásico superior hasta fines del cretácico (245 a 65 millones de años atrás). Su desaparición marca el límite entre la era mesozoica y la cenozoica, y el comienzo de la denominada edad de los mamíferos. El término </a:t>
            </a:r>
            <a:r>
              <a:rPr lang="es-MX" sz="1200" i="0" dirty="0" smtClean="0">
                <a:effectLst/>
                <a:latin typeface="Arial" panose="020B0604020202020204" pitchFamily="34" charset="0"/>
                <a:cs typeface="Arial" panose="020B0604020202020204" pitchFamily="34" charset="0"/>
              </a:rPr>
              <a:t>dinosaurio</a:t>
            </a:r>
            <a:r>
              <a:rPr lang="es-MX" sz="1200" b="0" i="0" dirty="0" smtClean="0">
                <a:effectLst/>
                <a:latin typeface="Arial" panose="020B0604020202020204" pitchFamily="34" charset="0"/>
                <a:cs typeface="Arial" panose="020B0604020202020204" pitchFamily="34" charset="0"/>
              </a:rPr>
              <a:t> proviene del griego (significa "lagarto terrible") y se refiere a ejemplares de lo más diversos. Los primeros homínidos , por su parte, aparecieron en la Tierra hace relativamente poco, alrededor de 2 millones de años atrás, muchísimo después de que el último de estos grandes reptiles pereciera. </a:t>
            </a:r>
          </a:p>
          <a:p>
            <a:pPr>
              <a:lnSpc>
                <a:spcPct val="150000"/>
              </a:lnSpc>
            </a:pPr>
            <a:r>
              <a:rPr lang="es-MX" sz="1200" b="1" dirty="0" smtClean="0">
                <a:latin typeface="Arial" panose="020B0604020202020204" pitchFamily="34" charset="0"/>
                <a:cs typeface="Arial" panose="020B0604020202020204" pitchFamily="34" charset="0"/>
              </a:rPr>
              <a:t>Dinosaurios terrestres </a:t>
            </a:r>
          </a:p>
          <a:p>
            <a:pPr>
              <a:lnSpc>
                <a:spcPct val="150000"/>
              </a:lnSpc>
            </a:pPr>
            <a:r>
              <a:rPr lang="es-MX" sz="1200" b="1" i="0" dirty="0" smtClean="0">
                <a:effectLst/>
                <a:latin typeface="Arial" panose="020B0604020202020204" pitchFamily="34" charset="0"/>
                <a:cs typeface="Arial" panose="020B0604020202020204" pitchFamily="34" charset="0"/>
              </a:rPr>
              <a:t>Estegosaurios: </a:t>
            </a:r>
            <a:r>
              <a:rPr lang="es-MX" sz="1200" b="0" i="0" dirty="0" smtClean="0">
                <a:effectLst/>
                <a:latin typeface="Arial" panose="020B0604020202020204" pitchFamily="34" charset="0"/>
                <a:cs typeface="Arial" panose="020B0604020202020204" pitchFamily="34" charset="0"/>
              </a:rPr>
              <a:t>eran herbívoros, de cabeza y dientes muy pequeños, tenían el cerebro del tamaño de una nuez, si bien podían pesar hasta 2 t. Su rasgo distintivo consistía en dos filas de placas óseas eréctiles alternadas a lo largo de su espalda y su cola, cuya función es aún hoy muy discutida. Se encontraron evidencias de que dichas placas estaban </a:t>
            </a:r>
            <a:r>
              <a:rPr lang="es-MX" sz="1200" b="0" i="0" dirty="0" err="1" smtClean="0">
                <a:effectLst/>
                <a:latin typeface="Arial" panose="020B0604020202020204" pitchFamily="34" charset="0"/>
                <a:cs typeface="Arial" panose="020B0604020202020204" pitchFamily="34" charset="0"/>
              </a:rPr>
              <a:t>vascularizadas</a:t>
            </a:r>
            <a:r>
              <a:rPr lang="es-MX" sz="1200" b="0" i="0" dirty="0" smtClean="0">
                <a:effectLst/>
                <a:latin typeface="Arial" panose="020B0604020202020204" pitchFamily="34" charset="0"/>
                <a:cs typeface="Arial" panose="020B0604020202020204" pitchFamily="34" charset="0"/>
              </a:rPr>
              <a:t> y podrían haber tenido una función en la regulación de la temperatura del animal, al permitir un intercambio rápido de calor con el medio; se postula también que les pudieron haber servido de defensa. Un ejemplar de este grupo lleva el mismo nombre: estegosaurio.</a:t>
            </a:r>
          </a:p>
        </p:txBody>
      </p:sp>
      <p:sp>
        <p:nvSpPr>
          <p:cNvPr id="5" name="CuadroTexto 4"/>
          <p:cNvSpPr txBox="1"/>
          <p:nvPr/>
        </p:nvSpPr>
        <p:spPr>
          <a:xfrm>
            <a:off x="2211572" y="389799"/>
            <a:ext cx="3785191" cy="1200329"/>
          </a:xfrm>
          <a:prstGeom prst="rect">
            <a:avLst/>
          </a:prstGeom>
          <a:noFill/>
        </p:spPr>
        <p:txBody>
          <a:bodyPr wrap="square" rtlCol="0">
            <a:spAutoFit/>
          </a:bodyPr>
          <a:lstStyle/>
          <a:p>
            <a:pPr>
              <a:lnSpc>
                <a:spcPct val="150000"/>
              </a:lnSpc>
            </a:pPr>
            <a:r>
              <a:rPr lang="es-MX" sz="1200" b="1" dirty="0" smtClean="0">
                <a:latin typeface="Arial" panose="020B0604020202020204" pitchFamily="34" charset="0"/>
                <a:cs typeface="Arial" panose="020B0604020202020204" pitchFamily="34" charset="0"/>
              </a:rPr>
              <a:t>Miércoles, jueves y viernes: </a:t>
            </a:r>
            <a:r>
              <a:rPr lang="es-MX" sz="1200" dirty="0" smtClean="0">
                <a:latin typeface="Arial" panose="020B0604020202020204" pitchFamily="34" charset="0"/>
                <a:cs typeface="Arial" panose="020B0604020202020204" pitchFamily="34" charset="0"/>
              </a:rPr>
              <a:t>Exploración y comprensión del mundo natural y social. </a:t>
            </a:r>
          </a:p>
          <a:p>
            <a:pPr>
              <a:lnSpc>
                <a:spcPct val="150000"/>
              </a:lnSpc>
            </a:pPr>
            <a:r>
              <a:rPr lang="es-MX" sz="1200" b="1" dirty="0" smtClean="0">
                <a:latin typeface="Arial" panose="020B0604020202020204" pitchFamily="34" charset="0"/>
                <a:cs typeface="Arial" panose="020B0604020202020204" pitchFamily="34" charset="0"/>
              </a:rPr>
              <a:t>Situación didáctica: </a:t>
            </a:r>
            <a:r>
              <a:rPr lang="es-MX" sz="1200" dirty="0" smtClean="0">
                <a:latin typeface="Arial" panose="020B0604020202020204" pitchFamily="34" charset="0"/>
                <a:cs typeface="Arial" panose="020B0604020202020204" pitchFamily="34" charset="0"/>
              </a:rPr>
              <a:t>Conozcamos sobre los dinosaurios. </a:t>
            </a:r>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8523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026" name="Picture 2" descr="https://i.pinimg.com/564x/8f/2e/3a/8f2e3a0070f44b5c4945e7ff5bbc68f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0667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870043" y="1637529"/>
            <a:ext cx="5785938" cy="6740307"/>
          </a:xfrm>
          <a:prstGeom prst="rect">
            <a:avLst/>
          </a:prstGeom>
          <a:noFill/>
        </p:spPr>
        <p:txBody>
          <a:bodyPr wrap="square" rtlCol="0">
            <a:spAutoFit/>
          </a:bodyPr>
          <a:lstStyle/>
          <a:p>
            <a:pPr>
              <a:lnSpc>
                <a:spcPct val="150000"/>
              </a:lnSpc>
            </a:pPr>
            <a:r>
              <a:rPr lang="es-MX" sz="1200" dirty="0" smtClean="0">
                <a:latin typeface="Arial" panose="020B0604020202020204" pitchFamily="34" charset="0"/>
                <a:cs typeface="Arial" panose="020B0604020202020204" pitchFamily="34" charset="0"/>
              </a:rPr>
              <a:t>Sus dientes y su pico curvado, como el de un loro, no eran adecuados para masticar las plantas que comía, pero sí para cortar. Se han encontrado restos fósiles en Canadá y Estados.</a:t>
            </a:r>
          </a:p>
          <a:p>
            <a:pPr>
              <a:lnSpc>
                <a:spcPct val="150000"/>
              </a:lnSpc>
            </a:pPr>
            <a:r>
              <a:rPr lang="es-MX" sz="1200" b="1" dirty="0" err="1" smtClean="0">
                <a:latin typeface="Arial" panose="020B0604020202020204" pitchFamily="34" charset="0"/>
                <a:cs typeface="Arial" panose="020B0604020202020204" pitchFamily="34" charset="0"/>
              </a:rPr>
              <a:t>Brontosaurios</a:t>
            </a:r>
            <a:r>
              <a:rPr lang="es-MX" sz="1200" b="1" dirty="0" smtClean="0">
                <a:latin typeface="Arial" panose="020B0604020202020204" pitchFamily="34" charset="0"/>
                <a:cs typeface="Arial" panose="020B0604020202020204" pitchFamily="34" charset="0"/>
              </a:rPr>
              <a:t>:</a:t>
            </a:r>
            <a:r>
              <a:rPr lang="es-MX" sz="1200" dirty="0">
                <a:latin typeface="Arial" panose="020B0604020202020204" pitchFamily="34" charset="0"/>
                <a:cs typeface="Arial" panose="020B0604020202020204" pitchFamily="34" charset="0"/>
              </a:rPr>
              <a:t> </a:t>
            </a:r>
            <a:r>
              <a:rPr lang="es-MX" sz="1200" dirty="0" smtClean="0">
                <a:latin typeface="Arial" panose="020B0604020202020204" pitchFamily="34" charset="0"/>
                <a:cs typeface="Arial" panose="020B0604020202020204" pitchFamily="34" charset="0"/>
              </a:rPr>
              <a:t>Vivió hace unos 150 millones de años en el período jurásico. De cuello y cola largos y piernas como pilares, era uno de los animales terrestres más grandes que ha pisado la Tierra. Medía 22 metros de largo y pesaba alrededor de 40 toneladas. </a:t>
            </a:r>
          </a:p>
          <a:p>
            <a:pPr>
              <a:lnSpc>
                <a:spcPct val="150000"/>
              </a:lnSpc>
            </a:pPr>
            <a:r>
              <a:rPr lang="es-MX" sz="1200" b="1" dirty="0" smtClean="0">
                <a:latin typeface="Arial" panose="020B0604020202020204" pitchFamily="34" charset="0"/>
                <a:cs typeface="Arial" panose="020B0604020202020204" pitchFamily="34" charset="0"/>
              </a:rPr>
              <a:t>Tiranosaurio: </a:t>
            </a:r>
            <a:r>
              <a:rPr lang="es-MX" sz="1200" b="0" i="0" dirty="0" smtClean="0">
                <a:solidFill>
                  <a:srgbClr val="000000"/>
                </a:solidFill>
                <a:effectLst/>
                <a:latin typeface="Geneva"/>
              </a:rPr>
              <a:t>Su nombre significa Reptil Tirano. Vivió durante el periodo Cretácico tardío. Medía de 10 a 14 metros de longitud y pesaba entre cuatro y siete toneladas. Era uno de los carnívoros más feroces. Algunos huesos fósiles de </a:t>
            </a:r>
            <a:r>
              <a:rPr lang="es-MX" sz="1200" b="0" i="0" dirty="0" err="1" smtClean="0">
                <a:solidFill>
                  <a:srgbClr val="000000"/>
                </a:solidFill>
                <a:effectLst/>
                <a:latin typeface="Geneva"/>
              </a:rPr>
              <a:t>Edmontosaurio</a:t>
            </a:r>
            <a:r>
              <a:rPr lang="es-MX" sz="1200" b="0" i="0" dirty="0" smtClean="0">
                <a:solidFill>
                  <a:srgbClr val="000000"/>
                </a:solidFill>
                <a:effectLst/>
                <a:latin typeface="Geneva"/>
              </a:rPr>
              <a:t> y </a:t>
            </a:r>
            <a:r>
              <a:rPr lang="es-MX" sz="1200" b="0" i="0" dirty="0" err="1" smtClean="0">
                <a:solidFill>
                  <a:srgbClr val="000000"/>
                </a:solidFill>
                <a:effectLst/>
                <a:latin typeface="Geneva"/>
              </a:rPr>
              <a:t>Triceratops</a:t>
            </a:r>
            <a:r>
              <a:rPr lang="es-MX" sz="1200" b="0" i="0" dirty="0" smtClean="0">
                <a:solidFill>
                  <a:srgbClr val="000000"/>
                </a:solidFill>
                <a:effectLst/>
                <a:latin typeface="Geneva"/>
              </a:rPr>
              <a:t> muestran marcas de los dientes de este depredador. Las manos de Tiranosaurio eran tan cortas que no le servían para llevarse la comida al hocico. Se han encontrado fósiles en el oeste de América del Norte. </a:t>
            </a:r>
          </a:p>
          <a:p>
            <a:pPr>
              <a:lnSpc>
                <a:spcPct val="150000"/>
              </a:lnSpc>
            </a:pPr>
            <a:r>
              <a:rPr lang="es-MX" sz="1200" b="1" dirty="0" err="1" smtClean="0">
                <a:solidFill>
                  <a:srgbClr val="000000"/>
                </a:solidFill>
                <a:latin typeface="Geneva"/>
                <a:cs typeface="Arial" panose="020B0604020202020204" pitchFamily="34" charset="0"/>
              </a:rPr>
              <a:t>Velociraptor</a:t>
            </a:r>
            <a:r>
              <a:rPr lang="es-MX" sz="1200" b="1" dirty="0" smtClean="0">
                <a:solidFill>
                  <a:srgbClr val="000000"/>
                </a:solidFill>
                <a:latin typeface="Geneva"/>
                <a:cs typeface="Arial" panose="020B0604020202020204" pitchFamily="34" charset="0"/>
              </a:rPr>
              <a:t>: </a:t>
            </a:r>
            <a:r>
              <a:rPr lang="es-MX" sz="1200" b="0" i="0" dirty="0" smtClean="0">
                <a:solidFill>
                  <a:srgbClr val="000000"/>
                </a:solidFill>
                <a:effectLst/>
                <a:latin typeface="Geneva"/>
              </a:rPr>
              <a:t>Su nombre significa Rápido Cazador de Mongolia. Vivió durante el periodo Cretácico tardío. Medía hasta 1.8 metros de longitud y pesaba 15 kilogramos. Era carnívoro. Se cree que su presa favorita era el </a:t>
            </a:r>
            <a:r>
              <a:rPr lang="es-MX" sz="1200" b="0" i="0" dirty="0" err="1" smtClean="0">
                <a:solidFill>
                  <a:srgbClr val="000000"/>
                </a:solidFill>
                <a:effectLst/>
                <a:latin typeface="Geneva"/>
              </a:rPr>
              <a:t>Protoceratops</a:t>
            </a:r>
            <a:r>
              <a:rPr lang="es-MX" sz="1200" b="0" i="0" dirty="0" smtClean="0">
                <a:solidFill>
                  <a:srgbClr val="000000"/>
                </a:solidFill>
                <a:effectLst/>
                <a:latin typeface="Geneva"/>
              </a:rPr>
              <a:t>. Tenía el tamaño de un lobo actual y probablemente cazaba en grupo, lo que le permitía matar presas mucho más grandes que él. Al igual que </a:t>
            </a:r>
            <a:r>
              <a:rPr lang="es-MX" sz="1200" b="0" i="0" dirty="0" err="1" smtClean="0">
                <a:solidFill>
                  <a:srgbClr val="000000"/>
                </a:solidFill>
                <a:effectLst/>
                <a:latin typeface="Geneva"/>
              </a:rPr>
              <a:t>Deinonicus</a:t>
            </a:r>
            <a:r>
              <a:rPr lang="es-MX" sz="1200" b="0" i="0" dirty="0" smtClean="0">
                <a:solidFill>
                  <a:srgbClr val="000000"/>
                </a:solidFill>
                <a:effectLst/>
                <a:latin typeface="Geneva"/>
              </a:rPr>
              <a:t>, tenía una poderosa garra en sus patas, con la que hería de muerte a sus presas. Sus fósiles han sido encontrados en Mongolia y China.</a:t>
            </a:r>
          </a:p>
          <a:p>
            <a:pPr>
              <a:lnSpc>
                <a:spcPct val="150000"/>
              </a:lnSpc>
            </a:pPr>
            <a:r>
              <a:rPr lang="es-MX" sz="1200" b="1" dirty="0" err="1" smtClean="0">
                <a:solidFill>
                  <a:srgbClr val="000000"/>
                </a:solidFill>
                <a:latin typeface="Geneva"/>
                <a:cs typeface="Arial" panose="020B0604020202020204" pitchFamily="34" charset="0"/>
              </a:rPr>
              <a:t>Mosasaurios</a:t>
            </a:r>
            <a:r>
              <a:rPr lang="es-MX" sz="1200" b="1" dirty="0" smtClean="0">
                <a:solidFill>
                  <a:srgbClr val="000000"/>
                </a:solidFill>
                <a:latin typeface="Geneva"/>
                <a:cs typeface="Arial" panose="020B0604020202020204" pitchFamily="34" charset="0"/>
              </a:rPr>
              <a:t>: </a:t>
            </a:r>
            <a:r>
              <a:rPr lang="es-MX" sz="1200" dirty="0">
                <a:solidFill>
                  <a:srgbClr val="000000"/>
                </a:solidFill>
                <a:latin typeface="Geneva"/>
                <a:cs typeface="Arial" panose="020B0604020202020204" pitchFamily="34" charset="0"/>
              </a:rPr>
              <a:t>D</a:t>
            </a:r>
            <a:r>
              <a:rPr lang="es-MX" sz="1200" dirty="0" smtClean="0">
                <a:solidFill>
                  <a:srgbClr val="000000"/>
                </a:solidFill>
                <a:latin typeface="Geneva"/>
                <a:cs typeface="Arial" panose="020B0604020202020204" pitchFamily="34" charset="0"/>
              </a:rPr>
              <a:t>inosaurios acuáticos de entre 3 y 18 metros se asemejaban físicamente a un cocodrilo. Se piensa que estos animales habitaban en mares cálidos y poco profundos en los que se alimentaban de peces, aves buceadoras e, incluso, otros reptiles marinos.</a:t>
            </a:r>
            <a:endParaRPr lang="es-MX" sz="1200" dirty="0" smtClean="0">
              <a:latin typeface="Arial" panose="020B0604020202020204" pitchFamily="34" charset="0"/>
              <a:cs typeface="Arial" panose="020B0604020202020204" pitchFamily="34" charset="0"/>
            </a:endParaRPr>
          </a:p>
        </p:txBody>
      </p:sp>
      <p:sp>
        <p:nvSpPr>
          <p:cNvPr id="6" name="CuadroTexto 5"/>
          <p:cNvSpPr txBox="1"/>
          <p:nvPr/>
        </p:nvSpPr>
        <p:spPr>
          <a:xfrm>
            <a:off x="1913860" y="222928"/>
            <a:ext cx="4742121" cy="1720151"/>
          </a:xfrm>
          <a:prstGeom prst="rect">
            <a:avLst/>
          </a:prstGeom>
          <a:noFill/>
        </p:spPr>
        <p:txBody>
          <a:bodyPr wrap="square" rtlCol="0">
            <a:spAutoFit/>
          </a:bodyPr>
          <a:lstStyle/>
          <a:p>
            <a:pPr>
              <a:lnSpc>
                <a:spcPct val="150000"/>
              </a:lnSpc>
            </a:pPr>
            <a:r>
              <a:rPr lang="es-MX" sz="1200" b="1" dirty="0" err="1" smtClean="0">
                <a:latin typeface="Arial" panose="020B0604020202020204" pitchFamily="34" charset="0"/>
                <a:cs typeface="Arial" panose="020B0604020202020204" pitchFamily="34" charset="0"/>
              </a:rPr>
              <a:t>Triceratops</a:t>
            </a:r>
            <a:r>
              <a:rPr lang="es-MX" sz="1200" b="1" dirty="0" smtClean="0">
                <a:latin typeface="Arial" panose="020B0604020202020204" pitchFamily="34" charset="0"/>
                <a:cs typeface="Arial" panose="020B0604020202020204" pitchFamily="34" charset="0"/>
              </a:rPr>
              <a:t>: </a:t>
            </a:r>
            <a:r>
              <a:rPr lang="es-MX" sz="1200" dirty="0" smtClean="0">
                <a:latin typeface="Arial" panose="020B0604020202020204" pitchFamily="34" charset="0"/>
                <a:cs typeface="Arial" panose="020B0604020202020204" pitchFamily="34" charset="0"/>
              </a:rPr>
              <a:t>Su nombre significa Horrible Cabeza con Tres Cuernos. Vivió durante el periodo Cretácico tardío. Este herbívoro se alimentaba de plantas duras y ricas en fibra. Medía nueve metros y pesaba aproximadamente seis toneladas. Era el mayor de los </a:t>
            </a:r>
            <a:r>
              <a:rPr lang="es-MX" sz="1200" dirty="0" smtClean="0">
                <a:latin typeface="Arial" panose="020B0604020202020204" pitchFamily="34" charset="0"/>
                <a:cs typeface="Arial" panose="020B0604020202020204" pitchFamily="34" charset="0"/>
              </a:rPr>
              <a:t>dinosaurios cornudos que vivieron a finales del Cretácico. </a:t>
            </a:r>
          </a:p>
          <a:p>
            <a:pPr>
              <a:lnSpc>
                <a:spcPct val="150000"/>
              </a:lnSpc>
            </a:pPr>
            <a:endParaRPr lang="es-MX"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04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026" name="Picture 2" descr="https://i.pinimg.com/564x/8f/2e/3a/8f2e3a0070f44b5c4945e7ff5bbc68f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0667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868215" y="1563440"/>
            <a:ext cx="5871000" cy="2308324"/>
          </a:xfrm>
          <a:prstGeom prst="rect">
            <a:avLst/>
          </a:prstGeom>
          <a:noFill/>
        </p:spPr>
        <p:txBody>
          <a:bodyPr wrap="square" rtlCol="0">
            <a:spAutoFit/>
          </a:bodyPr>
          <a:lstStyle/>
          <a:p>
            <a:pPr>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porque aporta evidencias que apoyan la teoría de que las aves evolucionaron a partir de un antepasado que era dinosaurio. </a:t>
            </a:r>
          </a:p>
          <a:p>
            <a:pPr>
              <a:lnSpc>
                <a:spcPct val="150000"/>
              </a:lnSpc>
            </a:pPr>
            <a:r>
              <a:rPr lang="es-MX" sz="1200" b="1" dirty="0" err="1" smtClean="0">
                <a:solidFill>
                  <a:srgbClr val="000000"/>
                </a:solidFill>
                <a:latin typeface="Arial" panose="020B0604020202020204" pitchFamily="34" charset="0"/>
                <a:cs typeface="Arial" panose="020B0604020202020204" pitchFamily="34" charset="0"/>
              </a:rPr>
              <a:t>Pterodactilo</a:t>
            </a:r>
            <a:r>
              <a:rPr lang="es-MX" sz="1200" b="1" dirty="0" smtClean="0">
                <a:solidFill>
                  <a:srgbClr val="000000"/>
                </a:solidFill>
                <a:latin typeface="Arial" panose="020B0604020202020204" pitchFamily="34" charset="0"/>
                <a:cs typeface="Arial" panose="020B0604020202020204" pitchFamily="34" charset="0"/>
              </a:rPr>
              <a:t>: </a:t>
            </a:r>
            <a:r>
              <a:rPr lang="es-MX" sz="1200" dirty="0" smtClean="0">
                <a:solidFill>
                  <a:srgbClr val="000000"/>
                </a:solidFill>
                <a:latin typeface="Arial" panose="020B0604020202020204" pitchFamily="34" charset="0"/>
                <a:cs typeface="Arial" panose="020B0604020202020204" pitchFamily="34" charset="0"/>
              </a:rPr>
              <a:t>Su nombre se debe al largo dedo que sostiene su ala y a su capacidad de volar. Presentaba una cabeza pequeña, cabeza con un pico puntiagudo y dentado, cuello largo y patas similares a las de las aves. </a:t>
            </a:r>
            <a:r>
              <a:rPr lang="es-MX" sz="1200" dirty="0" smtClean="0">
                <a:latin typeface="Arial" panose="020B0604020202020204" pitchFamily="34" charset="0"/>
                <a:cs typeface="Arial" panose="020B0604020202020204" pitchFamily="34" charset="0"/>
              </a:rPr>
              <a:t>Son </a:t>
            </a:r>
            <a:r>
              <a:rPr lang="es-MX" sz="1200" dirty="0">
                <a:latin typeface="Arial" panose="020B0604020202020204" pitchFamily="34" charset="0"/>
                <a:cs typeface="Arial" panose="020B0604020202020204" pitchFamily="34" charset="0"/>
              </a:rPr>
              <a:t>considerados animales de tamaño medio, alcanzando 1,5 metros de longitud la especie más grande. En tanto, se estima que eran carnívoros y que se alimentaban de pequeñas presas.</a:t>
            </a:r>
            <a:endParaRPr lang="es-MX" sz="1000" dirty="0">
              <a:latin typeface="Arial" panose="020B0604020202020204" pitchFamily="34" charset="0"/>
              <a:cs typeface="Arial" panose="020B0604020202020204" pitchFamily="34" charset="0"/>
            </a:endParaRPr>
          </a:p>
        </p:txBody>
      </p:sp>
      <p:sp>
        <p:nvSpPr>
          <p:cNvPr id="5" name="Rectángulo 4"/>
          <p:cNvSpPr/>
          <p:nvPr/>
        </p:nvSpPr>
        <p:spPr>
          <a:xfrm>
            <a:off x="868215" y="3817693"/>
            <a:ext cx="5871000" cy="4385816"/>
          </a:xfrm>
          <a:prstGeom prst="rect">
            <a:avLst/>
          </a:prstGeom>
        </p:spPr>
        <p:txBody>
          <a:bodyPr wrap="square">
            <a:spAutoFit/>
          </a:bodyPr>
          <a:lstStyle/>
          <a:p>
            <a:pPr>
              <a:lnSpc>
                <a:spcPct val="150000"/>
              </a:lnSpc>
            </a:pPr>
            <a:r>
              <a:rPr lang="es-MX" sz="1200" b="1" dirty="0" smtClean="0">
                <a:latin typeface="Arial" panose="020B0604020202020204" pitchFamily="34" charset="0"/>
                <a:cs typeface="Arial" panose="020B0604020202020204" pitchFamily="34" charset="0"/>
              </a:rPr>
              <a:t>Dinosaurios carnívoros: </a:t>
            </a:r>
            <a:r>
              <a:rPr lang="es-MX" sz="1200" dirty="0" smtClean="0">
                <a:latin typeface="Arial" panose="020B0604020202020204" pitchFamily="34" charset="0"/>
                <a:cs typeface="Arial" panose="020B0604020202020204" pitchFamily="34" charset="0"/>
              </a:rPr>
              <a:t>Los dinosaurios carnívoros, pertenecientes al grupo de los </a:t>
            </a:r>
            <a:r>
              <a:rPr lang="es-MX" sz="1200" i="1" dirty="0" smtClean="0">
                <a:latin typeface="Arial" panose="020B0604020202020204" pitchFamily="34" charset="0"/>
                <a:cs typeface="Arial" panose="020B0604020202020204" pitchFamily="34" charset="0"/>
              </a:rPr>
              <a:t>terópodos</a:t>
            </a:r>
            <a:r>
              <a:rPr lang="es-MX" sz="1200" dirty="0" smtClean="0">
                <a:latin typeface="Arial" panose="020B0604020202020204" pitchFamily="34" charset="0"/>
                <a:cs typeface="Arial" panose="020B0604020202020204" pitchFamily="34" charset="0"/>
              </a:rPr>
              <a:t>, eran los mayores depredadores del planeta. Caracterizados por sus afilados dientes, mirada penetrante y temibles garras, algunos cazaban en solitario mientras que otros lo hacían en manada. Así mismo, </a:t>
            </a:r>
            <a:r>
              <a:rPr lang="es-MX" sz="1200" dirty="0" smtClean="0">
                <a:latin typeface="Arial" panose="020B0604020202020204" pitchFamily="34" charset="0"/>
                <a:cs typeface="Arial" panose="020B0604020202020204" pitchFamily="34" charset="0"/>
              </a:rPr>
              <a:t>dentro </a:t>
            </a:r>
            <a:r>
              <a:rPr lang="es-MX" sz="1200" dirty="0">
                <a:latin typeface="Arial" panose="020B0604020202020204" pitchFamily="34" charset="0"/>
                <a:cs typeface="Arial" panose="020B0604020202020204" pitchFamily="34" charset="0"/>
              </a:rPr>
              <a:t>del gran grupo de dinosaurios carnívoros, existía una escala natural que clasificaba en la cima a los depredadores más feroces, los cuales podían alimentarse incluso de otros carnívoros más pequeños, y dejaba las posiciones inferiores para los carnívoros que se alimentaban de otros dinosaurios más pequeños (principalmente dinosaurios herbívoros), de insectos o de peces</a:t>
            </a:r>
            <a:r>
              <a:rPr lang="es-MX" sz="1200" dirty="0" smtClean="0">
                <a:latin typeface="Arial" panose="020B0604020202020204" pitchFamily="34" charset="0"/>
                <a:cs typeface="Arial" panose="020B0604020202020204" pitchFamily="34" charset="0"/>
              </a:rPr>
              <a:t>.</a:t>
            </a:r>
          </a:p>
          <a:p>
            <a:pPr>
              <a:lnSpc>
                <a:spcPct val="150000"/>
              </a:lnSpc>
            </a:pPr>
            <a:r>
              <a:rPr lang="es-MX" sz="1200" dirty="0" smtClean="0">
                <a:latin typeface="Arial" panose="020B0604020202020204" pitchFamily="34" charset="0"/>
                <a:cs typeface="Arial" panose="020B0604020202020204" pitchFamily="34" charset="0"/>
              </a:rPr>
              <a:t>Dinosaurios herbívoros: </a:t>
            </a:r>
            <a:r>
              <a:rPr lang="es-MX" sz="1200" dirty="0">
                <a:latin typeface="Arial" panose="020B0604020202020204" pitchFamily="34" charset="0"/>
                <a:cs typeface="Arial" panose="020B0604020202020204" pitchFamily="34" charset="0"/>
              </a:rPr>
              <a:t> </a:t>
            </a:r>
            <a:r>
              <a:rPr lang="es-MX" sz="1200" dirty="0" smtClean="0">
                <a:latin typeface="Arial" panose="020B0604020202020204" pitchFamily="34" charset="0"/>
                <a:cs typeface="Arial" panose="020B0604020202020204" pitchFamily="34" charset="0"/>
              </a:rPr>
              <a:t>Eran </a:t>
            </a:r>
            <a:r>
              <a:rPr lang="es-MX" sz="1200" dirty="0">
                <a:latin typeface="Arial" panose="020B0604020202020204" pitchFamily="34" charset="0"/>
                <a:cs typeface="Arial" panose="020B0604020202020204" pitchFamily="34" charset="0"/>
              </a:rPr>
              <a:t>de </a:t>
            </a:r>
            <a:r>
              <a:rPr lang="es-MX" sz="1200" dirty="0" smtClean="0">
                <a:latin typeface="Arial" panose="020B0604020202020204" pitchFamily="34" charset="0"/>
                <a:cs typeface="Arial" panose="020B0604020202020204" pitchFamily="34" charset="0"/>
              </a:rPr>
              <a:t>difícil </a:t>
            </a:r>
            <a:r>
              <a:rPr lang="es-MX" sz="1200" dirty="0">
                <a:latin typeface="Arial" panose="020B0604020202020204" pitchFamily="34" charset="0"/>
                <a:cs typeface="Arial" panose="020B0604020202020204" pitchFamily="34" charset="0"/>
              </a:rPr>
              <a:t>digestión por lo que gran parte del día se lo pasaban comiendo y </a:t>
            </a:r>
            <a:r>
              <a:rPr lang="es-MX" sz="1200" dirty="0" smtClean="0">
                <a:latin typeface="Arial" panose="020B0604020202020204" pitchFamily="34" charset="0"/>
                <a:cs typeface="Arial" panose="020B0604020202020204" pitchFamily="34" charset="0"/>
              </a:rPr>
              <a:t>masticando.</a:t>
            </a:r>
            <a:r>
              <a:rPr lang="es-MX" b="1" dirty="0"/>
              <a:t> </a:t>
            </a:r>
            <a:r>
              <a:rPr lang="es-MX" sz="1200" dirty="0" smtClean="0">
                <a:latin typeface="Arial" panose="020B0604020202020204" pitchFamily="34" charset="0"/>
                <a:cs typeface="Arial" panose="020B0604020202020204" pitchFamily="34" charset="0"/>
              </a:rPr>
              <a:t>No </a:t>
            </a:r>
            <a:r>
              <a:rPr lang="es-MX" sz="1200" dirty="0">
                <a:latin typeface="Arial" panose="020B0604020202020204" pitchFamily="34" charset="0"/>
                <a:cs typeface="Arial" panose="020B0604020202020204" pitchFamily="34" charset="0"/>
              </a:rPr>
              <a:t>todas las especies de dinosaurios herbívoros tenían dientes con los que realmente masticaban sino que les servían principalmente para arrancar las hojas con las que se </a:t>
            </a:r>
            <a:r>
              <a:rPr lang="es-MX" sz="1200" dirty="0" smtClean="0">
                <a:latin typeface="Arial" panose="020B0604020202020204" pitchFamily="34" charset="0"/>
                <a:cs typeface="Arial" panose="020B0604020202020204" pitchFamily="34" charset="0"/>
              </a:rPr>
              <a:t>alimentaban, tenían dientes </a:t>
            </a:r>
            <a:r>
              <a:rPr lang="es-MX" sz="1200" dirty="0">
                <a:latin typeface="Arial" panose="020B0604020202020204" pitchFamily="34" charset="0"/>
                <a:cs typeface="Arial" panose="020B0604020202020204" pitchFamily="34" charset="0"/>
              </a:rPr>
              <a:t>pequeños que eran ideales para arrancar hojas </a:t>
            </a:r>
            <a:r>
              <a:rPr lang="es-MX" sz="1200" dirty="0" smtClean="0">
                <a:latin typeface="Arial" panose="020B0604020202020204" pitchFamily="34" charset="0"/>
                <a:cs typeface="Arial" panose="020B0604020202020204" pitchFamily="34" charset="0"/>
              </a:rPr>
              <a:t>pero </a:t>
            </a:r>
            <a:r>
              <a:rPr lang="es-MX" sz="1200" dirty="0">
                <a:latin typeface="Arial" panose="020B0604020202020204" pitchFamily="34" charset="0"/>
                <a:cs typeface="Arial" panose="020B0604020202020204" pitchFamily="34" charset="0"/>
              </a:rPr>
              <a:t>no eran demasiado útiles para poder masticar, de modo que es de suponer que </a:t>
            </a:r>
            <a:r>
              <a:rPr lang="es-MX" sz="1200" dirty="0" smtClean="0">
                <a:latin typeface="Arial" panose="020B0604020202020204" pitchFamily="34" charset="0"/>
                <a:cs typeface="Arial" panose="020B0604020202020204" pitchFamily="34" charset="0"/>
              </a:rPr>
              <a:t>tragaban </a:t>
            </a:r>
            <a:r>
              <a:rPr lang="es-MX" sz="1200" dirty="0">
                <a:latin typeface="Arial" panose="020B0604020202020204" pitchFamily="34" charset="0"/>
                <a:cs typeface="Arial" panose="020B0604020202020204" pitchFamily="34" charset="0"/>
              </a:rPr>
              <a:t>entera su comida.</a:t>
            </a:r>
            <a:endParaRPr lang="es-MX" sz="700" dirty="0">
              <a:latin typeface="Arial" panose="020B0604020202020204" pitchFamily="34" charset="0"/>
              <a:cs typeface="Arial" panose="020B0604020202020204" pitchFamily="34" charset="0"/>
            </a:endParaRPr>
          </a:p>
        </p:txBody>
      </p:sp>
      <p:sp>
        <p:nvSpPr>
          <p:cNvPr id="6" name="Rectángulo 5"/>
          <p:cNvSpPr/>
          <p:nvPr/>
        </p:nvSpPr>
        <p:spPr>
          <a:xfrm>
            <a:off x="1927151" y="175119"/>
            <a:ext cx="4695106" cy="1477328"/>
          </a:xfrm>
          <a:prstGeom prst="rect">
            <a:avLst/>
          </a:prstGeom>
        </p:spPr>
        <p:txBody>
          <a:bodyPr wrap="square">
            <a:spAutoFit/>
          </a:bodyPr>
          <a:lstStyle/>
          <a:p>
            <a:pPr>
              <a:lnSpc>
                <a:spcPct val="150000"/>
              </a:lnSpc>
            </a:pPr>
            <a:r>
              <a:rPr lang="es-MX" sz="1200" b="1" dirty="0" err="1" smtClean="0">
                <a:latin typeface="Arial" panose="020B0604020202020204" pitchFamily="34" charset="0"/>
                <a:cs typeface="Arial" panose="020B0604020202020204" pitchFamily="34" charset="0"/>
              </a:rPr>
              <a:t>Arqueopterix</a:t>
            </a:r>
            <a:r>
              <a:rPr lang="es-MX" sz="1200" b="1" dirty="0" smtClean="0">
                <a:latin typeface="Arial" panose="020B0604020202020204" pitchFamily="34" charset="0"/>
                <a:cs typeface="Arial" panose="020B0604020202020204" pitchFamily="34" charset="0"/>
              </a:rPr>
              <a:t>: </a:t>
            </a:r>
            <a:r>
              <a:rPr lang="es-MX" sz="1200" b="0" i="0" dirty="0" smtClean="0">
                <a:solidFill>
                  <a:srgbClr val="000000"/>
                </a:solidFill>
                <a:effectLst/>
                <a:latin typeface="Arial" panose="020B0604020202020204" pitchFamily="34" charset="0"/>
                <a:cs typeface="Arial" panose="020B0604020202020204" pitchFamily="34" charset="0"/>
              </a:rPr>
              <a:t>Su nombre significa Ala Antigua. Esta ave primitiva vivió en el periodo Jurásico. Era un dinosaurio carnívoro. Su dieta probablemente incluía pequeños reptiles, mamíferos e insectos. Medía aproximadamente 60 centímetros y pesaba 500 gramos. Se le considera la primera ave. Es uno de los </a:t>
            </a:r>
            <a:r>
              <a:rPr lang="es-MX" sz="1200" b="0" i="0" dirty="0" smtClean="0">
                <a:solidFill>
                  <a:srgbClr val="000000"/>
                </a:solidFill>
                <a:effectLst/>
                <a:latin typeface="Arial" panose="020B0604020202020204" pitchFamily="34" charset="0"/>
                <a:cs typeface="Arial" panose="020B0604020202020204" pitchFamily="34" charset="0"/>
              </a:rPr>
              <a:t>fósiles más importantes, </a:t>
            </a:r>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3825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026" name="Picture 2" descr="https://i.pinimg.com/564x/8f/2e/3a/8f2e3a0070f44b5c4945e7ff5bbc68f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06678"/>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776177" y="1838150"/>
            <a:ext cx="5932967" cy="3416320"/>
          </a:xfrm>
          <a:prstGeom prst="rect">
            <a:avLst/>
          </a:prstGeom>
        </p:spPr>
        <p:txBody>
          <a:bodyPr wrap="square">
            <a:spAutoFit/>
          </a:bodyPr>
          <a:lstStyle/>
          <a:p>
            <a:pPr algn="ctr">
              <a:lnSpc>
                <a:spcPct val="150000"/>
              </a:lnSpc>
              <a:spcAft>
                <a:spcPts val="0"/>
              </a:spcAft>
            </a:pPr>
            <a:r>
              <a:rPr lang="es-MX" sz="1200" b="1" dirty="0" smtClean="0">
                <a:latin typeface="Lucida Handwriting" panose="03010101010101010101" pitchFamily="66" charset="0"/>
                <a:ea typeface="Calibri" panose="020F0502020204030204" pitchFamily="34" charset="0"/>
                <a:cs typeface="Arial" panose="020B0604020202020204" pitchFamily="34" charset="0"/>
              </a:rPr>
              <a:t>¿Cómo </a:t>
            </a:r>
            <a:r>
              <a:rPr lang="es-MX" sz="1200" b="1" dirty="0">
                <a:latin typeface="Lucida Handwriting" panose="03010101010101010101" pitchFamily="66" charset="0"/>
                <a:ea typeface="Calibri" panose="020F0502020204030204" pitchFamily="34" charset="0"/>
                <a:cs typeface="Arial" panose="020B0604020202020204" pitchFamily="34" charset="0"/>
              </a:rPr>
              <a:t>se lo daremos a conocer a los niños</a:t>
            </a:r>
            <a:r>
              <a:rPr lang="es-MX" sz="1200" b="1" dirty="0" smtClean="0">
                <a:latin typeface="Lucida Handwriting" panose="03010101010101010101" pitchFamily="66" charset="0"/>
                <a:ea typeface="Calibri" panose="020F0502020204030204" pitchFamily="34" charset="0"/>
                <a:cs typeface="Arial" panose="020B0604020202020204" pitchFamily="34" charset="0"/>
              </a:rPr>
              <a:t>?</a:t>
            </a:r>
          </a:p>
          <a:p>
            <a:pPr>
              <a:lnSpc>
                <a:spcPct val="150000"/>
              </a:lnSpc>
              <a:spcAft>
                <a:spcPts val="0"/>
              </a:spcAft>
            </a:pPr>
            <a:r>
              <a:rPr lang="es-MX" sz="1200" dirty="0" smtClean="0">
                <a:latin typeface="Arial" panose="020B0604020202020204" pitchFamily="34" charset="0"/>
                <a:ea typeface="Calibri" panose="020F0502020204030204" pitchFamily="34" charset="0"/>
                <a:cs typeface="Arial" panose="020B0604020202020204" pitchFamily="34" charset="0"/>
              </a:rPr>
              <a:t>Primero se realizará una actividad en la que se pedirá la información que los alumnos consultaron en casa acerca del dinosaurio de su preferencia, cada uno expondrá los datos más relevantes que encontraron. </a:t>
            </a:r>
          </a:p>
          <a:p>
            <a:pPr>
              <a:lnSpc>
                <a:spcPct val="150000"/>
              </a:lnSpc>
            </a:pPr>
            <a:r>
              <a:rPr lang="es-MX" sz="1200" dirty="0" smtClean="0">
                <a:latin typeface="Arial" panose="020B0604020202020204" pitchFamily="34" charset="0"/>
                <a:cs typeface="Arial" panose="020B0604020202020204" pitchFamily="34" charset="0"/>
              </a:rPr>
              <a:t>Posteriormente en las clases presenciales, se les presentará un cartel informativo con las características de algunos dinosaurios terrestres, acuáticos y voladores, como su nombre, peso, tamaño y alimentación. Luego se realiz</a:t>
            </a:r>
            <a:r>
              <a:rPr lang="es-MX" sz="1200" dirty="0" smtClean="0">
                <a:latin typeface="Arial" panose="020B0604020202020204" pitchFamily="34" charset="0"/>
                <a:cs typeface="Arial" panose="020B0604020202020204" pitchFamily="34" charset="0"/>
              </a:rPr>
              <a:t>ará un juego en donde los alumnos tendrán que buscar los alimentos que consumían los dinosaurios herbívoros y carnívoros y colocarlos en los dinosaurios que corresponden. </a:t>
            </a:r>
          </a:p>
          <a:p>
            <a:pPr>
              <a:lnSpc>
                <a:spcPct val="150000"/>
              </a:lnSpc>
            </a:pPr>
            <a:r>
              <a:rPr lang="es-MX" sz="1200" dirty="0" smtClean="0">
                <a:latin typeface="Arial" panose="020B0604020202020204" pitchFamily="34" charset="0"/>
                <a:cs typeface="Arial" panose="020B0604020202020204" pitchFamily="34" charset="0"/>
              </a:rPr>
              <a:t>Finamente para reforzar lo aprendido, se realizarán conteo de colecciones para graficarlos.  </a:t>
            </a:r>
          </a:p>
          <a:p>
            <a:pPr>
              <a:lnSpc>
                <a:spcPct val="150000"/>
              </a:lnSpc>
              <a:spcAft>
                <a:spcPts val="0"/>
              </a:spcAft>
            </a:pPr>
            <a:endParaRPr lang="es-MX" sz="1200" dirty="0">
              <a:latin typeface="Arial" panose="020B0604020202020204" pitchFamily="34" charset="0"/>
              <a:ea typeface="Calibri" panose="020F0502020204030204" pitchFamily="34" charset="0"/>
              <a:cs typeface="Arial" panose="020B0604020202020204" pitchFamily="34" charset="0"/>
            </a:endParaRPr>
          </a:p>
        </p:txBody>
      </p:sp>
      <p:sp>
        <p:nvSpPr>
          <p:cNvPr id="6" name="Rectángulo 5"/>
          <p:cNvSpPr/>
          <p:nvPr/>
        </p:nvSpPr>
        <p:spPr>
          <a:xfrm>
            <a:off x="1810193" y="164275"/>
            <a:ext cx="4812064" cy="1754326"/>
          </a:xfrm>
          <a:prstGeom prst="rect">
            <a:avLst/>
          </a:prstGeom>
        </p:spPr>
        <p:txBody>
          <a:bodyPr wrap="square">
            <a:spAutoFit/>
          </a:bodyPr>
          <a:lstStyle/>
          <a:p>
            <a:pPr>
              <a:lnSpc>
                <a:spcPct val="150000"/>
              </a:lnSpc>
            </a:pPr>
            <a:r>
              <a:rPr lang="es-MX" sz="1200" dirty="0">
                <a:solidFill>
                  <a:srgbClr val="000000"/>
                </a:solidFill>
                <a:latin typeface="Arial" panose="020B0604020202020204" pitchFamily="34" charset="0"/>
              </a:rPr>
              <a:t>L</a:t>
            </a:r>
            <a:r>
              <a:rPr lang="es-MX" sz="1200" i="0" dirty="0" smtClean="0">
                <a:solidFill>
                  <a:srgbClr val="000000"/>
                </a:solidFill>
                <a:effectLst/>
                <a:latin typeface="Arial" panose="020B0604020202020204" pitchFamily="34" charset="0"/>
              </a:rPr>
              <a:t>as hojas eran la dieta principal de muchos herbívoros. El pasto de hecho no se desarrolló hasta 25 años después de que desaparecieran los dinosaurios por lo que no era la base de su alimentación. </a:t>
            </a:r>
            <a:r>
              <a:rPr lang="es-MX" sz="1200" dirty="0">
                <a:latin typeface="Arial" panose="020B0604020202020204" pitchFamily="34" charset="0"/>
                <a:cs typeface="Arial" panose="020B0604020202020204" pitchFamily="34" charset="0"/>
              </a:rPr>
              <a:t>Dinosaurios con cuernos como el </a:t>
            </a:r>
            <a:r>
              <a:rPr lang="es-MX" sz="1200" dirty="0" err="1">
                <a:latin typeface="Arial" panose="020B0604020202020204" pitchFamily="34" charset="0"/>
                <a:cs typeface="Arial" panose="020B0604020202020204" pitchFamily="34" charset="0"/>
              </a:rPr>
              <a:t>Triceratops</a:t>
            </a:r>
            <a:r>
              <a:rPr lang="es-MX" sz="1200" dirty="0">
                <a:latin typeface="Arial" panose="020B0604020202020204" pitchFamily="34" charset="0"/>
                <a:cs typeface="Arial" panose="020B0604020202020204" pitchFamily="34" charset="0"/>
              </a:rPr>
              <a:t> cortaban los helechos duros y plantas llamadas cola de caballo con sus picos y dientes agudos.</a:t>
            </a:r>
            <a:endParaRPr lang="es-MX"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192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1436" y="199757"/>
            <a:ext cx="5915025" cy="1767417"/>
          </a:xfrm>
        </p:spPr>
        <p:txBody>
          <a:bodyPr>
            <a:normAutofit/>
          </a:bodyPr>
          <a:lstStyle/>
          <a:p>
            <a:r>
              <a:rPr lang="es-MX" sz="1800" b="1" dirty="0" smtClean="0">
                <a:latin typeface="Arial" panose="020B0604020202020204" pitchFamily="34" charset="0"/>
                <a:cs typeface="Arial" panose="020B0604020202020204" pitchFamily="34" charset="0"/>
              </a:rPr>
              <a:t>Referencias bibliográficas </a:t>
            </a:r>
            <a:br>
              <a:rPr lang="es-MX" sz="1800" b="1" dirty="0" smtClean="0">
                <a:latin typeface="Arial" panose="020B0604020202020204" pitchFamily="34" charset="0"/>
                <a:cs typeface="Arial" panose="020B0604020202020204" pitchFamily="34" charset="0"/>
              </a:rPr>
            </a:br>
            <a:endParaRPr lang="es-MX" sz="18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331436" y="1190159"/>
            <a:ext cx="6195127" cy="5801784"/>
          </a:xfrm>
        </p:spPr>
        <p:txBody>
          <a:bodyPr/>
          <a:lstStyle/>
          <a:p>
            <a:pPr marL="0" indent="0">
              <a:lnSpc>
                <a:spcPct val="150000"/>
              </a:lnSpc>
              <a:buNone/>
            </a:pPr>
            <a:r>
              <a:rPr lang="es-MX" sz="1200" dirty="0">
                <a:latin typeface="Arial" panose="020B0604020202020204" pitchFamily="34" charset="0"/>
                <a:cs typeface="Arial" panose="020B0604020202020204" pitchFamily="34" charset="0"/>
                <a:hlinkClick r:id="rId2"/>
              </a:rPr>
              <a:t>http://</a:t>
            </a:r>
            <a:r>
              <a:rPr lang="es-MX" sz="1200" dirty="0" smtClean="0">
                <a:latin typeface="Arial" panose="020B0604020202020204" pitchFamily="34" charset="0"/>
                <a:cs typeface="Arial" panose="020B0604020202020204" pitchFamily="34" charset="0"/>
                <a:hlinkClick r:id="rId2"/>
              </a:rPr>
              <a:t>www.revista.unam.mx/vol.2/num4/sabias1/tipos.html</a:t>
            </a:r>
            <a:endParaRPr lang="es-MX" sz="1200" dirty="0" smtClean="0">
              <a:latin typeface="Arial" panose="020B0604020202020204" pitchFamily="34" charset="0"/>
              <a:cs typeface="Arial" panose="020B0604020202020204" pitchFamily="34" charset="0"/>
            </a:endParaRPr>
          </a:p>
          <a:p>
            <a:pPr marL="0" indent="0">
              <a:lnSpc>
                <a:spcPct val="150000"/>
              </a:lnSpc>
              <a:buNone/>
            </a:pPr>
            <a:r>
              <a:rPr lang="es-MX" sz="1200" dirty="0" smtClean="0">
                <a:latin typeface="Arial" panose="020B0604020202020204" pitchFamily="34" charset="0"/>
                <a:cs typeface="Arial" panose="020B0604020202020204" pitchFamily="34" charset="0"/>
                <a:hlinkClick r:id="rId3"/>
              </a:rPr>
              <a:t>https</a:t>
            </a:r>
            <a:r>
              <a:rPr lang="es-MX" sz="1200" dirty="0">
                <a:latin typeface="Arial" panose="020B0604020202020204" pitchFamily="34" charset="0"/>
                <a:cs typeface="Arial" panose="020B0604020202020204" pitchFamily="34" charset="0"/>
                <a:hlinkClick r:id="rId3"/>
              </a:rPr>
              <a:t>://</a:t>
            </a:r>
            <a:r>
              <a:rPr lang="es-MX" sz="1200" dirty="0" smtClean="0">
                <a:latin typeface="Arial" panose="020B0604020202020204" pitchFamily="34" charset="0"/>
                <a:cs typeface="Arial" panose="020B0604020202020204" pitchFamily="34" charset="0"/>
                <a:hlinkClick r:id="rId3"/>
              </a:rPr>
              <a:t>www.expertoanimal.com/tipos-de-dinosaurios-carnivoros-23488.html</a:t>
            </a:r>
            <a:endParaRPr lang="es-MX" sz="1200" dirty="0" smtClean="0">
              <a:latin typeface="Arial" panose="020B0604020202020204" pitchFamily="34" charset="0"/>
              <a:cs typeface="Arial" panose="020B0604020202020204" pitchFamily="34" charset="0"/>
            </a:endParaRPr>
          </a:p>
          <a:p>
            <a:pPr marL="0" indent="0">
              <a:lnSpc>
                <a:spcPct val="150000"/>
              </a:lnSpc>
              <a:buNone/>
            </a:pPr>
            <a:r>
              <a:rPr lang="es-MX" sz="1200" dirty="0">
                <a:latin typeface="Arial" panose="020B0604020202020204" pitchFamily="34" charset="0"/>
                <a:cs typeface="Arial" panose="020B0604020202020204" pitchFamily="34" charset="0"/>
                <a:hlinkClick r:id="rId4"/>
              </a:rPr>
              <a:t>https://</a:t>
            </a:r>
            <a:r>
              <a:rPr lang="es-MX" sz="1200" dirty="0" smtClean="0">
                <a:latin typeface="Arial" panose="020B0604020202020204" pitchFamily="34" charset="0"/>
                <a:cs typeface="Arial" panose="020B0604020202020204" pitchFamily="34" charset="0"/>
                <a:hlinkClick r:id="rId4"/>
              </a:rPr>
              <a:t>www.ecologiaverde.com/dinosaurios-voladores-tipos-nombres-e-imagenes-3653.html</a:t>
            </a:r>
            <a:endParaRPr lang="es-MX" sz="1200" dirty="0" smtClean="0">
              <a:latin typeface="Arial" panose="020B0604020202020204" pitchFamily="34" charset="0"/>
              <a:cs typeface="Arial" panose="020B0604020202020204" pitchFamily="34" charset="0"/>
            </a:endParaRPr>
          </a:p>
          <a:p>
            <a:pPr marL="0" indent="0">
              <a:lnSpc>
                <a:spcPct val="150000"/>
              </a:lnSpc>
              <a:buNone/>
            </a:pPr>
            <a:r>
              <a:rPr lang="es-MX" sz="1200" dirty="0">
                <a:latin typeface="Arial" panose="020B0604020202020204" pitchFamily="34" charset="0"/>
                <a:cs typeface="Arial" panose="020B0604020202020204" pitchFamily="34" charset="0"/>
                <a:hlinkClick r:id="rId5"/>
              </a:rPr>
              <a:t>https://espaciociencia.com/dinosaurios-herbivoros</a:t>
            </a:r>
            <a:r>
              <a:rPr lang="es-MX" sz="1200" dirty="0" smtClean="0">
                <a:latin typeface="Arial" panose="020B0604020202020204" pitchFamily="34" charset="0"/>
                <a:cs typeface="Arial" panose="020B0604020202020204" pitchFamily="34" charset="0"/>
                <a:hlinkClick r:id="rId5"/>
              </a:rPr>
              <a:t>/</a:t>
            </a:r>
            <a:endParaRPr lang="es-MX" sz="1200" dirty="0" smtClean="0">
              <a:latin typeface="Arial" panose="020B0604020202020204" pitchFamily="34" charset="0"/>
              <a:cs typeface="Arial" panose="020B0604020202020204" pitchFamily="34" charset="0"/>
            </a:endParaRPr>
          </a:p>
          <a:p>
            <a:pPr marL="0" indent="0">
              <a:lnSpc>
                <a:spcPct val="150000"/>
              </a:lnSpc>
              <a:buNone/>
            </a:pPr>
            <a:r>
              <a:rPr lang="es-MX" sz="1200" dirty="0">
                <a:latin typeface="Arial" panose="020B0604020202020204" pitchFamily="34" charset="0"/>
                <a:cs typeface="Arial" panose="020B0604020202020204" pitchFamily="34" charset="0"/>
                <a:hlinkClick r:id="rId6"/>
              </a:rPr>
              <a:t>https://</a:t>
            </a:r>
            <a:r>
              <a:rPr lang="es-MX" sz="1200" dirty="0" smtClean="0">
                <a:latin typeface="Arial" panose="020B0604020202020204" pitchFamily="34" charset="0"/>
                <a:cs typeface="Arial" panose="020B0604020202020204" pitchFamily="34" charset="0"/>
                <a:hlinkClick r:id="rId6"/>
              </a:rPr>
              <a:t>www.abc.es/ciencia/20150408/abci-retorno-brontosaurio-201504081308.html?ref=https%3A%2F%2Fwww.abc.es%2Fciencia%2F20150408%2Fabci-retorno-brontosaurio-201504081308.html</a:t>
            </a:r>
            <a:endParaRPr lang="es-MX" sz="1200" dirty="0" smtClean="0">
              <a:latin typeface="Arial" panose="020B0604020202020204" pitchFamily="34" charset="0"/>
              <a:cs typeface="Arial" panose="020B0604020202020204" pitchFamily="34" charset="0"/>
            </a:endParaRPr>
          </a:p>
          <a:p>
            <a:pPr marL="0" indent="0">
              <a:lnSpc>
                <a:spcPct val="150000"/>
              </a:lnSpc>
              <a:buNone/>
            </a:pPr>
            <a:endParaRPr lang="es-MX"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5678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1141</Words>
  <Application>Microsoft Office PowerPoint</Application>
  <PresentationFormat>Carta (216 x 279 mm)</PresentationFormat>
  <Paragraphs>62</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Calibri</vt:lpstr>
      <vt:lpstr>Calibri Light</vt:lpstr>
      <vt:lpstr>Comic Sans MS</vt:lpstr>
      <vt:lpstr>Geneva</vt:lpstr>
      <vt:lpstr>Lucida Handwriting</vt:lpstr>
      <vt:lpstr>Times New Roman</vt:lpstr>
      <vt:lpstr>Tema de Office</vt:lpstr>
      <vt:lpstr>Escuela Normal de Educación Preescolar ciclo escolar 2020 – 2021  </vt:lpstr>
      <vt:lpstr>ESCUELA NORMAL DE EDUCACIÓN PREESCOLAR Ciclo escolar 2021-2022</vt:lpstr>
      <vt:lpstr>Presentación de PowerPoint</vt:lpstr>
      <vt:lpstr>Presentación de PowerPoint</vt:lpstr>
      <vt:lpstr>Presentación de PowerPoint</vt:lpstr>
      <vt:lpstr>Presentación de PowerPoint</vt:lpstr>
      <vt:lpstr>Presentación de PowerPoint</vt:lpstr>
      <vt:lpstr>Referencias bibliográficas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ciclo escolar 2020 – 2021</dc:title>
  <dc:creator>HP</dc:creator>
  <cp:lastModifiedBy>HP</cp:lastModifiedBy>
  <cp:revision>16</cp:revision>
  <dcterms:created xsi:type="dcterms:W3CDTF">2022-02-05T01:41:28Z</dcterms:created>
  <dcterms:modified xsi:type="dcterms:W3CDTF">2022-02-05T05:09:37Z</dcterms:modified>
</cp:coreProperties>
</file>