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59" r:id="rId4"/>
    <p:sldId id="261"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90" d="100"/>
          <a:sy n="90" d="100"/>
        </p:scale>
        <p:origin x="-1320"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1461349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2071510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2584260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2378239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1274601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806329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632473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80598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2159284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2101436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2E77029-7049-45F7-AD26-BC1702B02E2B}" type="datetimeFigureOut">
              <a:rPr lang="es-ES" smtClean="0"/>
              <a:t>08/03/2017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94BEAC8-2603-49A7-8E08-B2A1BC29E904}" type="slidenum">
              <a:rPr lang="es-ES" smtClean="0"/>
              <a:t>‹Nº›</a:t>
            </a:fld>
            <a:endParaRPr lang="es-ES"/>
          </a:p>
        </p:txBody>
      </p:sp>
    </p:spTree>
    <p:extLst>
      <p:ext uri="{BB962C8B-B14F-4D97-AF65-F5344CB8AC3E}">
        <p14:creationId xmlns:p14="http://schemas.microsoft.com/office/powerpoint/2010/main" val="4254063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77029-7049-45F7-AD26-BC1702B02E2B}" type="datetimeFigureOut">
              <a:rPr lang="es-ES" smtClean="0"/>
              <a:t>08/03/2017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BEAC8-2603-49A7-8E08-B2A1BC29E904}" type="slidenum">
              <a:rPr lang="es-ES" smtClean="0"/>
              <a:t>‹Nº›</a:t>
            </a:fld>
            <a:endParaRPr lang="es-ES"/>
          </a:p>
        </p:txBody>
      </p:sp>
    </p:spTree>
    <p:extLst>
      <p:ext uri="{BB962C8B-B14F-4D97-AF65-F5344CB8AC3E}">
        <p14:creationId xmlns:p14="http://schemas.microsoft.com/office/powerpoint/2010/main" val="15025629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onceptodefinicion.de/vista/" TargetMode="External"/><Relationship Id="rId2" Type="http://schemas.openxmlformats.org/officeDocument/2006/relationships/hyperlink" Target="http://conceptodefinicion.de/punto/" TargetMode="External"/><Relationship Id="rId1" Type="http://schemas.openxmlformats.org/officeDocument/2006/relationships/slideLayout" Target="../slideLayouts/slideLayout2.xml"/><Relationship Id="rId4" Type="http://schemas.openxmlformats.org/officeDocument/2006/relationships/hyperlink" Target="http://conceptodefinicion.de/realida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143000"/>
          </a:xfrm>
        </p:spPr>
        <p:txBody>
          <a:bodyPr/>
          <a:lstStyle/>
          <a:p>
            <a:r>
              <a:rPr lang="es-ES_tradnl" b="1" dirty="0" smtClean="0">
                <a:effectLst>
                  <a:outerShdw blurRad="38100" dist="38100" dir="2700000" algn="tl">
                    <a:srgbClr val="000000">
                      <a:alpha val="43137"/>
                    </a:srgbClr>
                  </a:outerShdw>
                </a:effectLst>
              </a:rPr>
              <a:t>PARADIGMA</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13184" y="1312168"/>
            <a:ext cx="8435280" cy="2548880"/>
          </a:xfrm>
        </p:spPr>
        <p:txBody>
          <a:bodyPr>
            <a:normAutofit/>
          </a:bodyPr>
          <a:lstStyle/>
          <a:p>
            <a:pPr algn="just"/>
            <a:r>
              <a:rPr lang="es-ES" sz="2400" dirty="0"/>
              <a:t>C</a:t>
            </a:r>
            <a:r>
              <a:rPr lang="es-ES" sz="2400" dirty="0" smtClean="0"/>
              <a:t>onjunto </a:t>
            </a:r>
            <a:r>
              <a:rPr lang="es-ES" sz="2400" dirty="0"/>
              <a:t>de acciones que seguir o ejecutar para concluir con un bien común o de fortaleza social. Derivada de </a:t>
            </a:r>
            <a:r>
              <a:rPr lang="es-ES" sz="2400" dirty="0" smtClean="0"/>
              <a:t>la filosofía griega, </a:t>
            </a:r>
            <a:r>
              <a:rPr lang="es-ES" sz="2400" dirty="0"/>
              <a:t>fue Platón quien le dio la forma de “Ejemplo a seguir” y no como simple ejemplo como se cree al usarla en un contexto sin ningún tipo de aspiración.</a:t>
            </a:r>
          </a:p>
        </p:txBody>
      </p:sp>
      <p:pic>
        <p:nvPicPr>
          <p:cNvPr id="1026" name="Picture 2" descr="http://conceptodefinicion.de/wp-content/uploads/2014/12/paradigm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3284984"/>
            <a:ext cx="7048500" cy="3400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6310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lgn="just"/>
            <a:r>
              <a:rPr lang="es-ES" dirty="0">
                <a:solidFill>
                  <a:schemeClr val="dk1"/>
                </a:solidFill>
              </a:rPr>
              <a:t>Los paradigmas trazan líneas a seguir en cualquier campo en el que se aplique </a:t>
            </a:r>
            <a:r>
              <a:rPr lang="es-ES" dirty="0" smtClean="0">
                <a:solidFill>
                  <a:schemeClr val="dk1"/>
                </a:solidFill>
              </a:rPr>
              <a:t>el termino</a:t>
            </a:r>
            <a:r>
              <a:rPr lang="es-ES" dirty="0">
                <a:solidFill>
                  <a:schemeClr val="dk1"/>
                </a:solidFill>
              </a:rPr>
              <a:t>, pues, a pesar de no ser clásico para ser usado en cada caso, no deja de ser genérico, por lo que puede ser empleado ante cualquier situación en la que se amerite un buen ejemplo que seguir en las acciones cualesquiera que sean que se realicen.</a:t>
            </a:r>
            <a:endParaRPr lang="es-ES" dirty="0"/>
          </a:p>
        </p:txBody>
      </p:sp>
    </p:spTree>
    <p:extLst>
      <p:ext uri="{BB962C8B-B14F-4D97-AF65-F5344CB8AC3E}">
        <p14:creationId xmlns:p14="http://schemas.microsoft.com/office/powerpoint/2010/main" val="354305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1011185476"/>
              </p:ext>
            </p:extLst>
          </p:nvPr>
        </p:nvGraphicFramePr>
        <p:xfrm>
          <a:off x="467543" y="548680"/>
          <a:ext cx="8208912" cy="5760640"/>
        </p:xfrm>
        <a:graphic>
          <a:graphicData uri="http://schemas.openxmlformats.org/drawingml/2006/table">
            <a:tbl>
              <a:tblPr firstRow="1" bandRow="1">
                <a:tableStyleId>{5C22544A-7EE6-4342-B048-85BDC9FD1C3A}</a:tableStyleId>
              </a:tblPr>
              <a:tblGrid>
                <a:gridCol w="2736304"/>
                <a:gridCol w="2736304"/>
                <a:gridCol w="2736304"/>
              </a:tblGrid>
              <a:tr h="768220">
                <a:tc>
                  <a:txBody>
                    <a:bodyPr/>
                    <a:lstStyle/>
                    <a:p>
                      <a:pPr algn="ctr"/>
                      <a:r>
                        <a:rPr lang="es-ES" sz="2000" b="1" i="0" kern="1200" dirty="0" smtClean="0">
                          <a:solidFill>
                            <a:schemeClr val="lt1"/>
                          </a:solidFill>
                          <a:effectLst>
                            <a:outerShdw blurRad="38100" dist="38100" dir="2700000" algn="tl">
                              <a:srgbClr val="000000">
                                <a:alpha val="43137"/>
                              </a:srgbClr>
                            </a:outerShdw>
                          </a:effectLst>
                          <a:latin typeface="+mn-lt"/>
                          <a:ea typeface="+mn-ea"/>
                          <a:cs typeface="+mn-cs"/>
                        </a:rPr>
                        <a:t>Thomas Kuhn</a:t>
                      </a:r>
                      <a:endParaRPr lang="es-ES" sz="2000" b="1" dirty="0">
                        <a:effectLst>
                          <a:outerShdw blurRad="38100" dist="38100" dir="2700000" algn="tl">
                            <a:srgbClr val="000000">
                              <a:alpha val="43137"/>
                            </a:srgbClr>
                          </a:outerShdw>
                        </a:effectLst>
                      </a:endParaRPr>
                    </a:p>
                  </a:txBody>
                  <a:tcPr anchor="ctr"/>
                </a:tc>
                <a:tc>
                  <a:txBody>
                    <a:bodyPr/>
                    <a:lstStyle/>
                    <a:p>
                      <a:pPr algn="ctr"/>
                      <a:r>
                        <a:rPr lang="es-ES" sz="2000" b="1" i="0" kern="1200" dirty="0" smtClean="0">
                          <a:solidFill>
                            <a:schemeClr val="lt1"/>
                          </a:solidFill>
                          <a:effectLst>
                            <a:outerShdw blurRad="38100" dist="38100" dir="2700000" algn="tl">
                              <a:srgbClr val="000000">
                                <a:alpha val="43137"/>
                              </a:srgbClr>
                            </a:outerShdw>
                          </a:effectLst>
                          <a:latin typeface="+mn-lt"/>
                          <a:ea typeface="+mn-ea"/>
                          <a:cs typeface="+mn-cs"/>
                        </a:rPr>
                        <a:t>Paradigma científico</a:t>
                      </a:r>
                      <a:endParaRPr lang="es-ES" sz="2000" b="1" dirty="0">
                        <a:effectLst>
                          <a:outerShdw blurRad="38100" dist="38100" dir="2700000" algn="tl">
                            <a:srgbClr val="000000">
                              <a:alpha val="43137"/>
                            </a:srgbClr>
                          </a:outerShdw>
                        </a:effectLst>
                      </a:endParaRPr>
                    </a:p>
                  </a:txBody>
                  <a:tcPr anchor="ctr"/>
                </a:tc>
                <a:tc>
                  <a:txBody>
                    <a:bodyPr/>
                    <a:lstStyle/>
                    <a:p>
                      <a:pPr algn="ctr"/>
                      <a:r>
                        <a:rPr lang="es-ES" sz="2000" b="1" i="0" kern="1200" dirty="0" smtClean="0">
                          <a:solidFill>
                            <a:schemeClr val="lt1"/>
                          </a:solidFill>
                          <a:effectLst>
                            <a:outerShdw blurRad="38100" dist="38100" dir="2700000" algn="tl">
                              <a:srgbClr val="000000">
                                <a:alpha val="43137"/>
                              </a:srgbClr>
                            </a:outerShdw>
                          </a:effectLst>
                          <a:latin typeface="+mn-lt"/>
                          <a:ea typeface="+mn-ea"/>
                          <a:cs typeface="+mn-cs"/>
                        </a:rPr>
                        <a:t>Ciencias sociales</a:t>
                      </a:r>
                      <a:endParaRPr lang="es-ES" sz="2000" b="1" dirty="0">
                        <a:effectLst>
                          <a:outerShdw blurRad="38100" dist="38100" dir="2700000" algn="tl">
                            <a:srgbClr val="000000">
                              <a:alpha val="43137"/>
                            </a:srgbClr>
                          </a:outerShdw>
                        </a:effectLst>
                      </a:endParaRPr>
                    </a:p>
                  </a:txBody>
                  <a:tcPr anchor="ctr"/>
                </a:tc>
              </a:tr>
              <a:tr h="4992420">
                <a:tc>
                  <a:txBody>
                    <a:bodyPr/>
                    <a:lstStyle/>
                    <a:p>
                      <a:r>
                        <a:rPr lang="es-ES" sz="1800" b="0" i="0" kern="1200" dirty="0" smtClean="0">
                          <a:solidFill>
                            <a:schemeClr val="dk1"/>
                          </a:solidFill>
                          <a:effectLst/>
                          <a:latin typeface="+mn-lt"/>
                          <a:ea typeface="+mn-ea"/>
                          <a:cs typeface="+mn-cs"/>
                        </a:rPr>
                        <a:t>Conjunto de prácticas que definen una disciplina científica durante un período específico de tiempo.</a:t>
                      </a:r>
                      <a:endParaRPr lang="es-ES" b="0" dirty="0"/>
                    </a:p>
                  </a:txBody>
                  <a:tcPr/>
                </a:tc>
                <a:tc>
                  <a:txBody>
                    <a:bodyPr/>
                    <a:lstStyle/>
                    <a:p>
                      <a:r>
                        <a:rPr lang="es-ES" sz="1800" b="0" i="0" kern="1200" dirty="0" smtClean="0">
                          <a:solidFill>
                            <a:schemeClr val="dk1"/>
                          </a:solidFill>
                          <a:effectLst/>
                          <a:latin typeface="+mn-lt"/>
                          <a:ea typeface="+mn-ea"/>
                          <a:cs typeface="+mn-cs"/>
                        </a:rPr>
                        <a:t>Aplica los paradigmas desde otro </a:t>
                      </a:r>
                      <a:r>
                        <a:rPr lang="es-ES" sz="1800" b="0" i="0" u="none" strike="noStrike" kern="1200" dirty="0" smtClean="0">
                          <a:solidFill>
                            <a:schemeClr val="dk1"/>
                          </a:solidFill>
                          <a:effectLst/>
                          <a:latin typeface="+mn-lt"/>
                          <a:ea typeface="+mn-ea"/>
                          <a:cs typeface="+mn-cs"/>
                          <a:hlinkClick r:id="rId2"/>
                        </a:rPr>
                        <a:t>punto</a:t>
                      </a:r>
                      <a:r>
                        <a:rPr lang="es-ES" sz="1800" b="0" i="0" kern="1200" dirty="0" smtClean="0">
                          <a:solidFill>
                            <a:schemeClr val="dk1"/>
                          </a:solidFill>
                          <a:effectLst/>
                          <a:latin typeface="+mn-lt"/>
                          <a:ea typeface="+mn-ea"/>
                          <a:cs typeface="+mn-cs"/>
                        </a:rPr>
                        <a:t> de </a:t>
                      </a:r>
                      <a:r>
                        <a:rPr lang="es-ES" sz="1800" b="0" i="0" u="none" strike="noStrike" kern="1200" dirty="0" smtClean="0">
                          <a:solidFill>
                            <a:schemeClr val="dk1"/>
                          </a:solidFill>
                          <a:effectLst/>
                          <a:latin typeface="+mn-lt"/>
                          <a:ea typeface="+mn-ea"/>
                          <a:cs typeface="+mn-cs"/>
                          <a:hlinkClick r:id="rId3"/>
                        </a:rPr>
                        <a:t>vista</a:t>
                      </a:r>
                      <a:r>
                        <a:rPr lang="es-ES" sz="1800" b="0" i="0" kern="1200" dirty="0" smtClean="0">
                          <a:solidFill>
                            <a:schemeClr val="dk1"/>
                          </a:solidFill>
                          <a:effectLst/>
                          <a:latin typeface="+mn-lt"/>
                          <a:ea typeface="+mn-ea"/>
                          <a:cs typeface="+mn-cs"/>
                        </a:rPr>
                        <a:t> más práctico, orientados al descubrimiento de nuevos caminos de investigación, la constante persecución de datos que colaboren con la resolución de sus problemas, suponen un </a:t>
                      </a:r>
                      <a:r>
                        <a:rPr lang="es-ES" sz="1800" b="1" i="0" kern="1200" dirty="0" smtClean="0">
                          <a:solidFill>
                            <a:schemeClr val="dk1"/>
                          </a:solidFill>
                          <a:effectLst/>
                          <a:latin typeface="+mn-lt"/>
                          <a:ea typeface="+mn-ea"/>
                          <a:cs typeface="+mn-cs"/>
                        </a:rPr>
                        <a:t>paradigma científico</a:t>
                      </a:r>
                      <a:r>
                        <a:rPr lang="es-ES" sz="1800" b="0" i="0" kern="1200" dirty="0" smtClean="0">
                          <a:solidFill>
                            <a:schemeClr val="dk1"/>
                          </a:solidFill>
                          <a:effectLst/>
                          <a:latin typeface="+mn-lt"/>
                          <a:ea typeface="+mn-ea"/>
                          <a:cs typeface="+mn-cs"/>
                        </a:rPr>
                        <a:t>, el cual con métodos de investigación y deducción serán comprendidos y resueltos.</a:t>
                      </a:r>
                      <a:endParaRPr lang="es-ES" dirty="0"/>
                    </a:p>
                  </a:txBody>
                  <a:tcPr/>
                </a:tc>
                <a:tc>
                  <a:txBody>
                    <a:bodyPr/>
                    <a:lstStyle/>
                    <a:p>
                      <a:r>
                        <a:rPr lang="es-ES" sz="1600" b="0" i="0" kern="1200" dirty="0" smtClean="0">
                          <a:solidFill>
                            <a:schemeClr val="dk1"/>
                          </a:solidFill>
                          <a:effectLst/>
                          <a:latin typeface="+mn-lt"/>
                          <a:ea typeface="+mn-ea"/>
                          <a:cs typeface="+mn-cs"/>
                        </a:rPr>
                        <a:t>Conjunto de experiencias, creencias y valores que determinan la forma en la cual el individuo ve e interpreta la </a:t>
                      </a:r>
                      <a:r>
                        <a:rPr lang="es-ES" sz="1600" b="0" i="0" u="none" strike="noStrike" kern="1200" dirty="0" smtClean="0">
                          <a:solidFill>
                            <a:schemeClr val="dk1"/>
                          </a:solidFill>
                          <a:effectLst/>
                          <a:latin typeface="+mn-lt"/>
                          <a:ea typeface="+mn-ea"/>
                          <a:cs typeface="+mn-cs"/>
                          <a:hlinkClick r:id="rId4"/>
                        </a:rPr>
                        <a:t>realidad</a:t>
                      </a:r>
                      <a:r>
                        <a:rPr lang="es-ES" sz="1600" b="0" i="0" kern="1200" dirty="0" smtClean="0">
                          <a:solidFill>
                            <a:schemeClr val="dk1"/>
                          </a:solidFill>
                          <a:effectLst/>
                          <a:latin typeface="+mn-lt"/>
                          <a:ea typeface="+mn-ea"/>
                          <a:cs typeface="+mn-cs"/>
                        </a:rPr>
                        <a:t>, su realidad; y la forma en que responden a esa percepción. Es un patrón o modelo de conducta heredada o aprendida.</a:t>
                      </a:r>
                      <a:endParaRPr lang="es-ES" sz="1600" b="0" dirty="0"/>
                    </a:p>
                  </a:txBody>
                  <a:tcPr/>
                </a:tc>
              </a:tr>
            </a:tbl>
          </a:graphicData>
        </a:graphic>
      </p:graphicFrame>
    </p:spTree>
    <p:extLst>
      <p:ext uri="{BB962C8B-B14F-4D97-AF65-F5344CB8AC3E}">
        <p14:creationId xmlns:p14="http://schemas.microsoft.com/office/powerpoint/2010/main" val="2230546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Marcador de contenido"/>
          <p:cNvGraphicFramePr>
            <a:graphicFrameLocks noGrp="1"/>
          </p:cNvGraphicFramePr>
          <p:nvPr>
            <p:ph idx="1"/>
            <p:extLst>
              <p:ext uri="{D42A27DB-BD31-4B8C-83A1-F6EECF244321}">
                <p14:modId xmlns:p14="http://schemas.microsoft.com/office/powerpoint/2010/main" val="3305100310"/>
              </p:ext>
            </p:extLst>
          </p:nvPr>
        </p:nvGraphicFramePr>
        <p:xfrm>
          <a:off x="457200" y="260648"/>
          <a:ext cx="8229600" cy="6536424"/>
        </p:xfrm>
        <a:graphic>
          <a:graphicData uri="http://schemas.openxmlformats.org/drawingml/2006/table">
            <a:tbl>
              <a:tblPr firstRow="1" bandRow="1">
                <a:tableStyleId>{5C22544A-7EE6-4342-B048-85BDC9FD1C3A}</a:tableStyleId>
              </a:tblPr>
              <a:tblGrid>
                <a:gridCol w="2057400"/>
                <a:gridCol w="2057400"/>
                <a:gridCol w="2057400"/>
                <a:gridCol w="2057400"/>
              </a:tblGrid>
              <a:tr h="897624">
                <a:tc>
                  <a:txBody>
                    <a:bodyPr/>
                    <a:lstStyle/>
                    <a:p>
                      <a:pPr algn="ctr"/>
                      <a:r>
                        <a:rPr lang="es-MX" sz="2400" b="1" i="1" kern="1200" dirty="0" smtClean="0">
                          <a:solidFill>
                            <a:schemeClr val="lt1"/>
                          </a:solidFill>
                          <a:effectLst>
                            <a:outerShdw blurRad="38100" dist="38100" dir="2700000" algn="tl">
                              <a:srgbClr val="000000">
                                <a:alpha val="43137"/>
                              </a:srgbClr>
                            </a:outerShdw>
                          </a:effectLst>
                          <a:latin typeface="+mn-lt"/>
                          <a:ea typeface="+mn-ea"/>
                          <a:cs typeface="+mn-cs"/>
                        </a:rPr>
                        <a:t>Investigación acción </a:t>
                      </a:r>
                      <a:endParaRPr lang="es-ES" sz="2400" dirty="0">
                        <a:effectLst>
                          <a:outerShdw blurRad="38100" dist="38100" dir="2700000" algn="tl">
                            <a:srgbClr val="000000">
                              <a:alpha val="43137"/>
                            </a:srgbClr>
                          </a:outerShdw>
                        </a:effectLst>
                      </a:endParaRPr>
                    </a:p>
                  </a:txBody>
                  <a:tcPr/>
                </a:tc>
                <a:tc>
                  <a:txBody>
                    <a:bodyPr/>
                    <a:lstStyle/>
                    <a:p>
                      <a:pPr algn="ctr"/>
                      <a:r>
                        <a:rPr lang="es-MX" sz="2400" b="1" i="1" kern="1200" dirty="0" smtClean="0">
                          <a:solidFill>
                            <a:schemeClr val="lt1"/>
                          </a:solidFill>
                          <a:effectLst>
                            <a:outerShdw blurRad="38100" dist="38100" dir="2700000" algn="tl">
                              <a:srgbClr val="000000">
                                <a:alpha val="43137"/>
                              </a:srgbClr>
                            </a:outerShdw>
                          </a:effectLst>
                          <a:latin typeface="+mn-lt"/>
                          <a:ea typeface="+mn-ea"/>
                          <a:cs typeface="+mn-cs"/>
                        </a:rPr>
                        <a:t>Aprendizaje servicio</a:t>
                      </a:r>
                      <a:endParaRPr lang="es-ES" sz="2400" dirty="0">
                        <a:effectLst>
                          <a:outerShdw blurRad="38100" dist="38100" dir="2700000" algn="tl">
                            <a:srgbClr val="000000">
                              <a:alpha val="43137"/>
                            </a:srgbClr>
                          </a:outerShdw>
                        </a:effectLst>
                      </a:endParaRPr>
                    </a:p>
                  </a:txBody>
                  <a:tcPr/>
                </a:tc>
                <a:tc>
                  <a:txBody>
                    <a:bodyPr/>
                    <a:lstStyle/>
                    <a:p>
                      <a:pPr algn="ctr"/>
                      <a:r>
                        <a:rPr lang="es-MX" sz="2400" b="1" i="1" kern="1200" dirty="0" smtClean="0">
                          <a:solidFill>
                            <a:schemeClr val="lt1"/>
                          </a:solidFill>
                          <a:effectLst>
                            <a:outerShdw blurRad="38100" dist="38100" dir="2700000" algn="tl">
                              <a:srgbClr val="000000">
                                <a:alpha val="43137"/>
                              </a:srgbClr>
                            </a:outerShdw>
                          </a:effectLst>
                          <a:latin typeface="+mn-lt"/>
                          <a:ea typeface="+mn-ea"/>
                          <a:cs typeface="+mn-cs"/>
                        </a:rPr>
                        <a:t>Animación sociocultural </a:t>
                      </a:r>
                      <a:endParaRPr lang="es-ES" sz="2400" dirty="0">
                        <a:effectLst>
                          <a:outerShdw blurRad="38100" dist="38100" dir="2700000" algn="tl">
                            <a:srgbClr val="000000">
                              <a:alpha val="43137"/>
                            </a:srgbClr>
                          </a:outerShdw>
                        </a:effectLst>
                      </a:endParaRPr>
                    </a:p>
                  </a:txBody>
                  <a:tcPr/>
                </a:tc>
                <a:tc>
                  <a:txBody>
                    <a:bodyPr/>
                    <a:lstStyle/>
                    <a:p>
                      <a:pPr algn="ctr"/>
                      <a:r>
                        <a:rPr lang="es-MX" sz="2400" b="1" i="1" kern="1200" dirty="0" smtClean="0">
                          <a:solidFill>
                            <a:schemeClr val="lt1"/>
                          </a:solidFill>
                          <a:effectLst>
                            <a:outerShdw blurRad="38100" dist="38100" dir="2700000" algn="tl">
                              <a:srgbClr val="000000">
                                <a:alpha val="43137"/>
                              </a:srgbClr>
                            </a:outerShdw>
                          </a:effectLst>
                          <a:latin typeface="+mn-lt"/>
                          <a:ea typeface="+mn-ea"/>
                          <a:cs typeface="+mn-cs"/>
                        </a:rPr>
                        <a:t>Práctica reflexiva </a:t>
                      </a:r>
                      <a:endParaRPr lang="es-ES" sz="2400" dirty="0">
                        <a:effectLst>
                          <a:outerShdw blurRad="38100" dist="38100" dir="2700000" algn="tl">
                            <a:srgbClr val="000000">
                              <a:alpha val="43137"/>
                            </a:srgbClr>
                          </a:outerShdw>
                        </a:effectLst>
                      </a:endParaRPr>
                    </a:p>
                  </a:txBody>
                  <a:tcPr/>
                </a:tc>
              </a:tr>
              <a:tr h="53670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t>Este movimiento constituye una señal de la tendencia a la transformación existente en la cultura universitaria de los encargados de la formación profesional de las instituciones de enseñanza superior, como de la transformación de la cultura profesional de los docentes. </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1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MX" sz="1400" dirty="0" smtClean="0"/>
                        <a:t>OBJETIVO: Mejorar la práctica en ve</a:t>
                      </a:r>
                      <a:r>
                        <a:rPr lang="es-MX" sz="1400" i="0" dirty="0" smtClean="0"/>
                        <a:t>z</a:t>
                      </a:r>
                      <a:r>
                        <a:rPr lang="es-MX" sz="1400" dirty="0" smtClean="0"/>
                        <a:t> de generar conocimientos. La producción y utili</a:t>
                      </a:r>
                      <a:r>
                        <a:rPr lang="es-MX" sz="1400" i="0" dirty="0" smtClean="0"/>
                        <a:t>z</a:t>
                      </a:r>
                      <a:r>
                        <a:rPr lang="es-MX" sz="1400" dirty="0" smtClean="0"/>
                        <a:t>ación del conocimiento se subordina a este objetivo fundamental y está condicionado por él.</a:t>
                      </a:r>
                    </a:p>
                    <a:p>
                      <a:endParaRPr lang="es-ES" sz="1400" dirty="0"/>
                    </a:p>
                  </a:txBody>
                  <a:tcPr/>
                </a:tc>
                <a:tc>
                  <a:txBody>
                    <a:bodyPr/>
                    <a:lstStyle/>
                    <a:p>
                      <a:r>
                        <a:rPr lang="es-ES" sz="1200" b="0" i="0" kern="1200" dirty="0" smtClean="0">
                          <a:solidFill>
                            <a:schemeClr val="dk1"/>
                          </a:solidFill>
                          <a:effectLst/>
                          <a:latin typeface="+mn-lt"/>
                          <a:ea typeface="+mn-ea"/>
                          <a:cs typeface="+mn-cs"/>
                        </a:rPr>
                        <a:t>Sugiere un conjunto de acciones realizadas por individuos, grupos o instituciones sobre una comunidad (o sector de la misma) y en el marco de un territorio concreto, con el </a:t>
                      </a:r>
                      <a:r>
                        <a:rPr lang="es-ES" sz="1200" b="1" i="0" kern="1200" dirty="0" smtClean="0">
                          <a:solidFill>
                            <a:schemeClr val="dk1"/>
                          </a:solidFill>
                          <a:effectLst>
                            <a:outerShdw blurRad="38100" dist="38100" dir="2700000" algn="tl">
                              <a:srgbClr val="000000">
                                <a:alpha val="43137"/>
                              </a:srgbClr>
                            </a:outerShdw>
                          </a:effectLst>
                          <a:latin typeface="+mn-lt"/>
                          <a:ea typeface="+mn-ea"/>
                          <a:cs typeface="+mn-cs"/>
                        </a:rPr>
                        <a:t>propósito principal de promover en sus miembros una actitud de participación activa en el proceso de su propio desarrollo tanto social como cultural</a:t>
                      </a:r>
                      <a:r>
                        <a:rPr lang="es-ES" sz="1200" b="0" i="0" kern="1200" dirty="0" smtClean="0">
                          <a:solidFill>
                            <a:schemeClr val="dk1"/>
                          </a:solidFill>
                          <a:effectLst/>
                          <a:latin typeface="+mn-lt"/>
                          <a:ea typeface="+mn-ea"/>
                          <a:cs typeface="+mn-cs"/>
                        </a:rPr>
                        <a:t> (Trilla, 2014)</a:t>
                      </a:r>
                    </a:p>
                    <a:p>
                      <a:endParaRPr lang="es-ES_tradnl" sz="1200" b="0" i="0" kern="1200" dirty="0" smtClean="0">
                        <a:solidFill>
                          <a:schemeClr val="dk1"/>
                        </a:solidFill>
                        <a:effectLst/>
                        <a:latin typeface="+mn-lt"/>
                        <a:ea typeface="+mn-ea"/>
                        <a:cs typeface="+mn-cs"/>
                      </a:endParaRPr>
                    </a:p>
                    <a:p>
                      <a:r>
                        <a:rPr lang="es-ES_tradnl" sz="1200" b="0" i="0" kern="1200" dirty="0" smtClean="0">
                          <a:solidFill>
                            <a:schemeClr val="dk1"/>
                          </a:solidFill>
                          <a:effectLst/>
                          <a:latin typeface="+mn-lt"/>
                          <a:ea typeface="+mn-ea"/>
                          <a:cs typeface="+mn-cs"/>
                        </a:rPr>
                        <a:t>Su énfasis esta en la cultura popular</a:t>
                      </a:r>
                      <a:endParaRPr lang="es-ES" sz="1200" b="0" dirty="0" smtClean="0"/>
                    </a:p>
                    <a:p>
                      <a:r>
                        <a:rPr lang="es-ES" sz="1400" dirty="0" smtClean="0"/>
                        <a:t> </a:t>
                      </a:r>
                      <a:endParaRPr lang="es-ES" sz="1400" dirty="0" smtClean="0"/>
                    </a:p>
                    <a:p>
                      <a:r>
                        <a:rPr lang="es-ES" sz="1400" b="0" i="0" kern="1200" dirty="0" smtClean="0">
                          <a:solidFill>
                            <a:schemeClr val="dk1"/>
                          </a:solidFill>
                          <a:effectLst/>
                          <a:latin typeface="+mn-lt"/>
                          <a:ea typeface="+mn-ea"/>
                          <a:cs typeface="+mn-cs"/>
                        </a:rPr>
                        <a:t>El trabajo de animador sociocultural aparece situada entre dos profesiones, la del educador,  ya que el trabajo de éste es provocar un cambio de actitudes y la del agente</a:t>
                      </a:r>
                      <a:r>
                        <a:rPr lang="es-ES" sz="1400" b="0" i="0" kern="1200" baseline="0" dirty="0" smtClean="0">
                          <a:solidFill>
                            <a:schemeClr val="dk1"/>
                          </a:solidFill>
                          <a:effectLst/>
                          <a:latin typeface="+mn-lt"/>
                          <a:ea typeface="+mn-ea"/>
                          <a:cs typeface="+mn-cs"/>
                        </a:rPr>
                        <a:t> social </a:t>
                      </a:r>
                      <a:r>
                        <a:rPr lang="es-ES" sz="1400" b="0" i="0" kern="1200" dirty="0" smtClean="0">
                          <a:solidFill>
                            <a:schemeClr val="dk1"/>
                          </a:solidFill>
                          <a:effectLst/>
                          <a:latin typeface="+mn-lt"/>
                          <a:ea typeface="+mn-ea"/>
                          <a:cs typeface="+mn-cs"/>
                        </a:rPr>
                        <a:t>porque éste dirige su trabajo a los grupos.</a:t>
                      </a:r>
                      <a:endParaRPr lang="es-ES" sz="1400" b="0" dirty="0" smtClean="0"/>
                    </a:p>
                    <a:p>
                      <a:endParaRPr lang="es-ES" dirty="0"/>
                    </a:p>
                  </a:txBody>
                  <a:tcPr/>
                </a:tc>
                <a:tc>
                  <a:txBody>
                    <a:bodyPr/>
                    <a:lstStyle/>
                    <a:p>
                      <a:endParaRPr lang="es-ES"/>
                    </a:p>
                  </a:txBody>
                  <a:tcPr/>
                </a:tc>
                <a:tc>
                  <a:txBody>
                    <a:bodyPr/>
                    <a:lstStyle/>
                    <a:p>
                      <a:endParaRPr lang="es-ES" dirty="0"/>
                    </a:p>
                  </a:txBody>
                  <a:tcPr/>
                </a:tc>
              </a:tr>
            </a:tbl>
          </a:graphicData>
        </a:graphic>
      </p:graphicFrame>
    </p:spTree>
    <p:extLst>
      <p:ext uri="{BB962C8B-B14F-4D97-AF65-F5344CB8AC3E}">
        <p14:creationId xmlns:p14="http://schemas.microsoft.com/office/powerpoint/2010/main" val="284898980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313</Words>
  <Application>Microsoft Office PowerPoint</Application>
  <PresentationFormat>Presentación en pantalla (4:3)</PresentationFormat>
  <Paragraphs>21</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PARADIGMA</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enep</cp:lastModifiedBy>
  <cp:revision>8</cp:revision>
  <dcterms:created xsi:type="dcterms:W3CDTF">2017-03-07T15:42:11Z</dcterms:created>
  <dcterms:modified xsi:type="dcterms:W3CDTF">2017-03-08T20:01:20Z</dcterms:modified>
</cp:coreProperties>
</file>