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8" r:id="rId13"/>
    <p:sldId id="269" r:id="rId14"/>
    <p:sldId id="270" r:id="rId15"/>
    <p:sldId id="271" r:id="rId16"/>
    <p:sldId id="272" r:id="rId17"/>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p:scale>
          <a:sx n="96" d="100"/>
          <a:sy n="96" d="100"/>
        </p:scale>
        <p:origin x="-1170"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A554C5EA-AB44-465E-904B-5E87D5C56CA8}" type="datetimeFigureOut">
              <a:rPr lang="es-MX" smtClean="0"/>
              <a:t>11/06/2019</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FA25A35C-06F5-4593-9CA5-0D08EA529C09}" type="slidenum">
              <a:rPr lang="es-MX" smtClean="0"/>
              <a:t>‹Nº›</a:t>
            </a:fld>
            <a:endParaRPr lang="es-MX"/>
          </a:p>
        </p:txBody>
      </p:sp>
    </p:spTree>
    <p:extLst>
      <p:ext uri="{BB962C8B-B14F-4D97-AF65-F5344CB8AC3E}">
        <p14:creationId xmlns:p14="http://schemas.microsoft.com/office/powerpoint/2010/main" val="3953395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A554C5EA-AB44-465E-904B-5E87D5C56CA8}" type="datetimeFigureOut">
              <a:rPr lang="es-MX" smtClean="0"/>
              <a:t>11/06/2019</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FA25A35C-06F5-4593-9CA5-0D08EA529C09}" type="slidenum">
              <a:rPr lang="es-MX" smtClean="0"/>
              <a:t>‹Nº›</a:t>
            </a:fld>
            <a:endParaRPr lang="es-MX"/>
          </a:p>
        </p:txBody>
      </p:sp>
    </p:spTree>
    <p:extLst>
      <p:ext uri="{BB962C8B-B14F-4D97-AF65-F5344CB8AC3E}">
        <p14:creationId xmlns:p14="http://schemas.microsoft.com/office/powerpoint/2010/main" val="16866801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A554C5EA-AB44-465E-904B-5E87D5C56CA8}" type="datetimeFigureOut">
              <a:rPr lang="es-MX" smtClean="0"/>
              <a:t>11/06/2019</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FA25A35C-06F5-4593-9CA5-0D08EA529C09}" type="slidenum">
              <a:rPr lang="es-MX" smtClean="0"/>
              <a:t>‹Nº›</a:t>
            </a:fld>
            <a:endParaRPr lang="es-MX"/>
          </a:p>
        </p:txBody>
      </p:sp>
    </p:spTree>
    <p:extLst>
      <p:ext uri="{BB962C8B-B14F-4D97-AF65-F5344CB8AC3E}">
        <p14:creationId xmlns:p14="http://schemas.microsoft.com/office/powerpoint/2010/main" val="33621520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A554C5EA-AB44-465E-904B-5E87D5C56CA8}" type="datetimeFigureOut">
              <a:rPr lang="es-MX" smtClean="0"/>
              <a:t>11/06/2019</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FA25A35C-06F5-4593-9CA5-0D08EA529C09}" type="slidenum">
              <a:rPr lang="es-MX" smtClean="0"/>
              <a:t>‹Nº›</a:t>
            </a:fld>
            <a:endParaRPr lang="es-MX"/>
          </a:p>
        </p:txBody>
      </p:sp>
    </p:spTree>
    <p:extLst>
      <p:ext uri="{BB962C8B-B14F-4D97-AF65-F5344CB8AC3E}">
        <p14:creationId xmlns:p14="http://schemas.microsoft.com/office/powerpoint/2010/main" val="9306816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A554C5EA-AB44-465E-904B-5E87D5C56CA8}" type="datetimeFigureOut">
              <a:rPr lang="es-MX" smtClean="0"/>
              <a:t>11/06/2019</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FA25A35C-06F5-4593-9CA5-0D08EA529C09}" type="slidenum">
              <a:rPr lang="es-MX" smtClean="0"/>
              <a:t>‹Nº›</a:t>
            </a:fld>
            <a:endParaRPr lang="es-MX"/>
          </a:p>
        </p:txBody>
      </p:sp>
    </p:spTree>
    <p:extLst>
      <p:ext uri="{BB962C8B-B14F-4D97-AF65-F5344CB8AC3E}">
        <p14:creationId xmlns:p14="http://schemas.microsoft.com/office/powerpoint/2010/main" val="5305654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A554C5EA-AB44-465E-904B-5E87D5C56CA8}" type="datetimeFigureOut">
              <a:rPr lang="es-MX" smtClean="0"/>
              <a:t>11/06/2019</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FA25A35C-06F5-4593-9CA5-0D08EA529C09}" type="slidenum">
              <a:rPr lang="es-MX" smtClean="0"/>
              <a:t>‹Nº›</a:t>
            </a:fld>
            <a:endParaRPr lang="es-MX"/>
          </a:p>
        </p:txBody>
      </p:sp>
    </p:spTree>
    <p:extLst>
      <p:ext uri="{BB962C8B-B14F-4D97-AF65-F5344CB8AC3E}">
        <p14:creationId xmlns:p14="http://schemas.microsoft.com/office/powerpoint/2010/main" val="15650217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629842" y="2505075"/>
            <a:ext cx="3868340"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4629150" y="2505075"/>
            <a:ext cx="3887391"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A554C5EA-AB44-465E-904B-5E87D5C56CA8}" type="datetimeFigureOut">
              <a:rPr lang="es-MX" smtClean="0"/>
              <a:t>11/06/2019</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FA25A35C-06F5-4593-9CA5-0D08EA529C09}" type="slidenum">
              <a:rPr lang="es-MX" smtClean="0"/>
              <a:t>‹Nº›</a:t>
            </a:fld>
            <a:endParaRPr lang="es-MX"/>
          </a:p>
        </p:txBody>
      </p:sp>
    </p:spTree>
    <p:extLst>
      <p:ext uri="{BB962C8B-B14F-4D97-AF65-F5344CB8AC3E}">
        <p14:creationId xmlns:p14="http://schemas.microsoft.com/office/powerpoint/2010/main" val="18473195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A554C5EA-AB44-465E-904B-5E87D5C56CA8}" type="datetimeFigureOut">
              <a:rPr lang="es-MX" smtClean="0"/>
              <a:t>11/06/2019</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FA25A35C-06F5-4593-9CA5-0D08EA529C09}" type="slidenum">
              <a:rPr lang="es-MX" smtClean="0"/>
              <a:t>‹Nº›</a:t>
            </a:fld>
            <a:endParaRPr lang="es-MX"/>
          </a:p>
        </p:txBody>
      </p:sp>
    </p:spTree>
    <p:extLst>
      <p:ext uri="{BB962C8B-B14F-4D97-AF65-F5344CB8AC3E}">
        <p14:creationId xmlns:p14="http://schemas.microsoft.com/office/powerpoint/2010/main" val="1558926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554C5EA-AB44-465E-904B-5E87D5C56CA8}" type="datetimeFigureOut">
              <a:rPr lang="es-MX" smtClean="0"/>
              <a:t>11/06/2019</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FA25A35C-06F5-4593-9CA5-0D08EA529C09}" type="slidenum">
              <a:rPr lang="es-MX" smtClean="0"/>
              <a:t>‹Nº›</a:t>
            </a:fld>
            <a:endParaRPr lang="es-MX"/>
          </a:p>
        </p:txBody>
      </p:sp>
    </p:spTree>
    <p:extLst>
      <p:ext uri="{BB962C8B-B14F-4D97-AF65-F5344CB8AC3E}">
        <p14:creationId xmlns:p14="http://schemas.microsoft.com/office/powerpoint/2010/main" val="19488530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A554C5EA-AB44-465E-904B-5E87D5C56CA8}" type="datetimeFigureOut">
              <a:rPr lang="es-MX" smtClean="0"/>
              <a:t>11/06/2019</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FA25A35C-06F5-4593-9CA5-0D08EA529C09}" type="slidenum">
              <a:rPr lang="es-MX" smtClean="0"/>
              <a:t>‹Nº›</a:t>
            </a:fld>
            <a:endParaRPr lang="es-MX"/>
          </a:p>
        </p:txBody>
      </p:sp>
    </p:spTree>
    <p:extLst>
      <p:ext uri="{BB962C8B-B14F-4D97-AF65-F5344CB8AC3E}">
        <p14:creationId xmlns:p14="http://schemas.microsoft.com/office/powerpoint/2010/main" val="15483483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A554C5EA-AB44-465E-904B-5E87D5C56CA8}" type="datetimeFigureOut">
              <a:rPr lang="es-MX" smtClean="0"/>
              <a:t>11/06/2019</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FA25A35C-06F5-4593-9CA5-0D08EA529C09}" type="slidenum">
              <a:rPr lang="es-MX" smtClean="0"/>
              <a:t>‹Nº›</a:t>
            </a:fld>
            <a:endParaRPr lang="es-MX"/>
          </a:p>
        </p:txBody>
      </p:sp>
    </p:spTree>
    <p:extLst>
      <p:ext uri="{BB962C8B-B14F-4D97-AF65-F5344CB8AC3E}">
        <p14:creationId xmlns:p14="http://schemas.microsoft.com/office/powerpoint/2010/main" val="4471741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554C5EA-AB44-465E-904B-5E87D5C56CA8}" type="datetimeFigureOut">
              <a:rPr lang="es-MX" smtClean="0"/>
              <a:t>11/06/2019</a:t>
            </a:fld>
            <a:endParaRPr lang="es-MX"/>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A25A35C-06F5-4593-9CA5-0D08EA529C09}" type="slidenum">
              <a:rPr lang="es-MX" smtClean="0"/>
              <a:t>‹Nº›</a:t>
            </a:fld>
            <a:endParaRPr lang="es-MX"/>
          </a:p>
        </p:txBody>
      </p:sp>
    </p:spTree>
    <p:extLst>
      <p:ext uri="{BB962C8B-B14F-4D97-AF65-F5344CB8AC3E}">
        <p14:creationId xmlns:p14="http://schemas.microsoft.com/office/powerpoint/2010/main" val="105910582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240926"/>
            <a:ext cx="7772400" cy="2917532"/>
          </a:xfrm>
        </p:spPr>
        <p:txBody>
          <a:bodyPr>
            <a:noAutofit/>
          </a:bodyPr>
          <a:lstStyle/>
          <a:p>
            <a:r>
              <a:rPr lang="es-MX" sz="4400" b="1" dirty="0"/>
              <a:t>UNIDAD DE APRENDIZAJE III </a:t>
            </a:r>
            <a:r>
              <a:rPr lang="es-MX" sz="4400" b="1" dirty="0" smtClean="0"/>
              <a:t/>
            </a:r>
            <a:br>
              <a:rPr lang="es-MX" sz="4400" b="1" dirty="0" smtClean="0"/>
            </a:br>
            <a:r>
              <a:rPr lang="es-MX" sz="4400" b="1" dirty="0"/>
              <a:t/>
            </a:r>
            <a:br>
              <a:rPr lang="es-MX" sz="4400" b="1" dirty="0"/>
            </a:br>
            <a:r>
              <a:rPr lang="es-MX" sz="3200" b="1" i="1" dirty="0"/>
              <a:t>Desarrollo de un programa de intervención socioeducativo en un escenario de educación básica.</a:t>
            </a:r>
          </a:p>
        </p:txBody>
      </p:sp>
      <p:sp>
        <p:nvSpPr>
          <p:cNvPr id="3" name="Subtítulo 2"/>
          <p:cNvSpPr>
            <a:spLocks noGrp="1"/>
          </p:cNvSpPr>
          <p:nvPr>
            <p:ph type="subTitle" idx="1"/>
          </p:nvPr>
        </p:nvSpPr>
        <p:spPr>
          <a:xfrm>
            <a:off x="1143000" y="5430839"/>
            <a:ext cx="6858000" cy="1655762"/>
          </a:xfrm>
        </p:spPr>
        <p:txBody>
          <a:bodyPr/>
          <a:lstStyle/>
          <a:p>
            <a:r>
              <a:rPr lang="es-MX" dirty="0" smtClean="0"/>
              <a:t>Desarrollo y evaluación de mi proyecto educativo.</a:t>
            </a:r>
            <a:endParaRPr lang="es-MX" dirty="0"/>
          </a:p>
        </p:txBody>
      </p:sp>
    </p:spTree>
    <p:extLst>
      <p:ext uri="{BB962C8B-B14F-4D97-AF65-F5344CB8AC3E}">
        <p14:creationId xmlns:p14="http://schemas.microsoft.com/office/powerpoint/2010/main" val="58684470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86366" y="365126"/>
            <a:ext cx="8577330" cy="1325563"/>
          </a:xfrm>
        </p:spPr>
        <p:txBody>
          <a:bodyPr>
            <a:noAutofit/>
          </a:bodyPr>
          <a:lstStyle/>
          <a:p>
            <a:pPr algn="ctr"/>
            <a:r>
              <a:rPr lang="es-MX" sz="3200" b="1" dirty="0">
                <a:solidFill>
                  <a:schemeClr val="tx2">
                    <a:lumMod val="75000"/>
                  </a:schemeClr>
                </a:solidFill>
                <a:effectLst>
                  <a:outerShdw blurRad="38100" dist="38100" dir="2700000" algn="tl">
                    <a:srgbClr val="000000">
                      <a:alpha val="43137"/>
                    </a:srgbClr>
                  </a:outerShdw>
                </a:effectLst>
              </a:rPr>
              <a:t>¿COMO DEBERIA DISEÑARSE UNA EVALUACIÓN CUALITATIVA</a:t>
            </a:r>
            <a:r>
              <a:rPr lang="es-MX" sz="3200" b="1" dirty="0" smtClean="0">
                <a:solidFill>
                  <a:schemeClr val="tx2">
                    <a:lumMod val="75000"/>
                  </a:schemeClr>
                </a:solidFill>
                <a:effectLst>
                  <a:outerShdw blurRad="38100" dist="38100" dir="2700000" algn="tl">
                    <a:srgbClr val="000000">
                      <a:alpha val="43137"/>
                    </a:srgbClr>
                  </a:outerShdw>
                </a:effectLst>
              </a:rPr>
              <a:t>?</a:t>
            </a:r>
            <a:endParaRPr lang="es-MX" sz="3200" b="1" dirty="0">
              <a:solidFill>
                <a:schemeClr val="tx2">
                  <a:lumMod val="75000"/>
                </a:schemeClr>
              </a:solidFill>
              <a:effectLst>
                <a:outerShdw blurRad="38100" dist="38100" dir="2700000" algn="tl">
                  <a:srgbClr val="000000">
                    <a:alpha val="43137"/>
                  </a:srgbClr>
                </a:outerShdw>
              </a:effectLst>
            </a:endParaRPr>
          </a:p>
        </p:txBody>
      </p:sp>
      <p:sp>
        <p:nvSpPr>
          <p:cNvPr id="3" name="Marcador de contenido 2"/>
          <p:cNvSpPr>
            <a:spLocks noGrp="1"/>
          </p:cNvSpPr>
          <p:nvPr>
            <p:ph idx="1"/>
          </p:nvPr>
        </p:nvSpPr>
        <p:spPr/>
        <p:txBody>
          <a:bodyPr/>
          <a:lstStyle/>
          <a:p>
            <a:r>
              <a:rPr lang="es-MX" dirty="0"/>
              <a:t>El etnógrafo simplemente "merodea" (</a:t>
            </a:r>
            <a:r>
              <a:rPr lang="es-MX" dirty="0" err="1"/>
              <a:t>LeCompte</a:t>
            </a:r>
            <a:r>
              <a:rPr lang="es-MX" dirty="0"/>
              <a:t> y </a:t>
            </a:r>
            <a:r>
              <a:rPr lang="es-MX" dirty="0" err="1"/>
              <a:t>Preissle</a:t>
            </a:r>
            <a:r>
              <a:rPr lang="es-MX" dirty="0"/>
              <a:t>, 1993: 113), registrando todo lo que pasa. La recogida de datos no está guiada a priori por unos interrogantes de investigación, un marco conceptual, o teoría, y el análisis se ciñe a contar historias o a la explicitación de buenas afirmaciones hechas por los informantes para al final ofrecer una presentación que no sea cuantitativa.</a:t>
            </a:r>
          </a:p>
        </p:txBody>
      </p:sp>
    </p:spTree>
    <p:extLst>
      <p:ext uri="{BB962C8B-B14F-4D97-AF65-F5344CB8AC3E}">
        <p14:creationId xmlns:p14="http://schemas.microsoft.com/office/powerpoint/2010/main" val="237654393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MX" sz="3600" b="1" dirty="0" smtClean="0">
                <a:solidFill>
                  <a:schemeClr val="tx2">
                    <a:lumMod val="75000"/>
                  </a:schemeClr>
                </a:solidFill>
                <a:effectLst>
                  <a:outerShdw blurRad="38100" dist="38100" dir="2700000" algn="tl">
                    <a:srgbClr val="000000">
                      <a:alpha val="43137"/>
                    </a:srgbClr>
                  </a:outerShdw>
                </a:effectLst>
              </a:rPr>
              <a:t>Planificación de:</a:t>
            </a:r>
            <a:endParaRPr lang="es-MX" sz="3600" b="1" dirty="0">
              <a:solidFill>
                <a:schemeClr val="tx2">
                  <a:lumMod val="75000"/>
                </a:schemeClr>
              </a:solidFill>
              <a:effectLst>
                <a:outerShdw blurRad="38100" dist="38100" dir="2700000" algn="tl">
                  <a:srgbClr val="000000">
                    <a:alpha val="43137"/>
                  </a:srgbClr>
                </a:outerShdw>
              </a:effectLst>
            </a:endParaRPr>
          </a:p>
        </p:txBody>
      </p:sp>
      <p:sp>
        <p:nvSpPr>
          <p:cNvPr id="3" name="Marcador de contenido 2"/>
          <p:cNvSpPr>
            <a:spLocks noGrp="1"/>
          </p:cNvSpPr>
          <p:nvPr>
            <p:ph idx="1"/>
          </p:nvPr>
        </p:nvSpPr>
        <p:spPr/>
        <p:txBody>
          <a:bodyPr/>
          <a:lstStyle/>
          <a:p>
            <a:pPr algn="just"/>
            <a:r>
              <a:rPr lang="es-MX" dirty="0" smtClean="0"/>
              <a:t>Preguntas que constituyen la evaluación, qué </a:t>
            </a:r>
            <a:r>
              <a:rPr lang="es-MX" dirty="0"/>
              <a:t>fuentes de datos responderán las cuestiones, dónde y de quién pueden obtenerse esos datos, cómo se manipularán, dividirán y se </a:t>
            </a:r>
            <a:r>
              <a:rPr lang="es-MX" dirty="0" smtClean="0"/>
              <a:t>presentarán.</a:t>
            </a:r>
          </a:p>
          <a:p>
            <a:pPr marL="0" indent="0" algn="just">
              <a:buNone/>
            </a:pPr>
            <a:endParaRPr lang="es-MX" dirty="0" smtClean="0"/>
          </a:p>
          <a:p>
            <a:pPr algn="just"/>
            <a:endParaRPr lang="es-MX" dirty="0"/>
          </a:p>
        </p:txBody>
      </p:sp>
    </p:spTree>
    <p:extLst>
      <p:ext uri="{BB962C8B-B14F-4D97-AF65-F5344CB8AC3E}">
        <p14:creationId xmlns:p14="http://schemas.microsoft.com/office/powerpoint/2010/main" val="415361570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13490" y="442400"/>
            <a:ext cx="1213029" cy="5829613"/>
          </a:xfrm>
        </p:spPr>
        <p:txBody>
          <a:bodyPr vert="vert270">
            <a:normAutofit fontScale="90000"/>
          </a:bodyPr>
          <a:lstStyle/>
          <a:p>
            <a:pPr algn="ctr"/>
            <a:r>
              <a:rPr lang="es-MX" b="1" dirty="0" smtClean="0">
                <a:solidFill>
                  <a:schemeClr val="tx2">
                    <a:lumMod val="75000"/>
                  </a:schemeClr>
                </a:solidFill>
                <a:effectLst>
                  <a:outerShdw blurRad="38100" dist="38100" dir="2700000" algn="tl">
                    <a:srgbClr val="000000">
                      <a:alpha val="43137"/>
                    </a:srgbClr>
                  </a:outerShdw>
                </a:effectLst>
              </a:rPr>
              <a:t>Matriz </a:t>
            </a:r>
            <a:r>
              <a:rPr lang="es-MX" b="1" dirty="0">
                <a:solidFill>
                  <a:schemeClr val="tx2">
                    <a:lumMod val="75000"/>
                  </a:schemeClr>
                </a:solidFill>
                <a:effectLst>
                  <a:outerShdw blurRad="38100" dist="38100" dir="2700000" algn="tl">
                    <a:srgbClr val="000000">
                      <a:alpha val="43137"/>
                    </a:srgbClr>
                  </a:outerShdw>
                </a:effectLst>
              </a:rPr>
              <a:t>de recogida de </a:t>
            </a:r>
            <a:r>
              <a:rPr lang="es-MX" b="1" dirty="0" smtClean="0">
                <a:solidFill>
                  <a:schemeClr val="tx2">
                    <a:lumMod val="75000"/>
                  </a:schemeClr>
                </a:solidFill>
                <a:effectLst>
                  <a:outerShdw blurRad="38100" dist="38100" dir="2700000" algn="tl">
                    <a:srgbClr val="000000">
                      <a:alpha val="43137"/>
                    </a:srgbClr>
                  </a:outerShdw>
                </a:effectLst>
              </a:rPr>
              <a:t>datos</a:t>
            </a:r>
            <a:endParaRPr lang="es-MX" b="1" dirty="0">
              <a:solidFill>
                <a:schemeClr val="tx2">
                  <a:lumMod val="75000"/>
                </a:schemeClr>
              </a:solidFill>
              <a:effectLst>
                <a:outerShdw blurRad="38100" dist="38100" dir="2700000" algn="tl">
                  <a:srgbClr val="000000">
                    <a:alpha val="43137"/>
                  </a:srgbClr>
                </a:outerShdw>
              </a:effectLst>
            </a:endParaRPr>
          </a:p>
        </p:txBody>
      </p:sp>
      <p:graphicFrame>
        <p:nvGraphicFramePr>
          <p:cNvPr id="4" name="Marcador de contenido 3"/>
          <p:cNvGraphicFramePr>
            <a:graphicFrameLocks noGrp="1"/>
          </p:cNvGraphicFramePr>
          <p:nvPr>
            <p:ph idx="1"/>
            <p:extLst>
              <p:ext uri="{D42A27DB-BD31-4B8C-83A1-F6EECF244321}">
                <p14:modId xmlns:p14="http://schemas.microsoft.com/office/powerpoint/2010/main" val="2888819732"/>
              </p:ext>
            </p:extLst>
          </p:nvPr>
        </p:nvGraphicFramePr>
        <p:xfrm>
          <a:off x="1378036" y="532553"/>
          <a:ext cx="7250812" cy="5739462"/>
        </p:xfrm>
        <a:graphic>
          <a:graphicData uri="http://schemas.openxmlformats.org/drawingml/2006/table">
            <a:tbl>
              <a:tblPr firstRow="1" firstCol="1" bandRow="1">
                <a:tableStyleId>{5C22544A-7EE6-4342-B048-85BDC9FD1C3A}</a:tableStyleId>
              </a:tblPr>
              <a:tblGrid>
                <a:gridCol w="1812703"/>
                <a:gridCol w="1812703"/>
                <a:gridCol w="1812703"/>
                <a:gridCol w="1812703"/>
              </a:tblGrid>
              <a:tr h="390843">
                <a:tc gridSpan="4">
                  <a:txBody>
                    <a:bodyPr/>
                    <a:lstStyle/>
                    <a:p>
                      <a:pPr algn="just">
                        <a:lnSpc>
                          <a:spcPct val="107000"/>
                        </a:lnSpc>
                        <a:spcAft>
                          <a:spcPts val="800"/>
                        </a:spcAft>
                      </a:pPr>
                      <a:r>
                        <a:rPr lang="es-MX" sz="900" dirty="0">
                          <a:effectLst/>
                        </a:rPr>
                        <a:t>Figura 1</a:t>
                      </a:r>
                      <a:br>
                        <a:rPr lang="es-MX" sz="900" dirty="0">
                          <a:effectLst/>
                        </a:rPr>
                      </a:br>
                      <a:r>
                        <a:rPr lang="es-MX" sz="1100" dirty="0">
                          <a:effectLst/>
                        </a:rPr>
                        <a:t>Una matriz de planificación para los procedimientos de recogida de datos</a:t>
                      </a:r>
                      <a:endParaRPr lang="es-MX"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439" marR="6439" marT="6439" marB="6439" anchor="ctr"/>
                </a:tc>
                <a:tc hMerge="1">
                  <a:txBody>
                    <a:bodyPr/>
                    <a:lstStyle/>
                    <a:p>
                      <a:endParaRPr lang="es-MX"/>
                    </a:p>
                  </a:txBody>
                  <a:tcPr/>
                </a:tc>
                <a:tc hMerge="1">
                  <a:txBody>
                    <a:bodyPr/>
                    <a:lstStyle/>
                    <a:p>
                      <a:endParaRPr lang="es-MX"/>
                    </a:p>
                  </a:txBody>
                  <a:tcPr/>
                </a:tc>
                <a:tc hMerge="1">
                  <a:txBody>
                    <a:bodyPr/>
                    <a:lstStyle/>
                    <a:p>
                      <a:endParaRPr lang="es-MX"/>
                    </a:p>
                  </a:txBody>
                  <a:tcPr/>
                </a:tc>
              </a:tr>
              <a:tr h="522398">
                <a:tc>
                  <a:txBody>
                    <a:bodyPr/>
                    <a:lstStyle/>
                    <a:p>
                      <a:pPr algn="l">
                        <a:lnSpc>
                          <a:spcPct val="107000"/>
                        </a:lnSpc>
                        <a:spcAft>
                          <a:spcPts val="800"/>
                        </a:spcAft>
                      </a:pPr>
                      <a:r>
                        <a:rPr lang="es-MX" sz="900" dirty="0">
                          <a:effectLst/>
                        </a:rPr>
                        <a:t>¿Qué necesito conocer?</a:t>
                      </a:r>
                      <a:endParaRPr lang="es-MX" sz="900" dirty="0">
                        <a:effectLst/>
                        <a:latin typeface="Calibri" panose="020F0502020204030204" pitchFamily="34" charset="0"/>
                        <a:ea typeface="Calibri" panose="020F0502020204030204" pitchFamily="34" charset="0"/>
                        <a:cs typeface="Times New Roman" panose="02020603050405020304" pitchFamily="18" charset="0"/>
                      </a:endParaRPr>
                    </a:p>
                  </a:txBody>
                  <a:tcPr marL="6439" marR="6439" marT="6439" marB="6439" anchor="ctr"/>
                </a:tc>
                <a:tc>
                  <a:txBody>
                    <a:bodyPr/>
                    <a:lstStyle/>
                    <a:p>
                      <a:pPr algn="just">
                        <a:lnSpc>
                          <a:spcPct val="107000"/>
                        </a:lnSpc>
                        <a:spcAft>
                          <a:spcPts val="800"/>
                        </a:spcAft>
                      </a:pPr>
                      <a:r>
                        <a:rPr lang="es-MX" sz="900" b="1" dirty="0">
                          <a:effectLst/>
                        </a:rPr>
                        <a:t>¿Qué datos responderán a esta cuestión?</a:t>
                      </a:r>
                      <a:endParaRPr lang="es-MX" sz="900" b="1" dirty="0">
                        <a:effectLst/>
                        <a:latin typeface="Calibri" panose="020F0502020204030204" pitchFamily="34" charset="0"/>
                        <a:ea typeface="Calibri" panose="020F0502020204030204" pitchFamily="34" charset="0"/>
                        <a:cs typeface="Times New Roman" panose="02020603050405020304" pitchFamily="18" charset="0"/>
                      </a:endParaRPr>
                    </a:p>
                  </a:txBody>
                  <a:tcPr marL="6439" marR="6439" marT="6439" marB="6439" anchor="ctr"/>
                </a:tc>
                <a:tc>
                  <a:txBody>
                    <a:bodyPr/>
                    <a:lstStyle/>
                    <a:p>
                      <a:pPr algn="just">
                        <a:lnSpc>
                          <a:spcPct val="107000"/>
                        </a:lnSpc>
                        <a:spcAft>
                          <a:spcPts val="800"/>
                        </a:spcAft>
                      </a:pPr>
                      <a:r>
                        <a:rPr lang="es-MX" sz="900" b="1" dirty="0">
                          <a:effectLst/>
                        </a:rPr>
                        <a:t>¿De qué fuentes deben obtenerse los datos?</a:t>
                      </a:r>
                      <a:endParaRPr lang="es-MX" sz="900" b="1" dirty="0">
                        <a:effectLst/>
                        <a:latin typeface="Calibri" panose="020F0502020204030204" pitchFamily="34" charset="0"/>
                        <a:ea typeface="Calibri" panose="020F0502020204030204" pitchFamily="34" charset="0"/>
                        <a:cs typeface="Times New Roman" panose="02020603050405020304" pitchFamily="18" charset="0"/>
                      </a:endParaRPr>
                    </a:p>
                  </a:txBody>
                  <a:tcPr marL="6439" marR="6439" marT="6439" marB="6439" anchor="ctr"/>
                </a:tc>
                <a:tc>
                  <a:txBody>
                    <a:bodyPr/>
                    <a:lstStyle/>
                    <a:p>
                      <a:pPr algn="just">
                        <a:lnSpc>
                          <a:spcPct val="107000"/>
                        </a:lnSpc>
                        <a:spcAft>
                          <a:spcPts val="800"/>
                        </a:spcAft>
                      </a:pPr>
                      <a:r>
                        <a:rPr lang="es-MX" sz="900" b="1" dirty="0">
                          <a:effectLst/>
                        </a:rPr>
                        <a:t>¿Quién es el responsable de contactar con las fuentes y recoger los datos?</a:t>
                      </a:r>
                      <a:endParaRPr lang="es-MX" sz="900" b="1" dirty="0">
                        <a:effectLst/>
                        <a:latin typeface="Calibri" panose="020F0502020204030204" pitchFamily="34" charset="0"/>
                        <a:ea typeface="Calibri" panose="020F0502020204030204" pitchFamily="34" charset="0"/>
                        <a:cs typeface="Times New Roman" panose="02020603050405020304" pitchFamily="18" charset="0"/>
                      </a:endParaRPr>
                    </a:p>
                  </a:txBody>
                  <a:tcPr marL="6439" marR="6439" marT="6439" marB="6439" anchor="ctr"/>
                </a:tc>
              </a:tr>
              <a:tr h="1199132">
                <a:tc>
                  <a:txBody>
                    <a:bodyPr/>
                    <a:lstStyle/>
                    <a:p>
                      <a:pPr algn="l">
                        <a:lnSpc>
                          <a:spcPct val="107000"/>
                        </a:lnSpc>
                        <a:spcAft>
                          <a:spcPts val="800"/>
                        </a:spcAft>
                      </a:pPr>
                      <a:r>
                        <a:rPr lang="es-MX" sz="900" dirty="0">
                          <a:effectLst/>
                        </a:rPr>
                        <a:t>¿Se está realizando el programa tal y como se concibió?</a:t>
                      </a:r>
                      <a:endParaRPr lang="es-MX" sz="900" dirty="0">
                        <a:effectLst/>
                        <a:latin typeface="Calibri" panose="020F0502020204030204" pitchFamily="34" charset="0"/>
                        <a:ea typeface="Calibri" panose="020F0502020204030204" pitchFamily="34" charset="0"/>
                        <a:cs typeface="Times New Roman" panose="02020603050405020304" pitchFamily="18" charset="0"/>
                      </a:endParaRPr>
                    </a:p>
                  </a:txBody>
                  <a:tcPr marL="6439" marR="6439" marT="6439" marB="6439" anchor="ctr"/>
                </a:tc>
                <a:tc>
                  <a:txBody>
                    <a:bodyPr/>
                    <a:lstStyle/>
                    <a:p>
                      <a:pPr algn="l">
                        <a:lnSpc>
                          <a:spcPct val="107000"/>
                        </a:lnSpc>
                        <a:spcAft>
                          <a:spcPts val="800"/>
                        </a:spcAft>
                      </a:pPr>
                      <a:r>
                        <a:rPr lang="es-MX" sz="900" i="1" dirty="0">
                          <a:effectLst/>
                        </a:rPr>
                        <a:t>* Documento de propuesta del proyecto</a:t>
                      </a:r>
                      <a:br>
                        <a:rPr lang="es-MX" sz="900" i="1" dirty="0">
                          <a:effectLst/>
                        </a:rPr>
                      </a:br>
                      <a:r>
                        <a:rPr lang="es-MX" sz="900" i="1" dirty="0">
                          <a:effectLst/>
                        </a:rPr>
                        <a:t>* Observaciones del aula</a:t>
                      </a:r>
                      <a:br>
                        <a:rPr lang="es-MX" sz="900" i="1" dirty="0">
                          <a:effectLst/>
                        </a:rPr>
                      </a:br>
                      <a:r>
                        <a:rPr lang="es-MX" sz="900" i="1" dirty="0">
                          <a:effectLst/>
                        </a:rPr>
                        <a:t>* Entrevistas con el personal del proyecto</a:t>
                      </a:r>
                      <a:br>
                        <a:rPr lang="es-MX" sz="900" i="1" dirty="0">
                          <a:effectLst/>
                        </a:rPr>
                      </a:br>
                      <a:r>
                        <a:rPr lang="es-MX" sz="900" i="1" dirty="0">
                          <a:effectLst/>
                        </a:rPr>
                        <a:t>* Análisis de los materiales curriculares</a:t>
                      </a:r>
                      <a:endParaRPr lang="es-MX" sz="900" i="1" dirty="0">
                        <a:effectLst/>
                        <a:latin typeface="Calibri" panose="020F0502020204030204" pitchFamily="34" charset="0"/>
                        <a:ea typeface="Calibri" panose="020F0502020204030204" pitchFamily="34" charset="0"/>
                        <a:cs typeface="Times New Roman" panose="02020603050405020304" pitchFamily="18" charset="0"/>
                      </a:endParaRPr>
                    </a:p>
                  </a:txBody>
                  <a:tcPr marL="6439" marR="6439" marT="6439" marB="6439" anchor="ctr"/>
                </a:tc>
                <a:tc>
                  <a:txBody>
                    <a:bodyPr/>
                    <a:lstStyle/>
                    <a:p>
                      <a:pPr algn="l">
                        <a:lnSpc>
                          <a:spcPct val="107000"/>
                        </a:lnSpc>
                        <a:spcAft>
                          <a:spcPts val="800"/>
                        </a:spcAft>
                      </a:pPr>
                      <a:r>
                        <a:rPr lang="es-MX" sz="900" i="1" dirty="0">
                          <a:effectLst/>
                        </a:rPr>
                        <a:t>* Coordinación de recursos</a:t>
                      </a:r>
                      <a:br>
                        <a:rPr lang="es-MX" sz="900" i="1" dirty="0">
                          <a:effectLst/>
                        </a:rPr>
                      </a:br>
                      <a:r>
                        <a:rPr lang="es-MX" sz="900" i="1" dirty="0">
                          <a:effectLst/>
                        </a:rPr>
                        <a:t>* Orientadores familiares</a:t>
                      </a:r>
                      <a:br>
                        <a:rPr lang="es-MX" sz="900" i="1" dirty="0">
                          <a:effectLst/>
                        </a:rPr>
                      </a:br>
                      <a:r>
                        <a:rPr lang="es-MX" sz="900" i="1" dirty="0">
                          <a:effectLst/>
                        </a:rPr>
                        <a:t>* Director del proyecto</a:t>
                      </a:r>
                      <a:endParaRPr lang="es-MX" sz="900" i="1" dirty="0">
                        <a:effectLst/>
                        <a:latin typeface="Calibri" panose="020F0502020204030204" pitchFamily="34" charset="0"/>
                        <a:ea typeface="Calibri" panose="020F0502020204030204" pitchFamily="34" charset="0"/>
                        <a:cs typeface="Times New Roman" panose="02020603050405020304" pitchFamily="18" charset="0"/>
                      </a:endParaRPr>
                    </a:p>
                  </a:txBody>
                  <a:tcPr marL="6439" marR="6439" marT="6439" marB="6439" anchor="ctr"/>
                </a:tc>
                <a:tc>
                  <a:txBody>
                    <a:bodyPr/>
                    <a:lstStyle/>
                    <a:p>
                      <a:pPr algn="l">
                        <a:lnSpc>
                          <a:spcPct val="107000"/>
                        </a:lnSpc>
                        <a:spcAft>
                          <a:spcPts val="800"/>
                        </a:spcAft>
                      </a:pPr>
                      <a:r>
                        <a:rPr lang="es-MX" sz="900" i="1" dirty="0">
                          <a:effectLst/>
                        </a:rPr>
                        <a:t>* La coordinación de recursos establece el </a:t>
                      </a:r>
                      <a:r>
                        <a:rPr lang="es-MX" sz="900" i="1" dirty="0" err="1">
                          <a:effectLst/>
                        </a:rPr>
                        <a:t>guión</a:t>
                      </a:r>
                      <a:r>
                        <a:rPr lang="es-MX" sz="900" i="1" dirty="0">
                          <a:effectLst/>
                        </a:rPr>
                        <a:t> de la entrevista para sí misma; el personal; el director del proyecto aporta el material curricular y establece los intervalos de tiempos de observación</a:t>
                      </a:r>
                      <a:endParaRPr lang="es-MX" sz="900" i="1" dirty="0">
                        <a:effectLst/>
                        <a:latin typeface="Calibri" panose="020F0502020204030204" pitchFamily="34" charset="0"/>
                        <a:ea typeface="Calibri" panose="020F0502020204030204" pitchFamily="34" charset="0"/>
                        <a:cs typeface="Times New Roman" panose="02020603050405020304" pitchFamily="18" charset="0"/>
                      </a:endParaRPr>
                    </a:p>
                  </a:txBody>
                  <a:tcPr marL="6439" marR="6439" marT="6439" marB="6439" anchor="ctr"/>
                </a:tc>
              </a:tr>
              <a:tr h="522398">
                <a:tc>
                  <a:txBody>
                    <a:bodyPr/>
                    <a:lstStyle/>
                    <a:p>
                      <a:pPr algn="l">
                        <a:lnSpc>
                          <a:spcPct val="107000"/>
                        </a:lnSpc>
                        <a:spcAft>
                          <a:spcPts val="800"/>
                        </a:spcAft>
                      </a:pPr>
                      <a:r>
                        <a:rPr lang="es-MX" sz="900" dirty="0">
                          <a:effectLst/>
                        </a:rPr>
                        <a:t>¿Qué cambios, si hay alguno, se han realizado sobre el proyecto original?</a:t>
                      </a:r>
                      <a:endParaRPr lang="es-MX" sz="900" dirty="0">
                        <a:effectLst/>
                        <a:latin typeface="Calibri" panose="020F0502020204030204" pitchFamily="34" charset="0"/>
                        <a:ea typeface="Calibri" panose="020F0502020204030204" pitchFamily="34" charset="0"/>
                        <a:cs typeface="Times New Roman" panose="02020603050405020304" pitchFamily="18" charset="0"/>
                      </a:endParaRPr>
                    </a:p>
                  </a:txBody>
                  <a:tcPr marL="6439" marR="6439" marT="6439" marB="6439" anchor="ctr"/>
                </a:tc>
                <a:tc>
                  <a:txBody>
                    <a:bodyPr/>
                    <a:lstStyle/>
                    <a:p>
                      <a:pPr algn="l">
                        <a:lnSpc>
                          <a:spcPct val="107000"/>
                        </a:lnSpc>
                        <a:spcAft>
                          <a:spcPts val="800"/>
                        </a:spcAft>
                      </a:pPr>
                      <a:r>
                        <a:rPr lang="es-MX" sz="900" i="1" dirty="0">
                          <a:effectLst/>
                        </a:rPr>
                        <a:t>* Entrevistas con el personal del proyecto y la Coordinación de los recursos</a:t>
                      </a:r>
                      <a:endParaRPr lang="es-MX" sz="900" i="1" dirty="0">
                        <a:effectLst/>
                        <a:latin typeface="Calibri" panose="020F0502020204030204" pitchFamily="34" charset="0"/>
                        <a:ea typeface="Calibri" panose="020F0502020204030204" pitchFamily="34" charset="0"/>
                        <a:cs typeface="Times New Roman" panose="02020603050405020304" pitchFamily="18" charset="0"/>
                      </a:endParaRPr>
                    </a:p>
                  </a:txBody>
                  <a:tcPr marL="6439" marR="6439" marT="6439" marB="6439" anchor="ctr"/>
                </a:tc>
                <a:tc>
                  <a:txBody>
                    <a:bodyPr/>
                    <a:lstStyle/>
                    <a:p>
                      <a:pPr algn="l">
                        <a:lnSpc>
                          <a:spcPct val="107000"/>
                        </a:lnSpc>
                        <a:spcAft>
                          <a:spcPts val="800"/>
                        </a:spcAft>
                      </a:pPr>
                      <a:r>
                        <a:rPr lang="es-MX" sz="900" i="1" dirty="0">
                          <a:effectLst/>
                        </a:rPr>
                        <a:t> </a:t>
                      </a:r>
                      <a:endParaRPr lang="es-MX" sz="900" i="1" dirty="0">
                        <a:effectLst/>
                        <a:latin typeface="Calibri" panose="020F0502020204030204" pitchFamily="34" charset="0"/>
                        <a:ea typeface="Calibri" panose="020F0502020204030204" pitchFamily="34" charset="0"/>
                        <a:cs typeface="Times New Roman" panose="02020603050405020304" pitchFamily="18" charset="0"/>
                      </a:endParaRPr>
                    </a:p>
                  </a:txBody>
                  <a:tcPr marL="6439" marR="6439" marT="6439" marB="6439" anchor="ctr"/>
                </a:tc>
                <a:tc>
                  <a:txBody>
                    <a:bodyPr/>
                    <a:lstStyle/>
                    <a:p>
                      <a:pPr algn="l">
                        <a:lnSpc>
                          <a:spcPct val="107000"/>
                        </a:lnSpc>
                        <a:spcAft>
                          <a:spcPts val="800"/>
                        </a:spcAft>
                      </a:pPr>
                      <a:r>
                        <a:rPr lang="es-MX" sz="900" i="1">
                          <a:effectLst/>
                        </a:rPr>
                        <a:t>* Recogidos a lo largo de las entrevistas del personal</a:t>
                      </a:r>
                      <a:endParaRPr lang="es-MX" sz="900" i="1">
                        <a:effectLst/>
                        <a:latin typeface="Calibri" panose="020F0502020204030204" pitchFamily="34" charset="0"/>
                        <a:ea typeface="Calibri" panose="020F0502020204030204" pitchFamily="34" charset="0"/>
                        <a:cs typeface="Times New Roman" panose="02020603050405020304" pitchFamily="18" charset="0"/>
                      </a:endParaRPr>
                    </a:p>
                  </a:txBody>
                  <a:tcPr marL="6439" marR="6439" marT="6439" marB="6439" anchor="ctr"/>
                </a:tc>
              </a:tr>
              <a:tr h="1368314">
                <a:tc>
                  <a:txBody>
                    <a:bodyPr/>
                    <a:lstStyle/>
                    <a:p>
                      <a:pPr algn="l">
                        <a:lnSpc>
                          <a:spcPct val="107000"/>
                        </a:lnSpc>
                        <a:spcAft>
                          <a:spcPts val="800"/>
                        </a:spcAft>
                      </a:pPr>
                      <a:r>
                        <a:rPr lang="es-MX" sz="900" dirty="0">
                          <a:effectLst/>
                        </a:rPr>
                        <a:t>¿Está aportando la zona educativa el nivel de apoyo que prometieron?</a:t>
                      </a:r>
                      <a:endParaRPr lang="es-MX" sz="900" dirty="0">
                        <a:effectLst/>
                        <a:latin typeface="Calibri" panose="020F0502020204030204" pitchFamily="34" charset="0"/>
                        <a:ea typeface="Calibri" panose="020F0502020204030204" pitchFamily="34" charset="0"/>
                        <a:cs typeface="Times New Roman" panose="02020603050405020304" pitchFamily="18" charset="0"/>
                      </a:endParaRPr>
                    </a:p>
                  </a:txBody>
                  <a:tcPr marL="6439" marR="6439" marT="6439" marB="6439" anchor="ctr"/>
                </a:tc>
                <a:tc>
                  <a:txBody>
                    <a:bodyPr/>
                    <a:lstStyle/>
                    <a:p>
                      <a:pPr algn="l">
                        <a:lnSpc>
                          <a:spcPct val="107000"/>
                        </a:lnSpc>
                        <a:spcAft>
                          <a:spcPts val="800"/>
                        </a:spcAft>
                      </a:pPr>
                      <a:r>
                        <a:rPr lang="es-MX" sz="900" i="1" dirty="0">
                          <a:effectLst/>
                        </a:rPr>
                        <a:t>* Comparación de la propuesta común con el actual presupuesto del proyecto y las contribuciones desinteresadas</a:t>
                      </a:r>
                      <a:endParaRPr lang="es-MX" sz="900" i="1" dirty="0">
                        <a:effectLst/>
                        <a:latin typeface="Calibri" panose="020F0502020204030204" pitchFamily="34" charset="0"/>
                        <a:ea typeface="Calibri" panose="020F0502020204030204" pitchFamily="34" charset="0"/>
                        <a:cs typeface="Times New Roman" panose="02020603050405020304" pitchFamily="18" charset="0"/>
                      </a:endParaRPr>
                    </a:p>
                  </a:txBody>
                  <a:tcPr marL="6439" marR="6439" marT="6439" marB="6439" anchor="ctr"/>
                </a:tc>
                <a:tc>
                  <a:txBody>
                    <a:bodyPr/>
                    <a:lstStyle/>
                    <a:p>
                      <a:pPr algn="l">
                        <a:lnSpc>
                          <a:spcPct val="107000"/>
                        </a:lnSpc>
                        <a:spcAft>
                          <a:spcPts val="800"/>
                        </a:spcAft>
                      </a:pPr>
                      <a:r>
                        <a:rPr lang="es-MX" sz="900" i="1" dirty="0">
                          <a:effectLst/>
                        </a:rPr>
                        <a:t>* Director del proyecto</a:t>
                      </a:r>
                      <a:br>
                        <a:rPr lang="es-MX" sz="900" i="1" dirty="0">
                          <a:effectLst/>
                        </a:rPr>
                      </a:br>
                      <a:r>
                        <a:rPr lang="es-MX" sz="900" i="1" dirty="0">
                          <a:effectLst/>
                        </a:rPr>
                        <a:t>* Coordinador de zona</a:t>
                      </a:r>
                      <a:br>
                        <a:rPr lang="es-MX" sz="900" i="1" dirty="0">
                          <a:effectLst/>
                        </a:rPr>
                      </a:br>
                      <a:r>
                        <a:rPr lang="es-MX" sz="900" i="1" dirty="0">
                          <a:effectLst/>
                        </a:rPr>
                        <a:t>* Director de programas especiales de la zona</a:t>
                      </a:r>
                      <a:endParaRPr lang="es-MX" sz="900" i="1" dirty="0">
                        <a:effectLst/>
                        <a:latin typeface="Calibri" panose="020F0502020204030204" pitchFamily="34" charset="0"/>
                        <a:ea typeface="Calibri" panose="020F0502020204030204" pitchFamily="34" charset="0"/>
                        <a:cs typeface="Times New Roman" panose="02020603050405020304" pitchFamily="18" charset="0"/>
                      </a:endParaRPr>
                    </a:p>
                  </a:txBody>
                  <a:tcPr marL="6439" marR="6439" marT="6439" marB="6439" anchor="ctr"/>
                </a:tc>
                <a:tc>
                  <a:txBody>
                    <a:bodyPr/>
                    <a:lstStyle/>
                    <a:p>
                      <a:pPr algn="l">
                        <a:lnSpc>
                          <a:spcPct val="107000"/>
                        </a:lnSpc>
                        <a:spcAft>
                          <a:spcPts val="800"/>
                        </a:spcAft>
                      </a:pPr>
                      <a:r>
                        <a:rPr lang="es-MX" sz="900" i="1" dirty="0">
                          <a:effectLst/>
                        </a:rPr>
                        <a:t>* Con la coordinación de los recursos contacta B. </a:t>
                      </a:r>
                      <a:r>
                        <a:rPr lang="es-MX" sz="900" i="1" dirty="0" err="1">
                          <a:effectLst/>
                        </a:rPr>
                        <a:t>Fowler</a:t>
                      </a:r>
                      <a:r>
                        <a:rPr lang="es-MX" sz="900" i="1" dirty="0">
                          <a:effectLst/>
                        </a:rPr>
                        <a:t>, secretaria de la oficina de la zona, para establecer el </a:t>
                      </a:r>
                      <a:r>
                        <a:rPr lang="es-MX" sz="900" i="1" dirty="0" err="1">
                          <a:effectLst/>
                        </a:rPr>
                        <a:t>guión</a:t>
                      </a:r>
                      <a:r>
                        <a:rPr lang="es-MX" sz="900" i="1" dirty="0">
                          <a:effectLst/>
                        </a:rPr>
                        <a:t> de la entrevista con el personal de la oficina del distrito</a:t>
                      </a:r>
                      <a:br>
                        <a:rPr lang="es-MX" sz="900" i="1" dirty="0">
                          <a:effectLst/>
                        </a:rPr>
                      </a:br>
                      <a:r>
                        <a:rPr lang="es-MX" sz="900" i="1" dirty="0">
                          <a:effectLst/>
                        </a:rPr>
                        <a:t>* El evaluador también entrevista al director del proyecto</a:t>
                      </a:r>
                      <a:endParaRPr lang="es-MX" sz="900" i="1" dirty="0">
                        <a:effectLst/>
                        <a:latin typeface="Calibri" panose="020F0502020204030204" pitchFamily="34" charset="0"/>
                        <a:ea typeface="Calibri" panose="020F0502020204030204" pitchFamily="34" charset="0"/>
                        <a:cs typeface="Times New Roman" panose="02020603050405020304" pitchFamily="18" charset="0"/>
                      </a:endParaRPr>
                    </a:p>
                  </a:txBody>
                  <a:tcPr marL="6439" marR="6439" marT="6439" marB="6439" anchor="ctr"/>
                </a:tc>
              </a:tr>
              <a:tr h="522398">
                <a:tc>
                  <a:txBody>
                    <a:bodyPr/>
                    <a:lstStyle/>
                    <a:p>
                      <a:pPr algn="l">
                        <a:lnSpc>
                          <a:spcPct val="107000"/>
                        </a:lnSpc>
                        <a:spcAft>
                          <a:spcPts val="800"/>
                        </a:spcAft>
                      </a:pPr>
                      <a:r>
                        <a:rPr lang="es-MX" sz="900" dirty="0">
                          <a:effectLst/>
                        </a:rPr>
                        <a:t>¿Qué logros y obstáculos ha encontrado el personal en la realización del programa?</a:t>
                      </a:r>
                      <a:endParaRPr lang="es-MX" sz="900" dirty="0">
                        <a:effectLst/>
                        <a:latin typeface="Calibri" panose="020F0502020204030204" pitchFamily="34" charset="0"/>
                        <a:ea typeface="Calibri" panose="020F0502020204030204" pitchFamily="34" charset="0"/>
                        <a:cs typeface="Times New Roman" panose="02020603050405020304" pitchFamily="18" charset="0"/>
                      </a:endParaRPr>
                    </a:p>
                  </a:txBody>
                  <a:tcPr marL="6439" marR="6439" marT="6439" marB="6439" anchor="ctr"/>
                </a:tc>
                <a:tc>
                  <a:txBody>
                    <a:bodyPr/>
                    <a:lstStyle/>
                    <a:p>
                      <a:pPr algn="l">
                        <a:lnSpc>
                          <a:spcPct val="107000"/>
                        </a:lnSpc>
                        <a:spcAft>
                          <a:spcPts val="800"/>
                        </a:spcAft>
                      </a:pPr>
                      <a:r>
                        <a:rPr lang="es-MX" sz="900" i="1" dirty="0">
                          <a:effectLst/>
                        </a:rPr>
                        <a:t>* Entrevistas con el personal del proyecto</a:t>
                      </a:r>
                      <a:endParaRPr lang="es-MX" sz="900" i="1" dirty="0">
                        <a:effectLst/>
                        <a:latin typeface="Calibri" panose="020F0502020204030204" pitchFamily="34" charset="0"/>
                        <a:ea typeface="Calibri" panose="020F0502020204030204" pitchFamily="34" charset="0"/>
                        <a:cs typeface="Times New Roman" panose="02020603050405020304" pitchFamily="18" charset="0"/>
                      </a:endParaRPr>
                    </a:p>
                  </a:txBody>
                  <a:tcPr marL="6439" marR="6439" marT="6439" marB="6439" anchor="ctr"/>
                </a:tc>
                <a:tc>
                  <a:txBody>
                    <a:bodyPr/>
                    <a:lstStyle/>
                    <a:p>
                      <a:pPr algn="l">
                        <a:lnSpc>
                          <a:spcPct val="107000"/>
                        </a:lnSpc>
                        <a:spcAft>
                          <a:spcPts val="800"/>
                        </a:spcAft>
                      </a:pPr>
                      <a:r>
                        <a:rPr lang="es-MX" sz="900" i="1" dirty="0">
                          <a:effectLst/>
                        </a:rPr>
                        <a:t>* Orientadores familiares</a:t>
                      </a:r>
                      <a:br>
                        <a:rPr lang="es-MX" sz="900" i="1" dirty="0">
                          <a:effectLst/>
                        </a:rPr>
                      </a:br>
                      <a:r>
                        <a:rPr lang="es-MX" sz="900" i="1" dirty="0">
                          <a:effectLst/>
                        </a:rPr>
                        <a:t>* Director del proyecto</a:t>
                      </a:r>
                      <a:endParaRPr lang="es-MX" sz="900" i="1" dirty="0">
                        <a:effectLst/>
                        <a:latin typeface="Calibri" panose="020F0502020204030204" pitchFamily="34" charset="0"/>
                        <a:ea typeface="Calibri" panose="020F0502020204030204" pitchFamily="34" charset="0"/>
                        <a:cs typeface="Times New Roman" panose="02020603050405020304" pitchFamily="18" charset="0"/>
                      </a:endParaRPr>
                    </a:p>
                  </a:txBody>
                  <a:tcPr marL="6439" marR="6439" marT="6439" marB="6439" anchor="ctr"/>
                </a:tc>
                <a:tc>
                  <a:txBody>
                    <a:bodyPr/>
                    <a:lstStyle/>
                    <a:p>
                      <a:pPr algn="l">
                        <a:lnSpc>
                          <a:spcPct val="107000"/>
                        </a:lnSpc>
                        <a:spcAft>
                          <a:spcPts val="800"/>
                        </a:spcAft>
                      </a:pPr>
                      <a:r>
                        <a:rPr lang="es-MX" sz="900" i="1" dirty="0">
                          <a:effectLst/>
                        </a:rPr>
                        <a:t>* El director del proyecto establece las entrevistas con los orientadores familiares</a:t>
                      </a:r>
                      <a:endParaRPr lang="es-MX" sz="900" i="1" dirty="0">
                        <a:effectLst/>
                        <a:latin typeface="Calibri" panose="020F0502020204030204" pitchFamily="34" charset="0"/>
                        <a:ea typeface="Calibri" panose="020F0502020204030204" pitchFamily="34" charset="0"/>
                        <a:cs typeface="Times New Roman" panose="02020603050405020304" pitchFamily="18" charset="0"/>
                      </a:endParaRPr>
                    </a:p>
                  </a:txBody>
                  <a:tcPr marL="6439" marR="6439" marT="6439" marB="6439" anchor="ctr"/>
                </a:tc>
              </a:tr>
              <a:tr h="522398">
                <a:tc>
                  <a:txBody>
                    <a:bodyPr/>
                    <a:lstStyle/>
                    <a:p>
                      <a:pPr algn="l">
                        <a:lnSpc>
                          <a:spcPct val="107000"/>
                        </a:lnSpc>
                        <a:spcAft>
                          <a:spcPts val="800"/>
                        </a:spcAft>
                      </a:pPr>
                      <a:r>
                        <a:rPr lang="es-MX" sz="900" dirty="0">
                          <a:effectLst/>
                        </a:rPr>
                        <a:t>¿Con qué ánimo y espíritu de colaboración afronta el personal la puesta en marcha del programa?</a:t>
                      </a:r>
                      <a:endParaRPr lang="es-MX" sz="900" dirty="0">
                        <a:effectLst/>
                        <a:latin typeface="Calibri" panose="020F0502020204030204" pitchFamily="34" charset="0"/>
                        <a:ea typeface="Calibri" panose="020F0502020204030204" pitchFamily="34" charset="0"/>
                        <a:cs typeface="Times New Roman" panose="02020603050405020304" pitchFamily="18" charset="0"/>
                      </a:endParaRPr>
                    </a:p>
                  </a:txBody>
                  <a:tcPr marL="6439" marR="6439" marT="6439" marB="6439" anchor="ctr"/>
                </a:tc>
                <a:tc>
                  <a:txBody>
                    <a:bodyPr/>
                    <a:lstStyle/>
                    <a:p>
                      <a:pPr algn="l">
                        <a:lnSpc>
                          <a:spcPct val="107000"/>
                        </a:lnSpc>
                        <a:spcAft>
                          <a:spcPts val="800"/>
                        </a:spcAft>
                      </a:pPr>
                      <a:r>
                        <a:rPr lang="es-MX" sz="900" i="1" dirty="0">
                          <a:effectLst/>
                        </a:rPr>
                        <a:t>* Entrevistas con el personal del proyecto</a:t>
                      </a:r>
                      <a:endParaRPr lang="es-MX" sz="900" i="1" dirty="0">
                        <a:effectLst/>
                        <a:latin typeface="Calibri" panose="020F0502020204030204" pitchFamily="34" charset="0"/>
                        <a:ea typeface="Calibri" panose="020F0502020204030204" pitchFamily="34" charset="0"/>
                        <a:cs typeface="Times New Roman" panose="02020603050405020304" pitchFamily="18" charset="0"/>
                      </a:endParaRPr>
                    </a:p>
                  </a:txBody>
                  <a:tcPr marL="6439" marR="6439" marT="6439" marB="6439" anchor="ctr"/>
                </a:tc>
                <a:tc>
                  <a:txBody>
                    <a:bodyPr/>
                    <a:lstStyle/>
                    <a:p>
                      <a:pPr algn="l">
                        <a:lnSpc>
                          <a:spcPct val="107000"/>
                        </a:lnSpc>
                        <a:spcAft>
                          <a:spcPts val="800"/>
                        </a:spcAft>
                      </a:pPr>
                      <a:r>
                        <a:rPr lang="es-MX" sz="900" i="1" dirty="0">
                          <a:effectLst/>
                        </a:rPr>
                        <a:t>* Orientadores familiares</a:t>
                      </a:r>
                      <a:br>
                        <a:rPr lang="es-MX" sz="900" i="1" dirty="0">
                          <a:effectLst/>
                        </a:rPr>
                      </a:br>
                      <a:r>
                        <a:rPr lang="es-MX" sz="900" i="1" dirty="0">
                          <a:effectLst/>
                        </a:rPr>
                        <a:t>* Director del proyecto</a:t>
                      </a:r>
                      <a:br>
                        <a:rPr lang="es-MX" sz="900" i="1" dirty="0">
                          <a:effectLst/>
                        </a:rPr>
                      </a:br>
                      <a:r>
                        <a:rPr lang="es-MX" sz="900" i="1" dirty="0">
                          <a:effectLst/>
                        </a:rPr>
                        <a:t>* Coordinación de los recursos</a:t>
                      </a:r>
                      <a:endParaRPr lang="es-MX" sz="900" i="1" dirty="0">
                        <a:effectLst/>
                        <a:latin typeface="Calibri" panose="020F0502020204030204" pitchFamily="34" charset="0"/>
                        <a:ea typeface="Calibri" panose="020F0502020204030204" pitchFamily="34" charset="0"/>
                        <a:cs typeface="Times New Roman" panose="02020603050405020304" pitchFamily="18" charset="0"/>
                      </a:endParaRPr>
                    </a:p>
                  </a:txBody>
                  <a:tcPr marL="6439" marR="6439" marT="6439" marB="6439" anchor="ctr"/>
                </a:tc>
                <a:tc>
                  <a:txBody>
                    <a:bodyPr/>
                    <a:lstStyle/>
                    <a:p>
                      <a:pPr algn="l">
                        <a:lnSpc>
                          <a:spcPct val="107000"/>
                        </a:lnSpc>
                        <a:spcAft>
                          <a:spcPts val="800"/>
                        </a:spcAft>
                      </a:pPr>
                      <a:r>
                        <a:rPr lang="es-MX" sz="900" i="1" dirty="0">
                          <a:effectLst/>
                        </a:rPr>
                        <a:t>* Recogida a lo largo de las entrevistas con el personal</a:t>
                      </a:r>
                      <a:endParaRPr lang="es-MX" sz="900" i="1" dirty="0">
                        <a:effectLst/>
                        <a:latin typeface="Calibri" panose="020F0502020204030204" pitchFamily="34" charset="0"/>
                        <a:ea typeface="Calibri" panose="020F0502020204030204" pitchFamily="34" charset="0"/>
                        <a:cs typeface="Times New Roman" panose="02020603050405020304" pitchFamily="18" charset="0"/>
                      </a:endParaRPr>
                    </a:p>
                  </a:txBody>
                  <a:tcPr marL="6439" marR="6439" marT="6439" marB="6439" anchor="ctr"/>
                </a:tc>
              </a:tr>
              <a:tr h="691581">
                <a:tc>
                  <a:txBody>
                    <a:bodyPr/>
                    <a:lstStyle/>
                    <a:p>
                      <a:pPr algn="l">
                        <a:lnSpc>
                          <a:spcPct val="107000"/>
                        </a:lnSpc>
                        <a:spcAft>
                          <a:spcPts val="800"/>
                        </a:spcAft>
                      </a:pPr>
                      <a:r>
                        <a:rPr lang="es-MX" sz="900" dirty="0">
                          <a:effectLst/>
                        </a:rPr>
                        <a:t>¿Es bien recibido el programa por el personal de los centros?</a:t>
                      </a:r>
                      <a:endParaRPr lang="es-MX" sz="900" dirty="0">
                        <a:effectLst/>
                        <a:latin typeface="Calibri" panose="020F0502020204030204" pitchFamily="34" charset="0"/>
                        <a:ea typeface="Calibri" panose="020F0502020204030204" pitchFamily="34" charset="0"/>
                        <a:cs typeface="Times New Roman" panose="02020603050405020304" pitchFamily="18" charset="0"/>
                      </a:endParaRPr>
                    </a:p>
                  </a:txBody>
                  <a:tcPr marL="6439" marR="6439" marT="6439" marB="6439" anchor="ctr"/>
                </a:tc>
                <a:tc>
                  <a:txBody>
                    <a:bodyPr/>
                    <a:lstStyle/>
                    <a:p>
                      <a:pPr algn="l">
                        <a:lnSpc>
                          <a:spcPct val="107000"/>
                        </a:lnSpc>
                        <a:spcAft>
                          <a:spcPts val="800"/>
                        </a:spcAft>
                      </a:pPr>
                      <a:r>
                        <a:rPr lang="es-MX" sz="900" i="1" dirty="0">
                          <a:effectLst/>
                        </a:rPr>
                        <a:t>* Entrevistas con los directores de los centros</a:t>
                      </a:r>
                      <a:br>
                        <a:rPr lang="es-MX" sz="900" i="1" dirty="0">
                          <a:effectLst/>
                        </a:rPr>
                      </a:br>
                      <a:r>
                        <a:rPr lang="es-MX" sz="900" i="1" dirty="0">
                          <a:effectLst/>
                        </a:rPr>
                        <a:t>* Entrevistas con el orientador escolar asignado al centro</a:t>
                      </a:r>
                      <a:endParaRPr lang="es-MX" sz="900" i="1" dirty="0">
                        <a:effectLst/>
                        <a:latin typeface="Calibri" panose="020F0502020204030204" pitchFamily="34" charset="0"/>
                        <a:ea typeface="Calibri" panose="020F0502020204030204" pitchFamily="34" charset="0"/>
                        <a:cs typeface="Times New Roman" panose="02020603050405020304" pitchFamily="18" charset="0"/>
                      </a:endParaRPr>
                    </a:p>
                  </a:txBody>
                  <a:tcPr marL="6439" marR="6439" marT="6439" marB="6439" anchor="ctr"/>
                </a:tc>
                <a:tc>
                  <a:txBody>
                    <a:bodyPr/>
                    <a:lstStyle/>
                    <a:p>
                      <a:pPr algn="l">
                        <a:lnSpc>
                          <a:spcPct val="107000"/>
                        </a:lnSpc>
                      </a:pPr>
                      <a:endParaRPr lang="es-MX" sz="900" i="1" dirty="0">
                        <a:effectLst/>
                        <a:latin typeface="Calibri" panose="020F0502020204030204" pitchFamily="34" charset="0"/>
                      </a:endParaRPr>
                    </a:p>
                  </a:txBody>
                  <a:tcPr marL="6439" marR="6439" marT="6439" marB="6439" anchor="ctr"/>
                </a:tc>
                <a:tc>
                  <a:txBody>
                    <a:bodyPr/>
                    <a:lstStyle/>
                    <a:p>
                      <a:pPr algn="l">
                        <a:lnSpc>
                          <a:spcPct val="107000"/>
                        </a:lnSpc>
                        <a:spcAft>
                          <a:spcPts val="800"/>
                        </a:spcAft>
                      </a:pPr>
                      <a:r>
                        <a:rPr lang="es-MX" sz="900" i="1" dirty="0">
                          <a:effectLst/>
                        </a:rPr>
                        <a:t>* La Coordinación de los recursos establece las horas de las entrevistas para los directores de los centros y los orientadores escolares</a:t>
                      </a:r>
                      <a:endParaRPr lang="es-MX" sz="900" i="1" dirty="0">
                        <a:effectLst/>
                        <a:latin typeface="Calibri" panose="020F0502020204030204" pitchFamily="34" charset="0"/>
                        <a:ea typeface="Calibri" panose="020F0502020204030204" pitchFamily="34" charset="0"/>
                        <a:cs typeface="Times New Roman" panose="02020603050405020304" pitchFamily="18" charset="0"/>
                      </a:endParaRPr>
                    </a:p>
                  </a:txBody>
                  <a:tcPr marL="6439" marR="6439" marT="6439" marB="6439" anchor="ctr"/>
                </a:tc>
              </a:tr>
            </a:tbl>
          </a:graphicData>
        </a:graphic>
      </p:graphicFrame>
    </p:spTree>
    <p:extLst>
      <p:ext uri="{BB962C8B-B14F-4D97-AF65-F5344CB8AC3E}">
        <p14:creationId xmlns:p14="http://schemas.microsoft.com/office/powerpoint/2010/main" val="217539006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ítulo 5"/>
          <p:cNvSpPr>
            <a:spLocks noGrp="1"/>
          </p:cNvSpPr>
          <p:nvPr>
            <p:ph type="title"/>
          </p:nvPr>
        </p:nvSpPr>
        <p:spPr/>
        <p:txBody>
          <a:bodyPr/>
          <a:lstStyle/>
          <a:p>
            <a:r>
              <a:rPr lang="es-MX" b="1" dirty="0">
                <a:solidFill>
                  <a:schemeClr val="tx2">
                    <a:lumMod val="75000"/>
                  </a:schemeClr>
                </a:solidFill>
                <a:effectLst>
                  <a:outerShdw blurRad="38100" dist="38100" dir="2700000" algn="tl">
                    <a:srgbClr val="000000">
                      <a:alpha val="43137"/>
                    </a:srgbClr>
                  </a:outerShdw>
                </a:effectLst>
              </a:rPr>
              <a:t>Matriz de recogida de datos</a:t>
            </a:r>
            <a:endParaRPr lang="es-MX" dirty="0"/>
          </a:p>
        </p:txBody>
      </p:sp>
      <p:sp>
        <p:nvSpPr>
          <p:cNvPr id="7" name="Marcador de contenido 6"/>
          <p:cNvSpPr>
            <a:spLocks noGrp="1"/>
          </p:cNvSpPr>
          <p:nvPr>
            <p:ph idx="1"/>
          </p:nvPr>
        </p:nvSpPr>
        <p:spPr/>
        <p:txBody>
          <a:bodyPr/>
          <a:lstStyle/>
          <a:p>
            <a:pPr marL="0" indent="0">
              <a:buNone/>
            </a:pPr>
            <a:r>
              <a:rPr lang="es-MX" dirty="0"/>
              <a:t>La matriz puede asimismo incluir tanto las tentativas en cuanto a la temporalización de la recogida de datos, como las estrategias de análisis, incluyendo la codificación recursiva y </a:t>
            </a:r>
            <a:r>
              <a:rPr lang="es-MX" dirty="0" err="1"/>
              <a:t>contínua</a:t>
            </a:r>
            <a:r>
              <a:rPr lang="es-MX" dirty="0"/>
              <a:t>, el desarrollo de diagramas y la construcción de dominios, tipologías y taxonomías.</a:t>
            </a:r>
            <a:br>
              <a:rPr lang="es-MX" dirty="0"/>
            </a:br>
            <a:endParaRPr lang="es-MX" dirty="0"/>
          </a:p>
        </p:txBody>
      </p:sp>
    </p:spTree>
    <p:extLst>
      <p:ext uri="{BB962C8B-B14F-4D97-AF65-F5344CB8AC3E}">
        <p14:creationId xmlns:p14="http://schemas.microsoft.com/office/powerpoint/2010/main" val="60877027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28650" y="957554"/>
            <a:ext cx="7886700" cy="1325563"/>
          </a:xfrm>
        </p:spPr>
        <p:txBody>
          <a:bodyPr>
            <a:normAutofit/>
          </a:bodyPr>
          <a:lstStyle/>
          <a:p>
            <a:r>
              <a:rPr lang="es-MX" sz="3600" b="1" dirty="0">
                <a:solidFill>
                  <a:schemeClr val="tx2">
                    <a:lumMod val="75000"/>
                  </a:schemeClr>
                </a:solidFill>
                <a:effectLst>
                  <a:outerShdw blurRad="38100" dist="38100" dir="2700000" algn="tl">
                    <a:srgbClr val="000000">
                      <a:alpha val="43137"/>
                    </a:srgbClr>
                  </a:outerShdw>
                </a:effectLst>
              </a:rPr>
              <a:t>Una puntualización en torno a la contratación del </a:t>
            </a:r>
            <a:r>
              <a:rPr lang="es-MX" sz="3600" b="1" dirty="0" smtClean="0">
                <a:solidFill>
                  <a:schemeClr val="tx2">
                    <a:lumMod val="75000"/>
                  </a:schemeClr>
                </a:solidFill>
                <a:effectLst>
                  <a:outerShdw blurRad="38100" dist="38100" dir="2700000" algn="tl">
                    <a:srgbClr val="000000">
                      <a:alpha val="43137"/>
                    </a:srgbClr>
                  </a:outerShdw>
                </a:effectLst>
              </a:rPr>
              <a:t>equipo</a:t>
            </a:r>
            <a:endParaRPr lang="es-MX" sz="3600" b="1" dirty="0">
              <a:solidFill>
                <a:schemeClr val="tx2">
                  <a:lumMod val="75000"/>
                </a:schemeClr>
              </a:solidFill>
              <a:effectLst>
                <a:outerShdw blurRad="38100" dist="38100" dir="2700000" algn="tl">
                  <a:srgbClr val="000000">
                    <a:alpha val="43137"/>
                  </a:srgbClr>
                </a:outerShdw>
              </a:effectLst>
            </a:endParaRPr>
          </a:p>
        </p:txBody>
      </p:sp>
      <p:sp>
        <p:nvSpPr>
          <p:cNvPr id="3" name="Marcador de contenido 2"/>
          <p:cNvSpPr>
            <a:spLocks noGrp="1"/>
          </p:cNvSpPr>
          <p:nvPr>
            <p:ph idx="1"/>
          </p:nvPr>
        </p:nvSpPr>
        <p:spPr>
          <a:xfrm>
            <a:off x="628650" y="2418053"/>
            <a:ext cx="7886700" cy="4351338"/>
          </a:xfrm>
        </p:spPr>
        <p:txBody>
          <a:bodyPr/>
          <a:lstStyle/>
          <a:p>
            <a:pPr marL="0" indent="0" algn="just">
              <a:buNone/>
            </a:pPr>
            <a:r>
              <a:rPr lang="es-MX" dirty="0" smtClean="0"/>
              <a:t>Robert </a:t>
            </a:r>
            <a:r>
              <a:rPr lang="es-MX" dirty="0" err="1"/>
              <a:t>Rippey</a:t>
            </a:r>
            <a:r>
              <a:rPr lang="es-MX" dirty="0"/>
              <a:t> también se aseguró de que el personal de la evaluación que había contratado se sintiese cómodo con los procedimientos cualitativos escogidos, por lo que seleccionó individuos cuya formación disciplinaria fuese compatible con los modelos de interacción cara a cara con frecuencia demandados por la observación participante. </a:t>
            </a:r>
          </a:p>
        </p:txBody>
      </p:sp>
    </p:spTree>
    <p:extLst>
      <p:ext uri="{BB962C8B-B14F-4D97-AF65-F5344CB8AC3E}">
        <p14:creationId xmlns:p14="http://schemas.microsoft.com/office/powerpoint/2010/main" val="234331117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MX" sz="3600" b="1" dirty="0">
                <a:solidFill>
                  <a:schemeClr val="tx2">
                    <a:lumMod val="75000"/>
                  </a:schemeClr>
                </a:solidFill>
                <a:effectLst>
                  <a:outerShdw blurRad="38100" dist="38100" dir="2700000" algn="tl">
                    <a:srgbClr val="000000">
                      <a:alpha val="43137"/>
                    </a:srgbClr>
                  </a:outerShdw>
                </a:effectLst>
              </a:rPr>
              <a:t>Analizando los datos y contando la </a:t>
            </a:r>
            <a:r>
              <a:rPr lang="es-MX" sz="3600" b="1" dirty="0" smtClean="0">
                <a:solidFill>
                  <a:schemeClr val="tx2">
                    <a:lumMod val="75000"/>
                  </a:schemeClr>
                </a:solidFill>
                <a:effectLst>
                  <a:outerShdw blurRad="38100" dist="38100" dir="2700000" algn="tl">
                    <a:srgbClr val="000000">
                      <a:alpha val="43137"/>
                    </a:srgbClr>
                  </a:outerShdw>
                </a:effectLst>
              </a:rPr>
              <a:t>historia</a:t>
            </a:r>
            <a:endParaRPr lang="es-MX" sz="3600" b="1" dirty="0">
              <a:solidFill>
                <a:schemeClr val="tx2">
                  <a:lumMod val="75000"/>
                </a:schemeClr>
              </a:solidFill>
              <a:effectLst>
                <a:outerShdw blurRad="38100" dist="38100" dir="2700000" algn="tl">
                  <a:srgbClr val="000000">
                    <a:alpha val="43137"/>
                  </a:srgbClr>
                </a:outerShdw>
              </a:effectLst>
            </a:endParaRPr>
          </a:p>
        </p:txBody>
      </p:sp>
      <p:sp>
        <p:nvSpPr>
          <p:cNvPr id="3" name="Marcador de contenido 2"/>
          <p:cNvSpPr>
            <a:spLocks noGrp="1"/>
          </p:cNvSpPr>
          <p:nvPr>
            <p:ph idx="1"/>
          </p:nvPr>
        </p:nvSpPr>
        <p:spPr/>
        <p:txBody>
          <a:bodyPr/>
          <a:lstStyle/>
          <a:p>
            <a:pPr marL="342900" lvl="1" indent="-342900">
              <a:lnSpc>
                <a:spcPct val="100000"/>
              </a:lnSpc>
            </a:pPr>
            <a:r>
              <a:rPr lang="es-MX" dirty="0" smtClean="0"/>
              <a:t>Los datos deben ser </a:t>
            </a:r>
            <a:r>
              <a:rPr lang="es-MX" dirty="0"/>
              <a:t>categorizados, limpiados, agrupados y después comprobados con la matriz de </a:t>
            </a:r>
            <a:r>
              <a:rPr lang="es-MX" dirty="0" smtClean="0"/>
              <a:t>datos.</a:t>
            </a:r>
          </a:p>
          <a:p>
            <a:pPr marL="342900" lvl="1" indent="-342900">
              <a:lnSpc>
                <a:spcPct val="100000"/>
              </a:lnSpc>
            </a:pPr>
            <a:r>
              <a:rPr lang="es-MX" dirty="0"/>
              <a:t>Esto permite saber al evaluador si le falta algo o aún le resta algo por recoger, y le permite entender aquellas alteraciones en el esquema original de ejecución que las exigencias del trabajo de campo hayan </a:t>
            </a:r>
            <a:r>
              <a:rPr lang="es-MX" dirty="0" smtClean="0"/>
              <a:t>provocado</a:t>
            </a:r>
          </a:p>
          <a:p>
            <a:pPr marL="342900" lvl="1" indent="-342900">
              <a:lnSpc>
                <a:spcPct val="100000"/>
              </a:lnSpc>
            </a:pPr>
            <a:r>
              <a:rPr lang="es-MX" dirty="0" smtClean="0"/>
              <a:t>Contar la historia</a:t>
            </a:r>
          </a:p>
          <a:p>
            <a:pPr marL="0" lvl="1" indent="0">
              <a:lnSpc>
                <a:spcPct val="100000"/>
              </a:lnSpc>
              <a:buNone/>
            </a:pPr>
            <a:endParaRPr lang="es-MX" dirty="0"/>
          </a:p>
        </p:txBody>
      </p:sp>
    </p:spTree>
    <p:extLst>
      <p:ext uri="{BB962C8B-B14F-4D97-AF65-F5344CB8AC3E}">
        <p14:creationId xmlns:p14="http://schemas.microsoft.com/office/powerpoint/2010/main" val="346366437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28650" y="862076"/>
            <a:ext cx="7886700" cy="1325563"/>
          </a:xfrm>
        </p:spPr>
        <p:txBody>
          <a:bodyPr>
            <a:noAutofit/>
          </a:bodyPr>
          <a:lstStyle/>
          <a:p>
            <a:r>
              <a:rPr lang="es-MX" sz="2800" b="1" dirty="0">
                <a:solidFill>
                  <a:schemeClr val="tx2">
                    <a:lumMod val="75000"/>
                  </a:schemeClr>
                </a:solidFill>
                <a:effectLst>
                  <a:outerShdw blurRad="38100" dist="38100" dir="2700000" algn="tl">
                    <a:srgbClr val="000000">
                      <a:alpha val="43137"/>
                    </a:srgbClr>
                  </a:outerShdw>
                </a:effectLst>
              </a:rPr>
              <a:t>¿QUÉ DICEN LOS ESTÁNDARES DE LA EVALUACIÓN</a:t>
            </a:r>
            <a:br>
              <a:rPr lang="es-MX" sz="2800" b="1" dirty="0">
                <a:solidFill>
                  <a:schemeClr val="tx2">
                    <a:lumMod val="75000"/>
                  </a:schemeClr>
                </a:solidFill>
                <a:effectLst>
                  <a:outerShdw blurRad="38100" dist="38100" dir="2700000" algn="tl">
                    <a:srgbClr val="000000">
                      <a:alpha val="43137"/>
                    </a:srgbClr>
                  </a:outerShdw>
                </a:effectLst>
              </a:rPr>
            </a:br>
            <a:r>
              <a:rPr lang="es-MX" sz="2800" b="1" dirty="0">
                <a:solidFill>
                  <a:schemeClr val="tx2">
                    <a:lumMod val="75000"/>
                  </a:schemeClr>
                </a:solidFill>
                <a:effectLst>
                  <a:outerShdw blurRad="38100" dist="38100" dir="2700000" algn="tl">
                    <a:srgbClr val="000000">
                      <a:alpha val="43137"/>
                    </a:srgbClr>
                  </a:outerShdw>
                </a:effectLst>
              </a:rPr>
              <a:t>DE PROGRAMAS A LOS INVESTIGADORES CUALITATIVOS</a:t>
            </a:r>
            <a:r>
              <a:rPr lang="es-MX" sz="2800" b="1" dirty="0" smtClean="0">
                <a:solidFill>
                  <a:schemeClr val="tx2">
                    <a:lumMod val="75000"/>
                  </a:schemeClr>
                </a:solidFill>
                <a:effectLst>
                  <a:outerShdw blurRad="38100" dist="38100" dir="2700000" algn="tl">
                    <a:srgbClr val="000000">
                      <a:alpha val="43137"/>
                    </a:srgbClr>
                  </a:outerShdw>
                </a:effectLst>
              </a:rPr>
              <a:t>?</a:t>
            </a:r>
            <a:endParaRPr lang="es-MX" sz="2800" b="1" dirty="0">
              <a:solidFill>
                <a:schemeClr val="tx2">
                  <a:lumMod val="75000"/>
                </a:schemeClr>
              </a:solidFill>
              <a:effectLst>
                <a:outerShdw blurRad="38100" dist="38100" dir="2700000" algn="tl">
                  <a:srgbClr val="000000">
                    <a:alpha val="43137"/>
                  </a:srgbClr>
                </a:outerShdw>
              </a:effectLst>
            </a:endParaRPr>
          </a:p>
        </p:txBody>
      </p:sp>
      <p:sp>
        <p:nvSpPr>
          <p:cNvPr id="3" name="Marcador de contenido 2"/>
          <p:cNvSpPr>
            <a:spLocks noGrp="1"/>
          </p:cNvSpPr>
          <p:nvPr>
            <p:ph idx="1"/>
          </p:nvPr>
        </p:nvSpPr>
        <p:spPr>
          <a:xfrm>
            <a:off x="628650" y="2322575"/>
            <a:ext cx="7886700" cy="4351338"/>
          </a:xfrm>
        </p:spPr>
        <p:txBody>
          <a:bodyPr/>
          <a:lstStyle/>
          <a:p>
            <a:pPr marL="514350" indent="-514350">
              <a:buFont typeface="+mj-lt"/>
              <a:buAutoNum type="arabicPeriod"/>
            </a:pPr>
            <a:r>
              <a:rPr lang="es-MX" dirty="0"/>
              <a:t>L</a:t>
            </a:r>
            <a:r>
              <a:rPr lang="es-MX" dirty="0" smtClean="0"/>
              <a:t>a </a:t>
            </a:r>
            <a:r>
              <a:rPr lang="es-MX" dirty="0"/>
              <a:t>preocupación por los aspectos humanos de la </a:t>
            </a:r>
            <a:r>
              <a:rPr lang="es-MX" dirty="0" smtClean="0"/>
              <a:t>evaluación</a:t>
            </a:r>
          </a:p>
          <a:p>
            <a:pPr marL="514350" indent="-514350">
              <a:buFont typeface="+mj-lt"/>
              <a:buAutoNum type="arabicPeriod"/>
            </a:pPr>
            <a:r>
              <a:rPr lang="es-MX" dirty="0"/>
              <a:t>L</a:t>
            </a:r>
            <a:r>
              <a:rPr lang="es-MX" dirty="0" smtClean="0"/>
              <a:t>as </a:t>
            </a:r>
            <a:r>
              <a:rPr lang="es-MX" dirty="0"/>
              <a:t>cuestiones de validez y </a:t>
            </a:r>
            <a:r>
              <a:rPr lang="es-MX" dirty="0" smtClean="0"/>
              <a:t>significado</a:t>
            </a:r>
          </a:p>
          <a:p>
            <a:pPr marL="514350" indent="-514350">
              <a:buFont typeface="+mj-lt"/>
              <a:buAutoNum type="arabicPeriod"/>
            </a:pPr>
            <a:r>
              <a:rPr lang="es-MX" dirty="0" smtClean="0"/>
              <a:t>Una </a:t>
            </a:r>
            <a:r>
              <a:rPr lang="es-MX" dirty="0"/>
              <a:t>definición más amplia de las técnicas de recogida y análisis de datos que se consideran legítimas.</a:t>
            </a:r>
          </a:p>
        </p:txBody>
      </p:sp>
    </p:spTree>
    <p:extLst>
      <p:ext uri="{BB962C8B-B14F-4D97-AF65-F5344CB8AC3E}">
        <p14:creationId xmlns:p14="http://schemas.microsoft.com/office/powerpoint/2010/main" val="41181073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pPr algn="ctr"/>
            <a:r>
              <a:rPr lang="es-MX" sz="3200" b="1" dirty="0" err="1">
                <a:solidFill>
                  <a:schemeClr val="tx2">
                    <a:lumMod val="75000"/>
                  </a:schemeClr>
                </a:solidFill>
                <a:effectLst>
                  <a:outerShdw blurRad="38100" dist="38100" dir="2700000" algn="tl">
                    <a:srgbClr val="000000">
                      <a:alpha val="43137"/>
                    </a:srgbClr>
                  </a:outerShdw>
                </a:effectLst>
              </a:rPr>
              <a:t>Standares</a:t>
            </a:r>
            <a:r>
              <a:rPr lang="es-MX" sz="3200" b="1" dirty="0">
                <a:solidFill>
                  <a:schemeClr val="tx2">
                    <a:lumMod val="75000"/>
                  </a:schemeClr>
                </a:solidFill>
                <a:effectLst>
                  <a:outerShdw blurRad="38100" dist="38100" dir="2700000" algn="tl">
                    <a:srgbClr val="000000">
                      <a:alpha val="43137"/>
                    </a:srgbClr>
                  </a:outerShdw>
                </a:effectLst>
              </a:rPr>
              <a:t> de 1993 sobre investigación cualitativa para la evaluación de </a:t>
            </a:r>
            <a:r>
              <a:rPr lang="es-MX" sz="3200" b="1" dirty="0" smtClean="0">
                <a:solidFill>
                  <a:schemeClr val="tx2">
                    <a:lumMod val="75000"/>
                  </a:schemeClr>
                </a:solidFill>
                <a:effectLst>
                  <a:outerShdw blurRad="38100" dist="38100" dir="2700000" algn="tl">
                    <a:srgbClr val="000000">
                      <a:alpha val="43137"/>
                    </a:srgbClr>
                  </a:outerShdw>
                </a:effectLst>
              </a:rPr>
              <a:t>programas</a:t>
            </a:r>
            <a:endParaRPr lang="es-MX" sz="3200" b="1" dirty="0">
              <a:solidFill>
                <a:schemeClr val="tx2">
                  <a:lumMod val="75000"/>
                </a:schemeClr>
              </a:solidFill>
              <a:effectLst>
                <a:outerShdw blurRad="38100" dist="38100" dir="2700000" algn="tl">
                  <a:srgbClr val="000000">
                    <a:alpha val="43137"/>
                  </a:srgbClr>
                </a:outerShdw>
              </a:effectLst>
            </a:endParaRPr>
          </a:p>
        </p:txBody>
      </p:sp>
      <p:sp>
        <p:nvSpPr>
          <p:cNvPr id="3" name="Marcador de contenido 2"/>
          <p:cNvSpPr>
            <a:spLocks noGrp="1"/>
          </p:cNvSpPr>
          <p:nvPr>
            <p:ph idx="1"/>
          </p:nvPr>
        </p:nvSpPr>
        <p:spPr/>
        <p:txBody>
          <a:bodyPr/>
          <a:lstStyle/>
          <a:p>
            <a:r>
              <a:rPr lang="es-MX" dirty="0"/>
              <a:t>L</a:t>
            </a:r>
            <a:r>
              <a:rPr lang="es-MX" dirty="0" smtClean="0"/>
              <a:t>os</a:t>
            </a:r>
            <a:r>
              <a:rPr lang="es-MX" dirty="0"/>
              <a:t> </a:t>
            </a:r>
            <a:r>
              <a:rPr lang="es-MX" dirty="0" err="1"/>
              <a:t>Standards</a:t>
            </a:r>
            <a:r>
              <a:rPr lang="es-MX" dirty="0"/>
              <a:t> muestran efectivamente la noción de que puede darse algo así como una evaluación "objetiva", mientras que al mismo tiempo proporciona pautas para completar y adecuar la documentación de todas las perspectivas dentro de un proyecto dado</a:t>
            </a:r>
            <a:r>
              <a:rPr lang="es-MX" dirty="0" smtClean="0"/>
              <a:t>.</a:t>
            </a:r>
          </a:p>
          <a:p>
            <a:endParaRPr lang="es-MX" dirty="0" smtClean="0"/>
          </a:p>
        </p:txBody>
      </p:sp>
    </p:spTree>
    <p:extLst>
      <p:ext uri="{BB962C8B-B14F-4D97-AF65-F5344CB8AC3E}">
        <p14:creationId xmlns:p14="http://schemas.microsoft.com/office/powerpoint/2010/main" val="421600833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28650" y="764372"/>
            <a:ext cx="7886700" cy="1325563"/>
          </a:xfrm>
        </p:spPr>
        <p:txBody>
          <a:bodyPr>
            <a:noAutofit/>
          </a:bodyPr>
          <a:lstStyle/>
          <a:p>
            <a:r>
              <a:rPr lang="es-MX" sz="3200" b="1" dirty="0">
                <a:solidFill>
                  <a:schemeClr val="tx2">
                    <a:lumMod val="75000"/>
                  </a:schemeClr>
                </a:solidFill>
                <a:effectLst>
                  <a:outerShdw blurRad="38100" dist="38100" dir="2700000" algn="tl">
                    <a:srgbClr val="000000">
                      <a:alpha val="43137"/>
                    </a:srgbClr>
                  </a:outerShdw>
                </a:effectLst>
              </a:rPr>
              <a:t> </a:t>
            </a:r>
            <a:br>
              <a:rPr lang="es-MX" sz="3200" b="1" dirty="0">
                <a:solidFill>
                  <a:schemeClr val="tx2">
                    <a:lumMod val="75000"/>
                  </a:schemeClr>
                </a:solidFill>
                <a:effectLst>
                  <a:outerShdw blurRad="38100" dist="38100" dir="2700000" algn="tl">
                    <a:srgbClr val="000000">
                      <a:alpha val="43137"/>
                    </a:srgbClr>
                  </a:outerShdw>
                </a:effectLst>
              </a:rPr>
            </a:br>
            <a:r>
              <a:rPr lang="es-MX" sz="3200" b="1" dirty="0">
                <a:solidFill>
                  <a:schemeClr val="tx2">
                    <a:lumMod val="75000"/>
                  </a:schemeClr>
                </a:solidFill>
                <a:effectLst>
                  <a:outerShdw blurRad="38100" dist="38100" dir="2700000" algn="tl">
                    <a:srgbClr val="000000">
                      <a:alpha val="43137"/>
                    </a:srgbClr>
                  </a:outerShdw>
                </a:effectLst>
              </a:rPr>
              <a:t>¿QUÉ ES LA INVESTIGACION CUALITATIVA?</a:t>
            </a:r>
            <a:br>
              <a:rPr lang="es-MX" sz="3200" b="1" dirty="0">
                <a:solidFill>
                  <a:schemeClr val="tx2">
                    <a:lumMod val="75000"/>
                  </a:schemeClr>
                </a:solidFill>
                <a:effectLst>
                  <a:outerShdw blurRad="38100" dist="38100" dir="2700000" algn="tl">
                    <a:srgbClr val="000000">
                      <a:alpha val="43137"/>
                    </a:srgbClr>
                  </a:outerShdw>
                </a:effectLst>
              </a:rPr>
            </a:br>
            <a:endParaRPr lang="es-MX" sz="3200" b="1" dirty="0">
              <a:solidFill>
                <a:schemeClr val="tx2">
                  <a:lumMod val="75000"/>
                </a:schemeClr>
              </a:solidFill>
              <a:effectLst>
                <a:outerShdw blurRad="38100" dist="38100" dir="2700000" algn="tl">
                  <a:srgbClr val="000000">
                    <a:alpha val="43137"/>
                  </a:srgbClr>
                </a:outerShdw>
              </a:effectLst>
            </a:endParaRPr>
          </a:p>
        </p:txBody>
      </p:sp>
      <p:sp>
        <p:nvSpPr>
          <p:cNvPr id="3" name="Marcador de contenido 2"/>
          <p:cNvSpPr>
            <a:spLocks noGrp="1"/>
          </p:cNvSpPr>
          <p:nvPr>
            <p:ph idx="1"/>
          </p:nvPr>
        </p:nvSpPr>
        <p:spPr>
          <a:xfrm>
            <a:off x="628650" y="2224871"/>
            <a:ext cx="7886700" cy="4351338"/>
          </a:xfrm>
        </p:spPr>
        <p:txBody>
          <a:bodyPr/>
          <a:lstStyle/>
          <a:p>
            <a:pPr marL="0" indent="0" algn="just">
              <a:buNone/>
            </a:pPr>
            <a:r>
              <a:rPr lang="es-MX" dirty="0" smtClean="0"/>
              <a:t>Una </a:t>
            </a:r>
            <a:r>
              <a:rPr lang="es-MX" dirty="0"/>
              <a:t>categoría de diseños de investigación que extraen descripciones a partir de observaciones que adoptan la forma de entrevistas, narraciones, notas de campo, grabaciones, transcripciones de audio y vídeo </a:t>
            </a:r>
            <a:r>
              <a:rPr lang="es-MX" dirty="0" err="1"/>
              <a:t>cassettes</a:t>
            </a:r>
            <a:r>
              <a:rPr lang="es-MX" dirty="0"/>
              <a:t>, registros escritos de todo tipo, fotografías o películas y artefactos. </a:t>
            </a:r>
          </a:p>
        </p:txBody>
      </p:sp>
    </p:spTree>
    <p:extLst>
      <p:ext uri="{BB962C8B-B14F-4D97-AF65-F5344CB8AC3E}">
        <p14:creationId xmlns:p14="http://schemas.microsoft.com/office/powerpoint/2010/main" val="35661635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628650" y="1014258"/>
            <a:ext cx="7886700" cy="4351338"/>
          </a:xfrm>
        </p:spPr>
        <p:txBody>
          <a:bodyPr>
            <a:normAutofit fontScale="92500"/>
          </a:bodyPr>
          <a:lstStyle/>
          <a:p>
            <a:pPr marL="0" indent="0" algn="just">
              <a:buNone/>
            </a:pPr>
            <a:r>
              <a:rPr lang="es-MX" dirty="0"/>
              <a:t>Esto es lo que significa calidad: lo real, más que lo abstracto; lo global y concreto, más que lo disgregado y cuantificado. Es más, la investigación cualitativa investiga contextos que son naturales, o tomados tal y como se encuentran, más que reconstruidos o modificados por el investigador (Sherman y </a:t>
            </a:r>
            <a:r>
              <a:rPr lang="es-MX" dirty="0" err="1"/>
              <a:t>Webb</a:t>
            </a:r>
            <a:r>
              <a:rPr lang="es-MX" dirty="0"/>
              <a:t>, 1988). </a:t>
            </a:r>
            <a:endParaRPr lang="es-MX" dirty="0" smtClean="0"/>
          </a:p>
          <a:p>
            <a:pPr marL="0" indent="0" algn="just">
              <a:buNone/>
            </a:pPr>
            <a:endParaRPr lang="es-MX" dirty="0"/>
          </a:p>
          <a:p>
            <a:pPr marL="0" indent="0" algn="just">
              <a:buNone/>
            </a:pPr>
            <a:r>
              <a:rPr lang="es-MX" dirty="0"/>
              <a:t>Robert </a:t>
            </a:r>
            <a:r>
              <a:rPr lang="es-MX" dirty="0" err="1"/>
              <a:t>Rippey</a:t>
            </a:r>
            <a:r>
              <a:rPr lang="es-MX" dirty="0"/>
              <a:t> centró su evaluación en la quintaesencia de la preguntas </a:t>
            </a:r>
            <a:r>
              <a:rPr lang="es-MX" dirty="0" smtClean="0"/>
              <a:t>cualitativa: </a:t>
            </a:r>
            <a:r>
              <a:rPr lang="es-MX" dirty="0"/>
              <a:t>¨Qué está pasando en este escenario?, y ¨qué significa para los participantes? (Erickson, 1986). </a:t>
            </a:r>
          </a:p>
        </p:txBody>
      </p:sp>
    </p:spTree>
    <p:extLst>
      <p:ext uri="{BB962C8B-B14F-4D97-AF65-F5344CB8AC3E}">
        <p14:creationId xmlns:p14="http://schemas.microsoft.com/office/powerpoint/2010/main" val="148973439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MX" sz="3600" b="1" dirty="0" smtClean="0">
                <a:solidFill>
                  <a:schemeClr val="tx2">
                    <a:lumMod val="75000"/>
                  </a:schemeClr>
                </a:solidFill>
                <a:effectLst>
                  <a:outerShdw blurRad="38100" dist="38100" dir="2700000" algn="tl">
                    <a:srgbClr val="000000">
                      <a:alpha val="43137"/>
                    </a:srgbClr>
                  </a:outerShdw>
                </a:effectLst>
              </a:rPr>
              <a:t>Robert </a:t>
            </a:r>
            <a:r>
              <a:rPr lang="es-MX" sz="3600" b="1" dirty="0" err="1">
                <a:solidFill>
                  <a:schemeClr val="tx2">
                    <a:lumMod val="75000"/>
                  </a:schemeClr>
                </a:solidFill>
                <a:effectLst>
                  <a:outerShdw blurRad="38100" dist="38100" dir="2700000" algn="tl">
                    <a:srgbClr val="000000">
                      <a:alpha val="43137"/>
                    </a:srgbClr>
                  </a:outerShdw>
                </a:effectLst>
              </a:rPr>
              <a:t>Rippey</a:t>
            </a:r>
            <a:r>
              <a:rPr lang="es-MX" sz="3600" b="1" dirty="0">
                <a:solidFill>
                  <a:schemeClr val="tx2">
                    <a:lumMod val="75000"/>
                  </a:schemeClr>
                </a:solidFill>
                <a:effectLst>
                  <a:outerShdw blurRad="38100" dist="38100" dir="2700000" algn="tl">
                    <a:srgbClr val="000000">
                      <a:alpha val="43137"/>
                    </a:srgbClr>
                  </a:outerShdw>
                </a:effectLst>
              </a:rPr>
              <a:t> </a:t>
            </a:r>
            <a:r>
              <a:rPr lang="es-MX" sz="3600" b="1" dirty="0" smtClean="0">
                <a:solidFill>
                  <a:schemeClr val="tx2">
                    <a:lumMod val="75000"/>
                  </a:schemeClr>
                </a:solidFill>
                <a:effectLst>
                  <a:outerShdw blurRad="38100" dist="38100" dir="2700000" algn="tl">
                    <a:srgbClr val="000000">
                      <a:alpha val="43137"/>
                    </a:srgbClr>
                  </a:outerShdw>
                </a:effectLst>
              </a:rPr>
              <a:t>inventa </a:t>
            </a:r>
            <a:r>
              <a:rPr lang="es-MX" sz="3600" b="1" dirty="0">
                <a:solidFill>
                  <a:schemeClr val="tx2">
                    <a:lumMod val="75000"/>
                  </a:schemeClr>
                </a:solidFill>
                <a:effectLst>
                  <a:outerShdw blurRad="38100" dist="38100" dir="2700000" algn="tl">
                    <a:srgbClr val="000000">
                      <a:alpha val="43137"/>
                    </a:srgbClr>
                  </a:outerShdw>
                </a:effectLst>
              </a:rPr>
              <a:t>su propio diseño de evaluación </a:t>
            </a:r>
          </a:p>
        </p:txBody>
      </p:sp>
      <p:sp>
        <p:nvSpPr>
          <p:cNvPr id="3" name="Marcador de contenido 2"/>
          <p:cNvSpPr>
            <a:spLocks noGrp="1"/>
          </p:cNvSpPr>
          <p:nvPr>
            <p:ph idx="1"/>
          </p:nvPr>
        </p:nvSpPr>
        <p:spPr/>
        <p:txBody>
          <a:bodyPr/>
          <a:lstStyle/>
          <a:p>
            <a:pPr marL="0" indent="0" algn="just">
              <a:buNone/>
            </a:pPr>
            <a:r>
              <a:rPr lang="es-MX" dirty="0"/>
              <a:t>L</a:t>
            </a:r>
            <a:r>
              <a:rPr lang="es-MX" dirty="0" smtClean="0"/>
              <a:t>os </a:t>
            </a:r>
            <a:r>
              <a:rPr lang="es-MX" dirty="0"/>
              <a:t>datos que proporcionaban eran insatisfactorios porque no podían explicar por qué los programas tenían el impacto -o la falta del mismo- que indicaban los resultados. Además, la validez de muchos de los datos era cuestionada por los prácticos, quienes encontraban que las preguntas respondidas y las interpretaciones dadas eran incongruentes con sus propias experiencias y creencias (</a:t>
            </a:r>
            <a:r>
              <a:rPr lang="es-MX" dirty="0" err="1"/>
              <a:t>Guttentag</a:t>
            </a:r>
            <a:r>
              <a:rPr lang="es-MX" dirty="0"/>
              <a:t>, 1977; </a:t>
            </a:r>
            <a:r>
              <a:rPr lang="es-MX" dirty="0" err="1"/>
              <a:t>Helfgot</a:t>
            </a:r>
            <a:r>
              <a:rPr lang="es-MX" dirty="0"/>
              <a:t>, 1974; </a:t>
            </a:r>
            <a:r>
              <a:rPr lang="es-MX" dirty="0" err="1"/>
              <a:t>House</a:t>
            </a:r>
            <a:r>
              <a:rPr lang="es-MX" dirty="0"/>
              <a:t>, 1979; </a:t>
            </a:r>
            <a:r>
              <a:rPr lang="es-MX" dirty="0" err="1"/>
              <a:t>LeCompte</a:t>
            </a:r>
            <a:r>
              <a:rPr lang="es-MX" dirty="0"/>
              <a:t>, 1972). </a:t>
            </a:r>
          </a:p>
        </p:txBody>
      </p:sp>
    </p:spTree>
    <p:extLst>
      <p:ext uri="{BB962C8B-B14F-4D97-AF65-F5344CB8AC3E}">
        <p14:creationId xmlns:p14="http://schemas.microsoft.com/office/powerpoint/2010/main" val="423176356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p:txBody>
          <a:bodyPr/>
          <a:lstStyle/>
          <a:p>
            <a:pPr marL="0" indent="0" algn="just">
              <a:buNone/>
            </a:pPr>
            <a:r>
              <a:rPr lang="es-MX" dirty="0"/>
              <a:t>E</a:t>
            </a:r>
            <a:r>
              <a:rPr lang="es-MX" dirty="0" smtClean="0"/>
              <a:t>ran </a:t>
            </a:r>
            <a:r>
              <a:rPr lang="es-MX" dirty="0"/>
              <a:t>necesarios estudios en profundidad a pequeña escala utilizando observaciones participantes y no participantes durante un largo período de tiempo. </a:t>
            </a:r>
            <a:r>
              <a:rPr lang="es-MX" dirty="0" err="1"/>
              <a:t>Unicamente</a:t>
            </a:r>
            <a:r>
              <a:rPr lang="es-MX" dirty="0"/>
              <a:t> este tipo de estudios podrían ayudar a los investigadores a entender los procesos de cambio, los obstáculos que lo impiden y los factores que lo hacen exitoso.</a:t>
            </a:r>
          </a:p>
        </p:txBody>
      </p:sp>
    </p:spTree>
    <p:extLst>
      <p:ext uri="{BB962C8B-B14F-4D97-AF65-F5344CB8AC3E}">
        <p14:creationId xmlns:p14="http://schemas.microsoft.com/office/powerpoint/2010/main" val="102312481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s-MX"/>
          </a:p>
        </p:txBody>
      </p:sp>
      <p:sp>
        <p:nvSpPr>
          <p:cNvPr id="3" name="Marcador de contenido 2"/>
          <p:cNvSpPr>
            <a:spLocks noGrp="1"/>
          </p:cNvSpPr>
          <p:nvPr>
            <p:ph idx="1"/>
          </p:nvPr>
        </p:nvSpPr>
        <p:spPr/>
        <p:txBody>
          <a:bodyPr/>
          <a:lstStyle/>
          <a:p>
            <a:r>
              <a:rPr lang="es-MX" dirty="0"/>
              <a:t>Los investigadores educativos denominan a esto "método de estudio de caso" (</a:t>
            </a:r>
            <a:r>
              <a:rPr lang="es-MX" dirty="0" err="1"/>
              <a:t>Stake</a:t>
            </a:r>
            <a:r>
              <a:rPr lang="es-MX" dirty="0"/>
              <a:t>, </a:t>
            </a:r>
            <a:r>
              <a:rPr lang="es-MX" dirty="0" smtClean="0"/>
              <a:t>1978)</a:t>
            </a:r>
          </a:p>
          <a:p>
            <a:r>
              <a:rPr lang="es-MX" dirty="0" smtClean="0"/>
              <a:t>Los </a:t>
            </a:r>
            <a:r>
              <a:rPr lang="es-MX" dirty="0"/>
              <a:t>investigadores </a:t>
            </a:r>
            <a:r>
              <a:rPr lang="es-MX" dirty="0" smtClean="0"/>
              <a:t>orientados </a:t>
            </a:r>
            <a:r>
              <a:rPr lang="es-MX" dirty="0"/>
              <a:t>a las ciencias sociales se centran en observaciones participantes y le asignan el nombre de "evaluación </a:t>
            </a:r>
            <a:r>
              <a:rPr lang="es-MX" dirty="0" smtClean="0"/>
              <a:t>etnográfica“</a:t>
            </a:r>
          </a:p>
          <a:p>
            <a:r>
              <a:rPr lang="es-MX" dirty="0" smtClean="0"/>
              <a:t>Antropólogos y sociólogos </a:t>
            </a:r>
            <a:r>
              <a:rPr lang="es-MX" dirty="0"/>
              <a:t>eran los únicos individuos formados en observación participante e investigaciones de campo de larga duración</a:t>
            </a:r>
          </a:p>
        </p:txBody>
      </p:sp>
    </p:spTree>
    <p:extLst>
      <p:ext uri="{BB962C8B-B14F-4D97-AF65-F5344CB8AC3E}">
        <p14:creationId xmlns:p14="http://schemas.microsoft.com/office/powerpoint/2010/main" val="143613139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628650" y="1336227"/>
            <a:ext cx="7886700" cy="4351338"/>
          </a:xfrm>
        </p:spPr>
        <p:txBody>
          <a:bodyPr>
            <a:normAutofit fontScale="92500" lnSpcReduction="10000"/>
          </a:bodyPr>
          <a:lstStyle/>
          <a:p>
            <a:r>
              <a:rPr lang="es-MX" dirty="0"/>
              <a:t>Como participantes de la evaluación, más que como sujetos de la misma, aquellos que son objeto de estudio adquieren una nueva identidad que supone un papel más activo a la hora de negociar los objetivos de la evaluación</a:t>
            </a:r>
            <a:r>
              <a:rPr lang="es-MX" dirty="0" smtClean="0"/>
              <a:t>.</a:t>
            </a:r>
          </a:p>
          <a:p>
            <a:r>
              <a:rPr lang="es-MX" dirty="0" smtClean="0"/>
              <a:t>El investigador </a:t>
            </a:r>
            <a:r>
              <a:rPr lang="es-MX" dirty="0"/>
              <a:t>pasa de un diseño detallado, con una postura objetiva vis-a-vis y una ejecución del estudio, hacia una posición más centrada en las subjetividades del </a:t>
            </a:r>
            <a:r>
              <a:rPr lang="es-MX" dirty="0" smtClean="0"/>
              <a:t>proyecto, el </a:t>
            </a:r>
            <a:r>
              <a:rPr lang="es-MX" dirty="0"/>
              <a:t>evaluador se vuelva un participante activo en los trabajos del proyecto objeto de evaluación, significa que él o ella no pueden seguir manteniéndose en una "presencia ausente". </a:t>
            </a:r>
          </a:p>
        </p:txBody>
      </p:sp>
    </p:spTree>
    <p:extLst>
      <p:ext uri="{BB962C8B-B14F-4D97-AF65-F5344CB8AC3E}">
        <p14:creationId xmlns:p14="http://schemas.microsoft.com/office/powerpoint/2010/main" val="31168914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628650" y="1457873"/>
            <a:ext cx="7886700" cy="4351338"/>
          </a:xfrm>
        </p:spPr>
        <p:txBody>
          <a:bodyPr/>
          <a:lstStyle/>
          <a:p>
            <a:pPr marL="0" indent="0" algn="just">
              <a:buNone/>
            </a:pPr>
            <a:r>
              <a:rPr lang="es-MX" dirty="0" smtClean="0"/>
              <a:t>Los </a:t>
            </a:r>
            <a:r>
              <a:rPr lang="es-MX" dirty="0"/>
              <a:t>evaluadores cualitativos son responsables de su comportamiento y su postura ética dentro de las difíciles y estrechas interrelaciones que caracterizan la vida de las instituciones que </a:t>
            </a:r>
            <a:r>
              <a:rPr lang="es-MX" dirty="0" smtClean="0"/>
              <a:t>evalúan.</a:t>
            </a:r>
          </a:p>
          <a:p>
            <a:pPr marL="0" indent="0" algn="just">
              <a:buNone/>
            </a:pPr>
            <a:endParaRPr lang="es-MX" dirty="0"/>
          </a:p>
          <a:p>
            <a:pPr marL="0" indent="0" algn="just">
              <a:buNone/>
            </a:pPr>
            <a:endParaRPr lang="es-MX" dirty="0"/>
          </a:p>
        </p:txBody>
      </p:sp>
    </p:spTree>
    <p:extLst>
      <p:ext uri="{BB962C8B-B14F-4D97-AF65-F5344CB8AC3E}">
        <p14:creationId xmlns:p14="http://schemas.microsoft.com/office/powerpoint/2010/main" val="2149183860"/>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e 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182</TotalTime>
  <Words>1075</Words>
  <Application>Microsoft Office PowerPoint</Application>
  <PresentationFormat>Presentación en pantalla (4:3)</PresentationFormat>
  <Paragraphs>63</Paragraphs>
  <Slides>16</Slides>
  <Notes>0</Notes>
  <HiddenSlides>0</HiddenSlides>
  <MMClips>0</MMClips>
  <ScaleCrop>false</ScaleCrop>
  <HeadingPairs>
    <vt:vector size="4" baseType="variant">
      <vt:variant>
        <vt:lpstr>Tema</vt:lpstr>
      </vt:variant>
      <vt:variant>
        <vt:i4>1</vt:i4>
      </vt:variant>
      <vt:variant>
        <vt:lpstr>Títulos de diapositiva</vt:lpstr>
      </vt:variant>
      <vt:variant>
        <vt:i4>16</vt:i4>
      </vt:variant>
    </vt:vector>
  </HeadingPairs>
  <TitlesOfParts>
    <vt:vector size="17" baseType="lpstr">
      <vt:lpstr>Tema de Office</vt:lpstr>
      <vt:lpstr>UNIDAD DE APRENDIZAJE III   Desarrollo de un programa de intervención socioeducativo en un escenario de educación básica.</vt:lpstr>
      <vt:lpstr>Standares de 1993 sobre investigación cualitativa para la evaluación de programas</vt:lpstr>
      <vt:lpstr>  ¿QUÉ ES LA INVESTIGACION CUALITATIVA? </vt:lpstr>
      <vt:lpstr>Presentación de PowerPoint</vt:lpstr>
      <vt:lpstr>Robert Rippey inventa su propio diseño de evaluación </vt:lpstr>
      <vt:lpstr>Presentación de PowerPoint</vt:lpstr>
      <vt:lpstr>Presentación de PowerPoint</vt:lpstr>
      <vt:lpstr>Presentación de PowerPoint</vt:lpstr>
      <vt:lpstr>Presentación de PowerPoint</vt:lpstr>
      <vt:lpstr>¿COMO DEBERIA DISEÑARSE UNA EVALUACIÓN CUALITATIVA?</vt:lpstr>
      <vt:lpstr>Planificación de:</vt:lpstr>
      <vt:lpstr>Matriz de recogida de datos</vt:lpstr>
      <vt:lpstr>Matriz de recogida de datos</vt:lpstr>
      <vt:lpstr>Una puntualización en torno a la contratación del equipo</vt:lpstr>
      <vt:lpstr>Analizando los datos y contando la historia</vt:lpstr>
      <vt:lpstr>¿QUÉ DICEN LOS ESTÁNDARES DE LA EVALUACIÓN DE PROGRAMAS A LOS INVESTIGADORES CUALITATIVOS?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UNIDAD DE APRENDIZAJE III   Desarrollo de un programa de intervención socioeducativo en un escenario de educación básica.</dc:title>
  <dc:creator>ENEP</dc:creator>
  <cp:lastModifiedBy>enep</cp:lastModifiedBy>
  <cp:revision>15</cp:revision>
  <dcterms:created xsi:type="dcterms:W3CDTF">2019-06-11T09:13:25Z</dcterms:created>
  <dcterms:modified xsi:type="dcterms:W3CDTF">2019-06-11T15:57:19Z</dcterms:modified>
</cp:coreProperties>
</file>