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88" r:id="rId3"/>
    <p:sldId id="292" r:id="rId4"/>
    <p:sldId id="293" r:id="rId5"/>
    <p:sldId id="294" r:id="rId6"/>
    <p:sldId id="295" r:id="rId7"/>
    <p:sldId id="296" r:id="rId8"/>
    <p:sldId id="297" r:id="rId9"/>
    <p:sldId id="298" r:id="rId10"/>
    <p:sldId id="299" r:id="rId11"/>
    <p:sldId id="300" r:id="rId12"/>
    <p:sldId id="301" r:id="rId13"/>
    <p:sldId id="302" r:id="rId14"/>
    <p:sldId id="268"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48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8F1FE55-0483-4F2A-B82A-07366B0DA42F}" type="datetimeFigureOut">
              <a:rPr lang="es-MX" smtClean="0"/>
              <a:t>15/10/2018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B51448B-1B7C-4EB7-BB98-A0FD45C1D81D}"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8F1FE55-0483-4F2A-B82A-07366B0DA42F}" type="datetimeFigureOut">
              <a:rPr lang="es-MX" smtClean="0"/>
              <a:t>15/10/2018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B51448B-1B7C-4EB7-BB98-A0FD45C1D81D}"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8F1FE55-0483-4F2A-B82A-07366B0DA42F}" type="datetimeFigureOut">
              <a:rPr lang="es-MX" smtClean="0"/>
              <a:t>15/10/2018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B51448B-1B7C-4EB7-BB98-A0FD45C1D81D}" type="slidenum">
              <a:rPr lang="es-MX" smtClean="0"/>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E704652-59A1-403F-9DEC-24079D8F3826}" type="datetimeFigureOut">
              <a:rPr lang="es-MX" smtClean="0">
                <a:solidFill>
                  <a:prstClr val="black">
                    <a:tint val="75000"/>
                  </a:prstClr>
                </a:solidFill>
              </a:rPr>
              <a:pPr/>
              <a:t>15/10/2018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3E21EC-D3EB-44DE-B06F-AE848FD2B2D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43736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E704652-59A1-403F-9DEC-24079D8F3826}" type="datetimeFigureOut">
              <a:rPr lang="es-MX" smtClean="0">
                <a:solidFill>
                  <a:prstClr val="black">
                    <a:tint val="75000"/>
                  </a:prstClr>
                </a:solidFill>
              </a:rPr>
              <a:pPr/>
              <a:t>15/10/2018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3E21EC-D3EB-44DE-B06F-AE848FD2B2D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044841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E704652-59A1-403F-9DEC-24079D8F3826}" type="datetimeFigureOut">
              <a:rPr lang="es-MX" smtClean="0">
                <a:solidFill>
                  <a:prstClr val="black">
                    <a:tint val="75000"/>
                  </a:prstClr>
                </a:solidFill>
              </a:rPr>
              <a:pPr/>
              <a:t>15/10/2018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3E21EC-D3EB-44DE-B06F-AE848FD2B2D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36406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E704652-59A1-403F-9DEC-24079D8F3826}" type="datetimeFigureOut">
              <a:rPr lang="es-MX" smtClean="0">
                <a:solidFill>
                  <a:prstClr val="black">
                    <a:tint val="75000"/>
                  </a:prstClr>
                </a:solidFill>
              </a:rPr>
              <a:pPr/>
              <a:t>15/10/2018</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3E21EC-D3EB-44DE-B06F-AE848FD2B2D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378780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E704652-59A1-403F-9DEC-24079D8F3826}" type="datetimeFigureOut">
              <a:rPr lang="es-MX" smtClean="0">
                <a:solidFill>
                  <a:prstClr val="black">
                    <a:tint val="75000"/>
                  </a:prstClr>
                </a:solidFill>
              </a:rPr>
              <a:pPr/>
              <a:t>15/10/2018</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B03E21EC-D3EB-44DE-B06F-AE848FD2B2D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34200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E704652-59A1-403F-9DEC-24079D8F3826}" type="datetimeFigureOut">
              <a:rPr lang="es-MX" smtClean="0">
                <a:solidFill>
                  <a:prstClr val="black">
                    <a:tint val="75000"/>
                  </a:prstClr>
                </a:solidFill>
              </a:rPr>
              <a:pPr/>
              <a:t>15/10/2018</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B03E21EC-D3EB-44DE-B06F-AE848FD2B2D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92217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E704652-59A1-403F-9DEC-24079D8F3826}" type="datetimeFigureOut">
              <a:rPr lang="es-MX" smtClean="0">
                <a:solidFill>
                  <a:prstClr val="black">
                    <a:tint val="75000"/>
                  </a:prstClr>
                </a:solidFill>
              </a:rPr>
              <a:pPr/>
              <a:t>15/10/2018</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B03E21EC-D3EB-44DE-B06F-AE848FD2B2D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94524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E704652-59A1-403F-9DEC-24079D8F3826}" type="datetimeFigureOut">
              <a:rPr lang="es-MX" smtClean="0">
                <a:solidFill>
                  <a:prstClr val="black">
                    <a:tint val="75000"/>
                  </a:prstClr>
                </a:solidFill>
              </a:rPr>
              <a:pPr/>
              <a:t>15/10/2018</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3E21EC-D3EB-44DE-B06F-AE848FD2B2D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84215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F1FE55-0483-4F2A-B82A-07366B0DA42F}" type="datetimeFigureOut">
              <a:rPr lang="es-MX" smtClean="0"/>
              <a:t>15/10/2018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B51448B-1B7C-4EB7-BB98-A0FD45C1D81D}" type="slidenum">
              <a:rPr lang="es-MX" smtClean="0"/>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E704652-59A1-403F-9DEC-24079D8F3826}" type="datetimeFigureOut">
              <a:rPr lang="es-MX" smtClean="0">
                <a:solidFill>
                  <a:prstClr val="black">
                    <a:tint val="75000"/>
                  </a:prstClr>
                </a:solidFill>
              </a:rPr>
              <a:pPr/>
              <a:t>15/10/2018</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B03E21EC-D3EB-44DE-B06F-AE848FD2B2D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72575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E704652-59A1-403F-9DEC-24079D8F3826}" type="datetimeFigureOut">
              <a:rPr lang="es-MX" smtClean="0">
                <a:solidFill>
                  <a:prstClr val="black">
                    <a:tint val="75000"/>
                  </a:prstClr>
                </a:solidFill>
              </a:rPr>
              <a:pPr/>
              <a:t>15/10/2018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3E21EC-D3EB-44DE-B06F-AE848FD2B2D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205633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E704652-59A1-403F-9DEC-24079D8F3826}" type="datetimeFigureOut">
              <a:rPr lang="es-MX" smtClean="0">
                <a:solidFill>
                  <a:prstClr val="black">
                    <a:tint val="75000"/>
                  </a:prstClr>
                </a:solidFill>
              </a:rPr>
              <a:pPr/>
              <a:t>15/10/2018</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B03E21EC-D3EB-44DE-B06F-AE848FD2B2D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06005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28F1FE55-0483-4F2A-B82A-07366B0DA42F}" type="datetimeFigureOut">
              <a:rPr lang="es-MX" smtClean="0"/>
              <a:t>15/10/2018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B51448B-1B7C-4EB7-BB98-A0FD45C1D81D}"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8F1FE55-0483-4F2A-B82A-07366B0DA42F}" type="datetimeFigureOut">
              <a:rPr lang="es-MX" smtClean="0"/>
              <a:t>15/10/2018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B51448B-1B7C-4EB7-BB98-A0FD45C1D81D}" type="slidenum">
              <a:rPr lang="es-MX" smtClean="0"/>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8F1FE55-0483-4F2A-B82A-07366B0DA42F}" type="datetimeFigureOut">
              <a:rPr lang="es-MX" smtClean="0"/>
              <a:t>15/10/2018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B51448B-1B7C-4EB7-BB98-A0FD45C1D81D}"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28F1FE55-0483-4F2A-B82A-07366B0DA42F}" type="datetimeFigureOut">
              <a:rPr lang="es-MX" smtClean="0"/>
              <a:t>15/10/2018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B51448B-1B7C-4EB7-BB98-A0FD45C1D81D}"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1FE55-0483-4F2A-B82A-07366B0DA42F}" type="datetimeFigureOut">
              <a:rPr lang="es-MX" smtClean="0"/>
              <a:t>15/10/2018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B51448B-1B7C-4EB7-BB98-A0FD45C1D81D}"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28F1FE55-0483-4F2A-B82A-07366B0DA42F}" type="datetimeFigureOut">
              <a:rPr lang="es-MX" smtClean="0"/>
              <a:t>15/10/2018</a:t>
            </a:fld>
            <a:endParaRPr lang="es-MX"/>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MX"/>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B51448B-1B7C-4EB7-BB98-A0FD45C1D81D}"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8F1FE55-0483-4F2A-B82A-07366B0DA42F}" type="datetimeFigureOut">
              <a:rPr lang="es-MX" smtClean="0"/>
              <a:t>15/10/2018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B51448B-1B7C-4EB7-BB98-A0FD45C1D81D}"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28F1FE55-0483-4F2A-B82A-07366B0DA42F}" type="datetimeFigureOut">
              <a:rPr lang="es-MX" smtClean="0"/>
              <a:t>15/10/2018</a:t>
            </a:fld>
            <a:endParaRPr lang="es-MX"/>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MX"/>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B51448B-1B7C-4EB7-BB98-A0FD45C1D81D}"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04652-59A1-403F-9DEC-24079D8F3826}" type="datetimeFigureOut">
              <a:rPr lang="es-MX" smtClean="0">
                <a:solidFill>
                  <a:prstClr val="black">
                    <a:tint val="75000"/>
                  </a:prstClr>
                </a:solidFill>
              </a:rPr>
              <a:pPr/>
              <a:t>15/10/2018</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E21EC-D3EB-44DE-B06F-AE848FD2B2D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93156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Resultado de imagen de EN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2614633" cy="194421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286000" y="2644170"/>
            <a:ext cx="4572000" cy="156966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3200" b="0" i="0" u="none" strike="noStrike" kern="0" cap="all" spc="0" normalizeH="0" baseline="0" noProof="0" dirty="0" smtClean="0">
                <a:ln>
                  <a:noFill/>
                </a:ln>
                <a:solidFill>
                  <a:srgbClr val="000000"/>
                </a:solidFill>
                <a:effectLst/>
                <a:uLnTx/>
                <a:uFillTx/>
                <a:latin typeface="Arial Rounded MT Bold" panose="020F0704030504030204" pitchFamily="34" charset="0"/>
              </a:rPr>
              <a:t>Escuela Normal de Educación Preescolar</a:t>
            </a:r>
            <a:endParaRPr kumimoji="0" lang="es-MX" sz="1800" b="0" i="0" u="none" strike="noStrike" kern="0" cap="none" spc="0" normalizeH="0" baseline="0" noProof="0" dirty="0" smtClean="0">
              <a:ln>
                <a:noFill/>
              </a:ln>
              <a:solidFill>
                <a:sysClr val="windowText" lastClr="000000"/>
              </a:solidFill>
              <a:effectLst/>
              <a:uLnTx/>
              <a:uFillTx/>
            </a:endParaRPr>
          </a:p>
        </p:txBody>
      </p:sp>
      <p:sp>
        <p:nvSpPr>
          <p:cNvPr id="4" name="Rectángulo 3"/>
          <p:cNvSpPr/>
          <p:nvPr/>
        </p:nvSpPr>
        <p:spPr>
          <a:xfrm>
            <a:off x="2429772" y="4530606"/>
            <a:ext cx="4404924" cy="1384995"/>
          </a:xfrm>
          <a:prstGeom prst="rect">
            <a:avLst/>
          </a:prstGeom>
        </p:spPr>
        <p:txBody>
          <a:bodyPr wrap="none">
            <a:spAutoFit/>
          </a:bodyPr>
          <a:lstStyle/>
          <a:p>
            <a:pPr lvl="0" algn="ctr">
              <a:spcBef>
                <a:spcPts val="800"/>
              </a:spcBef>
            </a:pPr>
            <a:r>
              <a:rPr lang="es-MX" sz="1600" b="1" i="1" cap="all" spc="400" dirty="0">
                <a:solidFill>
                  <a:srgbClr val="000000"/>
                </a:solidFill>
                <a:effectLst>
                  <a:outerShdw blurRad="38100" dist="38100" dir="2700000" algn="tl">
                    <a:srgbClr val="000000">
                      <a:alpha val="43137"/>
                    </a:srgbClr>
                  </a:outerShdw>
                </a:effectLst>
                <a:latin typeface="Franklin Gothic Book"/>
              </a:rPr>
              <a:t>Curso: Formación </a:t>
            </a:r>
            <a:r>
              <a:rPr lang="es-MX" sz="1600" b="1" i="1" cap="all" spc="400" dirty="0" smtClean="0">
                <a:solidFill>
                  <a:srgbClr val="000000"/>
                </a:solidFill>
                <a:effectLst>
                  <a:outerShdw blurRad="38100" dist="38100" dir="2700000" algn="tl">
                    <a:srgbClr val="000000">
                      <a:alpha val="43137"/>
                    </a:srgbClr>
                  </a:outerShdw>
                </a:effectLst>
                <a:latin typeface="Franklin Gothic Book"/>
              </a:rPr>
              <a:t>ciudadana</a:t>
            </a:r>
          </a:p>
          <a:p>
            <a:pPr lvl="0" algn="ctr">
              <a:spcBef>
                <a:spcPts val="800"/>
              </a:spcBef>
            </a:pPr>
            <a:r>
              <a:rPr lang="es-MX" sz="1600" b="1" i="1" cap="all" spc="400" dirty="0" smtClean="0">
                <a:solidFill>
                  <a:srgbClr val="000000"/>
                </a:solidFill>
                <a:effectLst>
                  <a:outerShdw blurRad="38100" dist="38100" dir="2700000" algn="tl">
                    <a:srgbClr val="000000">
                      <a:alpha val="43137"/>
                    </a:srgbClr>
                  </a:outerShdw>
                </a:effectLst>
                <a:latin typeface="Franklin Gothic Book"/>
              </a:rPr>
              <a:t>Grupo 4 a y 4 b</a:t>
            </a:r>
          </a:p>
          <a:p>
            <a:pPr lvl="0" algn="ctr">
              <a:spcBef>
                <a:spcPts val="800"/>
              </a:spcBef>
            </a:pPr>
            <a:r>
              <a:rPr lang="es-MX" sz="1600" b="1" i="1" cap="all" spc="400" dirty="0" smtClean="0">
                <a:solidFill>
                  <a:srgbClr val="000000"/>
                </a:solidFill>
                <a:effectLst>
                  <a:outerShdw blurRad="38100" dist="38100" dir="2700000" algn="tl">
                    <a:srgbClr val="000000">
                      <a:alpha val="43137"/>
                    </a:srgbClr>
                  </a:outerShdw>
                </a:effectLst>
                <a:latin typeface="Franklin Gothic Book"/>
              </a:rPr>
              <a:t>Séptimo semestre </a:t>
            </a:r>
          </a:p>
          <a:p>
            <a:pPr lvl="0" algn="ctr">
              <a:spcBef>
                <a:spcPts val="800"/>
              </a:spcBef>
            </a:pPr>
            <a:r>
              <a:rPr lang="es-MX" sz="1600" b="1" i="1" cap="all" spc="400" dirty="0" smtClean="0">
                <a:solidFill>
                  <a:srgbClr val="000000"/>
                </a:solidFill>
                <a:effectLst>
                  <a:outerShdw blurRad="38100" dist="38100" dir="2700000" algn="tl">
                    <a:srgbClr val="000000">
                      <a:alpha val="43137"/>
                    </a:srgbClr>
                  </a:outerShdw>
                </a:effectLst>
                <a:latin typeface="Franklin Gothic Book"/>
              </a:rPr>
              <a:t>Ciclo escolar 2018- 2019</a:t>
            </a:r>
            <a:endParaRPr lang="es-MX" sz="1600" b="1" i="1" cap="all" spc="400" dirty="0">
              <a:solidFill>
                <a:srgbClr val="000000"/>
              </a:solidFill>
              <a:effectLst>
                <a:outerShdw blurRad="38100" dist="38100" dir="2700000" algn="tl">
                  <a:srgbClr val="000000">
                    <a:alpha val="43137"/>
                  </a:srgbClr>
                </a:outerShdw>
              </a:effectLst>
              <a:latin typeface="Franklin Gothic Book"/>
            </a:endParaRPr>
          </a:p>
        </p:txBody>
      </p:sp>
    </p:spTree>
    <p:extLst>
      <p:ext uri="{BB962C8B-B14F-4D97-AF65-F5344CB8AC3E}">
        <p14:creationId xmlns:p14="http://schemas.microsoft.com/office/powerpoint/2010/main" val="120385569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6854" y="267128"/>
            <a:ext cx="8275586" cy="1009183"/>
          </a:xfrm>
          <a:prstGeom prst="rect">
            <a:avLst/>
          </a:prstGeom>
        </p:spPr>
        <p:txBody>
          <a:bodyPr wrap="square">
            <a:spAutoFit/>
          </a:bodyPr>
          <a:lstStyle/>
          <a:p>
            <a:pPr algn="just"/>
            <a:r>
              <a:rPr lang="es-ES" sz="2000" b="1" i="1" dirty="0">
                <a:solidFill>
                  <a:srgbClr val="000000"/>
                </a:solidFill>
                <a:effectLst>
                  <a:outerShdw blurRad="38100" dist="38100" dir="2700000" algn="tl">
                    <a:srgbClr val="000000">
                      <a:alpha val="43137"/>
                    </a:srgbClr>
                  </a:outerShdw>
                </a:effectLst>
                <a:latin typeface="Franklin Gothic Book"/>
              </a:rPr>
              <a:t>El Estado </a:t>
            </a:r>
            <a:r>
              <a:rPr lang="es-ES" sz="2000" dirty="0">
                <a:solidFill>
                  <a:srgbClr val="000000"/>
                </a:solidFill>
                <a:latin typeface="Franklin Gothic Book"/>
              </a:rPr>
              <a:t>es la entidad a la que corresponde la rectoría del desarrollo nacional para garantizar que este sea integral, que fortalezca la soberanía de la nación y su régimen democrático.</a:t>
            </a:r>
            <a:endParaRPr lang="es-MX" sz="2000" dirty="0">
              <a:solidFill>
                <a:srgbClr val="000000"/>
              </a:solidFill>
              <a:latin typeface="Franklin Gothic Book"/>
            </a:endParaRPr>
          </a:p>
        </p:txBody>
      </p:sp>
      <p:pic>
        <p:nvPicPr>
          <p:cNvPr id="5" name="Picture 2" descr="Resultado de imagen de el est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5832648" cy="3255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056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spcBef>
                <a:spcPts val="0"/>
              </a:spcBef>
            </a:pPr>
            <a:r>
              <a:rPr lang="es-ES" sz="2000" b="1" i="1" dirty="0">
                <a:solidFill>
                  <a:srgbClr val="000000"/>
                </a:solidFill>
                <a:effectLst>
                  <a:outerShdw blurRad="38100" dist="38100" dir="2700000" algn="tl">
                    <a:srgbClr val="000000">
                      <a:alpha val="43137"/>
                    </a:srgbClr>
                  </a:outerShdw>
                </a:effectLst>
                <a:latin typeface="Franklin Gothic Book"/>
              </a:rPr>
              <a:t>El Estado en su expresión jurídica </a:t>
            </a:r>
            <a:r>
              <a:rPr lang="es-ES" sz="2000" dirty="0">
                <a:solidFill>
                  <a:srgbClr val="000000"/>
                </a:solidFill>
                <a:latin typeface="Franklin Gothic Book"/>
              </a:rPr>
              <a:t>es institución y es proyecto de sociedad, pero por sus instituciones es un medio, pues estas generan los instrumentos de gobierno.</a:t>
            </a:r>
            <a:r>
              <a:rPr lang="es-MX" sz="2000" dirty="0">
                <a:solidFill>
                  <a:srgbClr val="000000"/>
                </a:solidFill>
                <a:latin typeface="Franklin Gothic Book"/>
              </a:rPr>
              <a:t/>
            </a:r>
            <a:br>
              <a:rPr lang="es-MX" sz="2000" dirty="0">
                <a:solidFill>
                  <a:srgbClr val="000000"/>
                </a:solidFill>
                <a:latin typeface="Franklin Gothic Book"/>
              </a:rPr>
            </a:br>
            <a:endParaRPr lang="es-MX" dirty="0"/>
          </a:p>
        </p:txBody>
      </p:sp>
      <p:pic>
        <p:nvPicPr>
          <p:cNvPr id="4" name="Picture 2" descr="Resultado de imagen de el est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348320"/>
            <a:ext cx="4790463" cy="359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516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spcBef>
                <a:spcPts val="0"/>
              </a:spcBef>
            </a:pPr>
            <a:r>
              <a:rPr lang="es-ES" sz="2000" dirty="0" smtClean="0">
                <a:solidFill>
                  <a:srgbClr val="000000"/>
                </a:solidFill>
                <a:latin typeface="Franklin Gothic Book"/>
              </a:rPr>
              <a:t/>
            </a:r>
            <a:br>
              <a:rPr lang="es-ES" sz="2000" dirty="0" smtClean="0">
                <a:solidFill>
                  <a:srgbClr val="000000"/>
                </a:solidFill>
                <a:latin typeface="Franklin Gothic Book"/>
              </a:rPr>
            </a:br>
            <a:r>
              <a:rPr lang="es-ES" sz="2000" dirty="0" smtClean="0">
                <a:solidFill>
                  <a:srgbClr val="000000"/>
                </a:solidFill>
                <a:latin typeface="Franklin Gothic Book"/>
              </a:rPr>
              <a:t>La </a:t>
            </a:r>
            <a:r>
              <a:rPr lang="es-ES" sz="2000" dirty="0">
                <a:solidFill>
                  <a:srgbClr val="000000"/>
                </a:solidFill>
                <a:latin typeface="Franklin Gothic Book"/>
              </a:rPr>
              <a:t>educación de este tipo tiene un doble sentido, por una parte de una oportunidad para comprender el ideal político de la nación, su origen, justificación, conflictos y problemas de realización; por otra parte promover el compromiso para la realización y mejoramiento de la democracia teniendo como horizonte antropológico el conjunto de </a:t>
            </a:r>
            <a:r>
              <a:rPr lang="es-ES" sz="2000" b="1" i="1" dirty="0">
                <a:solidFill>
                  <a:srgbClr val="000000"/>
                </a:solidFill>
                <a:effectLst>
                  <a:outerShdw blurRad="38100" dist="38100" dir="2700000" algn="tl">
                    <a:srgbClr val="000000">
                      <a:alpha val="43137"/>
                    </a:srgbClr>
                  </a:outerShdw>
                </a:effectLst>
                <a:latin typeface="Franklin Gothic Book"/>
              </a:rPr>
              <a:t>los derechos humanos para la democracia.</a:t>
            </a:r>
            <a:r>
              <a:rPr lang="es-MX" sz="2000" b="1" i="1" dirty="0">
                <a:solidFill>
                  <a:srgbClr val="000000"/>
                </a:solidFill>
                <a:effectLst>
                  <a:outerShdw blurRad="38100" dist="38100" dir="2700000" algn="tl">
                    <a:srgbClr val="000000">
                      <a:alpha val="43137"/>
                    </a:srgbClr>
                  </a:outerShdw>
                </a:effectLst>
                <a:latin typeface="Franklin Gothic Book"/>
              </a:rPr>
              <a:t/>
            </a:r>
            <a:br>
              <a:rPr lang="es-MX" sz="2000" b="1" i="1" dirty="0">
                <a:solidFill>
                  <a:srgbClr val="000000"/>
                </a:solidFill>
                <a:effectLst>
                  <a:outerShdw blurRad="38100" dist="38100" dir="2700000" algn="tl">
                    <a:srgbClr val="000000">
                      <a:alpha val="43137"/>
                    </a:srgbClr>
                  </a:outerShdw>
                </a:effectLst>
                <a:latin typeface="Franklin Gothic Book"/>
              </a:rPr>
            </a:br>
            <a:endParaRPr lang="es-MX" dirty="0"/>
          </a:p>
        </p:txBody>
      </p:sp>
      <p:pic>
        <p:nvPicPr>
          <p:cNvPr id="4" name="Picture 2" descr="Resultado de imagen de democra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772817"/>
            <a:ext cx="4084340" cy="3267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08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88640"/>
            <a:ext cx="8568952" cy="1938992"/>
          </a:xfrm>
          <a:prstGeom prst="rect">
            <a:avLst/>
          </a:prstGeom>
        </p:spPr>
        <p:txBody>
          <a:bodyPr wrap="square">
            <a:spAutoFit/>
          </a:bodyPr>
          <a:lstStyle/>
          <a:p>
            <a:pPr algn="just"/>
            <a:r>
              <a:rPr lang="es-ES" sz="2000" dirty="0"/>
              <a:t>La educación de este tipo tiene un doble sentido, por una parte de una oportunidad para comprender el ideal político de la nación, su origen, justificación, conflictos y problemas de realización; por otra parte promover el compromiso para la realización y mejoramiento de la democracia teniendo como horizonte antropológico el conjunto de </a:t>
            </a:r>
            <a:r>
              <a:rPr lang="es-ES" sz="2000" b="1" i="1" dirty="0">
                <a:effectLst>
                  <a:outerShdw blurRad="38100" dist="38100" dir="2700000" algn="tl">
                    <a:srgbClr val="000000">
                      <a:alpha val="43137"/>
                    </a:srgbClr>
                  </a:outerShdw>
                </a:effectLst>
              </a:rPr>
              <a:t>los derechos humanos para la democracia.</a:t>
            </a:r>
            <a:endParaRPr lang="es-MX" sz="2000" b="1" i="1" dirty="0">
              <a:effectLst>
                <a:outerShdw blurRad="38100" dist="38100" dir="2700000" algn="tl">
                  <a:srgbClr val="000000">
                    <a:alpha val="43137"/>
                  </a:srgbClr>
                </a:outerShdw>
              </a:effectLst>
            </a:endParaRPr>
          </a:p>
        </p:txBody>
      </p:sp>
      <p:pic>
        <p:nvPicPr>
          <p:cNvPr id="12290" name="Picture 2" descr="Resultado de imagen de democra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772817"/>
            <a:ext cx="4084340" cy="3267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662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spcBef>
                <a:spcPts val="0"/>
              </a:spcBef>
            </a:pPr>
            <a:r>
              <a:rPr lang="es-ES" sz="2000" dirty="0">
                <a:solidFill>
                  <a:srgbClr val="000000"/>
                </a:solidFill>
                <a:latin typeface="Franklin Gothic Book"/>
              </a:rPr>
              <a:t>La educación ciudadana ocurre en una de las dimensiones humanas, el tiempo y este </a:t>
            </a:r>
            <a:r>
              <a:rPr lang="es-ES" sz="2000" b="1" i="1" dirty="0">
                <a:solidFill>
                  <a:srgbClr val="000000"/>
                </a:solidFill>
                <a:effectLst>
                  <a:outerShdw blurRad="38100" dist="38100" dir="2700000" algn="tl">
                    <a:srgbClr val="000000">
                      <a:alpha val="43137"/>
                    </a:srgbClr>
                  </a:outerShdw>
                </a:effectLst>
                <a:latin typeface="Franklin Gothic Book"/>
              </a:rPr>
              <a:t>es histórico.</a:t>
            </a:r>
            <a:r>
              <a:rPr lang="es-MX" sz="2000" b="1" i="1" dirty="0">
                <a:solidFill>
                  <a:srgbClr val="000000"/>
                </a:solidFill>
                <a:effectLst>
                  <a:outerShdw blurRad="38100" dist="38100" dir="2700000" algn="tl">
                    <a:srgbClr val="000000">
                      <a:alpha val="43137"/>
                    </a:srgbClr>
                  </a:outerShdw>
                </a:effectLst>
                <a:latin typeface="Franklin Gothic Book"/>
              </a:rPr>
              <a:t/>
            </a:r>
            <a:br>
              <a:rPr lang="es-MX" sz="2000" b="1" i="1" dirty="0">
                <a:solidFill>
                  <a:srgbClr val="000000"/>
                </a:solidFill>
                <a:effectLst>
                  <a:outerShdw blurRad="38100" dist="38100" dir="2700000" algn="tl">
                    <a:srgbClr val="000000">
                      <a:alpha val="43137"/>
                    </a:srgbClr>
                  </a:outerShdw>
                </a:effectLst>
                <a:latin typeface="Franklin Gothic Book"/>
              </a:rPr>
            </a:br>
            <a:endParaRPr lang="es-MX" dirty="0"/>
          </a:p>
        </p:txBody>
      </p:sp>
      <p:pic>
        <p:nvPicPr>
          <p:cNvPr id="4" name="Picture 2" descr="Resultado de imagen de histor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600075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83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lgn="l">
              <a:spcBef>
                <a:spcPts val="0"/>
              </a:spcBef>
            </a:pPr>
            <a:r>
              <a:rPr lang="es-ES" sz="1800" dirty="0">
                <a:solidFill>
                  <a:srgbClr val="000000"/>
                </a:solidFill>
                <a:latin typeface="Franklin Gothic Book"/>
              </a:rPr>
              <a:t>Por la historia de la democracia en general y la propia de México, además de la coyuntura política de este país, es importante hacer una reflexión final sobre </a:t>
            </a:r>
            <a:r>
              <a:rPr lang="es-ES" sz="1800" b="1" i="1" dirty="0">
                <a:solidFill>
                  <a:srgbClr val="000000"/>
                </a:solidFill>
                <a:effectLst>
                  <a:outerShdw blurRad="38100" dist="38100" dir="2700000" algn="tl">
                    <a:srgbClr val="000000">
                      <a:alpha val="43137"/>
                    </a:srgbClr>
                  </a:outerShdw>
                </a:effectLst>
                <a:latin typeface="Franklin Gothic Book"/>
              </a:rPr>
              <a:t>laicismo escolar,</a:t>
            </a:r>
            <a:r>
              <a:rPr lang="es-ES" sz="1800" dirty="0">
                <a:solidFill>
                  <a:srgbClr val="000000"/>
                </a:solidFill>
                <a:latin typeface="Franklin Gothic Book"/>
              </a:rPr>
              <a:t> pues se relaciona de manera sustantiva con la necesidad social de le educación ciudadana.</a:t>
            </a:r>
            <a:r>
              <a:rPr lang="es-MX" sz="1800" dirty="0">
                <a:solidFill>
                  <a:srgbClr val="000000"/>
                </a:solidFill>
                <a:latin typeface="Franklin Gothic Book"/>
              </a:rPr>
              <a:t/>
            </a:r>
            <a:br>
              <a:rPr lang="es-MX" sz="1800" dirty="0">
                <a:solidFill>
                  <a:srgbClr val="000000"/>
                </a:solidFill>
                <a:latin typeface="Franklin Gothic Book"/>
              </a:rPr>
            </a:br>
            <a:endParaRPr lang="es-MX" dirty="0"/>
          </a:p>
        </p:txBody>
      </p:sp>
      <p:pic>
        <p:nvPicPr>
          <p:cNvPr id="4" name="Picture 2" descr="Resultado de imagen de laicismo esc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700808"/>
            <a:ext cx="4184005" cy="305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735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404664"/>
            <a:ext cx="7992888" cy="646331"/>
          </a:xfrm>
          <a:prstGeom prst="rect">
            <a:avLst/>
          </a:prstGeom>
        </p:spPr>
        <p:txBody>
          <a:bodyPr wrap="square">
            <a:spAutoFit/>
          </a:bodyPr>
          <a:lstStyle/>
          <a:p>
            <a:pPr algn="just"/>
            <a:r>
              <a:rPr lang="es-ES" dirty="0">
                <a:solidFill>
                  <a:srgbClr val="000000"/>
                </a:solidFill>
                <a:latin typeface="Franklin Gothic Book"/>
              </a:rPr>
              <a:t>Una comunidad que garantiza el derecho la educación garantiza su estructuración como </a:t>
            </a:r>
            <a:r>
              <a:rPr lang="es-ES" b="1" i="1" dirty="0">
                <a:solidFill>
                  <a:srgbClr val="000000"/>
                </a:solidFill>
                <a:effectLst>
                  <a:outerShdw blurRad="38100" dist="38100" dir="2700000" algn="tl">
                    <a:srgbClr val="000000">
                      <a:alpha val="43137"/>
                    </a:srgbClr>
                  </a:outerShdw>
                </a:effectLst>
                <a:latin typeface="Franklin Gothic Book"/>
              </a:rPr>
              <a:t>comunidad de derechos.</a:t>
            </a:r>
            <a:endParaRPr lang="es-MX" b="1" i="1" dirty="0">
              <a:solidFill>
                <a:srgbClr val="000000"/>
              </a:solidFill>
              <a:effectLst>
                <a:outerShdw blurRad="38100" dist="38100" dir="2700000" algn="tl">
                  <a:srgbClr val="000000">
                    <a:alpha val="43137"/>
                  </a:srgbClr>
                </a:outerShdw>
              </a:effectLst>
              <a:latin typeface="Franklin Gothic Book"/>
            </a:endParaRPr>
          </a:p>
        </p:txBody>
      </p:sp>
      <p:pic>
        <p:nvPicPr>
          <p:cNvPr id="5" name="Picture 2" descr="Resultado de imagen de comunidad de derec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484783"/>
            <a:ext cx="4176464" cy="342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511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
            </a:r>
            <a:br>
              <a:rPr lang="es-MX" dirty="0" smtClean="0"/>
            </a:br>
            <a:endParaRPr lang="es-MX" dirty="0"/>
          </a:p>
        </p:txBody>
      </p:sp>
      <p:sp>
        <p:nvSpPr>
          <p:cNvPr id="3" name="Marcador de contenido 2"/>
          <p:cNvSpPr>
            <a:spLocks noGrp="1"/>
          </p:cNvSpPr>
          <p:nvPr>
            <p:ph idx="1"/>
          </p:nvPr>
        </p:nvSpPr>
        <p:spPr/>
        <p:txBody>
          <a:bodyPr/>
          <a:lstStyle/>
          <a:p>
            <a:endParaRPr lang="es-MX"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1268760"/>
            <a:ext cx="822007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ángulo 4"/>
          <p:cNvSpPr/>
          <p:nvPr/>
        </p:nvSpPr>
        <p:spPr>
          <a:xfrm>
            <a:off x="461963" y="116632"/>
            <a:ext cx="7566421" cy="1323439"/>
          </a:xfrm>
          <a:prstGeom prst="rect">
            <a:avLst/>
          </a:prstGeom>
        </p:spPr>
        <p:txBody>
          <a:bodyPr wrap="square">
            <a:spAutoFit/>
          </a:bodyPr>
          <a:lstStyle/>
          <a:p>
            <a:pPr lvl="0" algn="just"/>
            <a:r>
              <a:rPr lang="es-ES" sz="2000" b="1" i="1" dirty="0" smtClean="0">
                <a:solidFill>
                  <a:srgbClr val="000000"/>
                </a:solidFill>
                <a:effectLst>
                  <a:outerShdw blurRad="38100" dist="38100" dir="2700000" algn="tl">
                    <a:srgbClr val="000000">
                      <a:alpha val="43137"/>
                    </a:srgbClr>
                  </a:outerShdw>
                </a:effectLst>
                <a:latin typeface="Franklin Gothic Book"/>
              </a:rPr>
              <a:t>La democracia </a:t>
            </a:r>
            <a:r>
              <a:rPr lang="es-ES" sz="2000" dirty="0" smtClean="0">
                <a:solidFill>
                  <a:srgbClr val="000000"/>
                </a:solidFill>
                <a:latin typeface="Franklin Gothic Book"/>
              </a:rPr>
              <a:t>constituye una necesidad de la participación ciudadana en los asuntos políticos DE LA VIDA DE UNA COMUNIDAD Y MARCA EL CAMINO A SEGUIR  y uno como futura educadora va generando acciones encaminadas hacia una nueva democracia.</a:t>
            </a:r>
            <a:endParaRPr lang="es-MX" sz="2000" dirty="0">
              <a:solidFill>
                <a:srgbClr val="000000"/>
              </a:solidFill>
              <a:latin typeface="Franklin Gothic Book"/>
            </a:endParaRPr>
          </a:p>
        </p:txBody>
      </p:sp>
    </p:spTree>
    <p:extLst>
      <p:ext uri="{BB962C8B-B14F-4D97-AF65-F5344CB8AC3E}">
        <p14:creationId xmlns:p14="http://schemas.microsoft.com/office/powerpoint/2010/main" val="60471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13708" y="390418"/>
            <a:ext cx="8162748" cy="722132"/>
          </a:xfrm>
          <a:prstGeom prst="rect">
            <a:avLst/>
          </a:prstGeom>
        </p:spPr>
        <p:txBody>
          <a:bodyPr wrap="square">
            <a:spAutoFit/>
          </a:bodyPr>
          <a:lstStyle/>
          <a:p>
            <a:pPr algn="just"/>
            <a:r>
              <a:rPr lang="es-ES" sz="2000" b="1" i="1" dirty="0">
                <a:solidFill>
                  <a:srgbClr val="000000"/>
                </a:solidFill>
                <a:effectLst>
                  <a:outerShdw blurRad="38100" dist="38100" dir="2700000" algn="tl">
                    <a:srgbClr val="000000">
                      <a:alpha val="43137"/>
                    </a:srgbClr>
                  </a:outerShdw>
                </a:effectLst>
                <a:latin typeface="Franklin Gothic Book"/>
              </a:rPr>
              <a:t>La apatía política </a:t>
            </a:r>
            <a:r>
              <a:rPr lang="es-ES" sz="2000" dirty="0">
                <a:solidFill>
                  <a:srgbClr val="000000"/>
                </a:solidFill>
                <a:latin typeface="Franklin Gothic Book"/>
              </a:rPr>
              <a:t>se refiere esencialmente a la no participación de los ciudadanos en los actos políticos de </a:t>
            </a:r>
            <a:r>
              <a:rPr lang="es-ES" sz="2000" dirty="0" smtClean="0">
                <a:solidFill>
                  <a:srgbClr val="000000"/>
                </a:solidFill>
                <a:latin typeface="Franklin Gothic Book"/>
              </a:rPr>
              <a:t>votar mata todo avance </a:t>
            </a:r>
            <a:r>
              <a:rPr lang="es-ES" sz="2000" dirty="0" err="1" smtClean="0">
                <a:solidFill>
                  <a:srgbClr val="000000"/>
                </a:solidFill>
                <a:latin typeface="Franklin Gothic Book"/>
              </a:rPr>
              <a:t>democratico</a:t>
            </a:r>
            <a:endParaRPr lang="es-MX" sz="2000" dirty="0">
              <a:solidFill>
                <a:srgbClr val="000000"/>
              </a:solidFill>
              <a:latin typeface="Franklin Gothic Book"/>
            </a:endParaRPr>
          </a:p>
        </p:txBody>
      </p:sp>
      <p:pic>
        <p:nvPicPr>
          <p:cNvPr id="5" name="Picture 2" descr="Resultado de imagen de apatia poli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316348"/>
            <a:ext cx="4950718" cy="3600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320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spcBef>
                <a:spcPts val="0"/>
              </a:spcBef>
            </a:pPr>
            <a:r>
              <a:rPr lang="es-ES" sz="2000" dirty="0">
                <a:solidFill>
                  <a:srgbClr val="000000"/>
                </a:solidFill>
                <a:latin typeface="Franklin Gothic Book"/>
              </a:rPr>
              <a:t>Los ciudadanos que se muestran más dispuestos a participar electoralmente, son los que tienen </a:t>
            </a:r>
            <a:r>
              <a:rPr lang="es-ES" sz="2000" b="1" i="1" dirty="0">
                <a:solidFill>
                  <a:srgbClr val="000000"/>
                </a:solidFill>
                <a:effectLst>
                  <a:outerShdw blurRad="38100" dist="38100" dir="2700000" algn="tl">
                    <a:srgbClr val="000000">
                      <a:alpha val="43137"/>
                    </a:srgbClr>
                  </a:outerShdw>
                </a:effectLst>
                <a:latin typeface="Franklin Gothic Book"/>
              </a:rPr>
              <a:t>nivel educativo alto</a:t>
            </a:r>
            <a:r>
              <a:rPr lang="es-ES" sz="2000" dirty="0">
                <a:solidFill>
                  <a:srgbClr val="000000"/>
                </a:solidFill>
                <a:latin typeface="Franklin Gothic Book"/>
              </a:rPr>
              <a:t>.</a:t>
            </a:r>
            <a:r>
              <a:rPr lang="es-MX" sz="2000" dirty="0">
                <a:solidFill>
                  <a:srgbClr val="000000"/>
                </a:solidFill>
                <a:latin typeface="Franklin Gothic Book"/>
              </a:rPr>
              <a:t/>
            </a:r>
            <a:br>
              <a:rPr lang="es-MX" sz="2000" dirty="0">
                <a:solidFill>
                  <a:srgbClr val="000000"/>
                </a:solidFill>
                <a:latin typeface="Franklin Gothic Book"/>
              </a:rPr>
            </a:br>
            <a:endParaRPr lang="es-MX" dirty="0"/>
          </a:p>
        </p:txBody>
      </p:sp>
      <p:pic>
        <p:nvPicPr>
          <p:cNvPr id="4" name="Picture 2" descr="Resultado de imagen de nivel educativo al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060848"/>
            <a:ext cx="5664165" cy="382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99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2000" dirty="0">
                <a:solidFill>
                  <a:srgbClr val="000000"/>
                </a:solidFill>
                <a:latin typeface="Franklin Gothic Book"/>
              </a:rPr>
              <a:t>La educación ciudadana necesita de los </a:t>
            </a:r>
            <a:r>
              <a:rPr lang="es-ES" sz="2000" b="1" i="1" dirty="0">
                <a:solidFill>
                  <a:srgbClr val="000000"/>
                </a:solidFill>
                <a:effectLst>
                  <a:outerShdw blurRad="38100" dist="38100" dir="2700000" algn="tl">
                    <a:srgbClr val="000000">
                      <a:alpha val="43137"/>
                    </a:srgbClr>
                  </a:outerShdw>
                </a:effectLst>
                <a:latin typeface="Franklin Gothic Book"/>
              </a:rPr>
              <a:t>derechos humanos</a:t>
            </a:r>
            <a:r>
              <a:rPr lang="es-ES" sz="2000" dirty="0">
                <a:solidFill>
                  <a:srgbClr val="000000"/>
                </a:solidFill>
                <a:latin typeface="Franklin Gothic Book"/>
              </a:rPr>
              <a:t>, pues al ser fundamento y contenido de una política democrática, exigen una realización permanente que los perfeccione en la práctica a partir de la toma de conciencias que profundiza sus alcances</a:t>
            </a:r>
            <a:endParaRPr lang="es-MX" dirty="0"/>
          </a:p>
        </p:txBody>
      </p:sp>
      <p:pic>
        <p:nvPicPr>
          <p:cNvPr id="4" name="Picture 2" descr="Resultado de imagen de derechos huma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7631748" cy="449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78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lvl="0">
              <a:spcBef>
                <a:spcPts val="0"/>
              </a:spcBef>
            </a:pPr>
            <a:r>
              <a:rPr lang="es-ES" sz="2400" b="1" i="1" dirty="0" smtClean="0">
                <a:solidFill>
                  <a:srgbClr val="000000"/>
                </a:solidFill>
                <a:effectLst>
                  <a:outerShdw blurRad="38100" dist="38100" dir="2700000" algn="tl">
                    <a:srgbClr val="000000">
                      <a:alpha val="43137"/>
                    </a:srgbClr>
                  </a:outerShdw>
                </a:effectLst>
                <a:latin typeface="Franklin Gothic Book"/>
              </a:rPr>
              <a:t/>
            </a:r>
            <a:br>
              <a:rPr lang="es-ES" sz="2400" b="1" i="1" dirty="0" smtClean="0">
                <a:solidFill>
                  <a:srgbClr val="000000"/>
                </a:solidFill>
                <a:effectLst>
                  <a:outerShdw blurRad="38100" dist="38100" dir="2700000" algn="tl">
                    <a:srgbClr val="000000">
                      <a:alpha val="43137"/>
                    </a:srgbClr>
                  </a:outerShdw>
                </a:effectLst>
                <a:latin typeface="Franklin Gothic Book"/>
              </a:rPr>
            </a:br>
            <a:r>
              <a:rPr lang="es-ES" sz="2400" b="1" i="1" dirty="0" smtClean="0">
                <a:solidFill>
                  <a:srgbClr val="000000"/>
                </a:solidFill>
                <a:effectLst>
                  <a:outerShdw blurRad="38100" dist="38100" dir="2700000" algn="tl">
                    <a:srgbClr val="000000">
                      <a:alpha val="43137"/>
                    </a:srgbClr>
                  </a:outerShdw>
                </a:effectLst>
                <a:latin typeface="Franklin Gothic Book"/>
              </a:rPr>
              <a:t>La </a:t>
            </a:r>
            <a:r>
              <a:rPr lang="es-ES" sz="2400" b="1" i="1" dirty="0">
                <a:solidFill>
                  <a:srgbClr val="000000"/>
                </a:solidFill>
                <a:effectLst>
                  <a:outerShdw blurRad="38100" dist="38100" dir="2700000" algn="tl">
                    <a:srgbClr val="000000">
                      <a:alpha val="43137"/>
                    </a:srgbClr>
                  </a:outerShdw>
                </a:effectLst>
                <a:latin typeface="Franklin Gothic Book"/>
              </a:rPr>
              <a:t>participación ciudadana </a:t>
            </a:r>
            <a:r>
              <a:rPr lang="es-ES" sz="2400" dirty="0">
                <a:solidFill>
                  <a:srgbClr val="000000"/>
                </a:solidFill>
                <a:latin typeface="Franklin Gothic Book"/>
              </a:rPr>
              <a:t>es un fenómeno complejo y tanto la ciencia política como la sociología lo han hecho objeto de un creciente interés, sobre todo a partir de la segunda mitad del siglo XX. </a:t>
            </a:r>
            <a:r>
              <a:rPr lang="es-MX" sz="2400" dirty="0">
                <a:solidFill>
                  <a:srgbClr val="000000"/>
                </a:solidFill>
                <a:latin typeface="Franklin Gothic Book"/>
              </a:rPr>
              <a:t/>
            </a:r>
            <a:br>
              <a:rPr lang="es-MX" sz="2400" dirty="0">
                <a:solidFill>
                  <a:srgbClr val="000000"/>
                </a:solidFill>
                <a:latin typeface="Franklin Gothic Book"/>
              </a:rPr>
            </a:br>
            <a:endParaRPr lang="es-MX" sz="2400" dirty="0"/>
          </a:p>
        </p:txBody>
      </p:sp>
      <p:pic>
        <p:nvPicPr>
          <p:cNvPr id="4" name="Picture 2" descr="Resultado de imagen de la participación ciudad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988840"/>
            <a:ext cx="4895106" cy="353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70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332656"/>
            <a:ext cx="8280920" cy="707886"/>
          </a:xfrm>
          <a:prstGeom prst="rect">
            <a:avLst/>
          </a:prstGeom>
        </p:spPr>
        <p:txBody>
          <a:bodyPr wrap="square">
            <a:spAutoFit/>
          </a:bodyPr>
          <a:lstStyle/>
          <a:p>
            <a:pPr algn="just"/>
            <a:r>
              <a:rPr lang="es-ES" sz="2000" b="1" i="1" dirty="0">
                <a:solidFill>
                  <a:srgbClr val="000000"/>
                </a:solidFill>
                <a:effectLst>
                  <a:outerShdw blurRad="38100" dist="38100" dir="2700000" algn="tl">
                    <a:srgbClr val="000000">
                      <a:alpha val="43137"/>
                    </a:srgbClr>
                  </a:outerShdw>
                </a:effectLst>
                <a:latin typeface="Franklin Gothic Book"/>
              </a:rPr>
              <a:t>La democratización </a:t>
            </a:r>
            <a:r>
              <a:rPr lang="es-ES" sz="2000" dirty="0">
                <a:solidFill>
                  <a:srgbClr val="000000"/>
                </a:solidFill>
                <a:latin typeface="Franklin Gothic Book"/>
              </a:rPr>
              <a:t>es el proceso que implican cambios de la política de un país y producir un cambio social a gran escala.</a:t>
            </a:r>
            <a:endParaRPr lang="es-MX" sz="2000" dirty="0">
              <a:solidFill>
                <a:srgbClr val="000000"/>
              </a:solidFill>
              <a:latin typeface="Franklin Gothic Book"/>
            </a:endParaRPr>
          </a:p>
        </p:txBody>
      </p:sp>
      <p:pic>
        <p:nvPicPr>
          <p:cNvPr id="5" name="Picture 2" descr="Resultado de imagen de democratiz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975" y="1688614"/>
            <a:ext cx="5963537" cy="397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569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000" b="1" i="1" dirty="0">
                <a:solidFill>
                  <a:srgbClr val="000000"/>
                </a:solidFill>
                <a:effectLst>
                  <a:outerShdw blurRad="38100" dist="38100" dir="2700000" algn="tl">
                    <a:srgbClr val="000000">
                      <a:alpha val="43137"/>
                    </a:srgbClr>
                  </a:outerShdw>
                </a:effectLst>
                <a:latin typeface="Franklin Gothic Book"/>
              </a:rPr>
              <a:t>El factor cultural </a:t>
            </a:r>
            <a:r>
              <a:rPr lang="es-ES" sz="2000" dirty="0">
                <a:solidFill>
                  <a:srgbClr val="000000"/>
                </a:solidFill>
                <a:latin typeface="Franklin Gothic Book"/>
              </a:rPr>
              <a:t>es el que influye el proceso por el cual los individuos aprenden y que utilizan como referentes en su participación en la </a:t>
            </a:r>
            <a:r>
              <a:rPr lang="es-ES" sz="2000" dirty="0" smtClean="0">
                <a:solidFill>
                  <a:srgbClr val="000000"/>
                </a:solidFill>
                <a:latin typeface="Franklin Gothic Book"/>
              </a:rPr>
              <a:t>política</a:t>
            </a:r>
            <a:r>
              <a:rPr lang="es-MX" sz="2000" dirty="0" smtClean="0">
                <a:solidFill>
                  <a:srgbClr val="000000"/>
                </a:solidFill>
                <a:latin typeface="Franklin Gothic Book"/>
              </a:rPr>
              <a:t>factor de trasformación para los nuevos tiempos</a:t>
            </a:r>
            <a:endParaRPr lang="es-MX" dirty="0"/>
          </a:p>
        </p:txBody>
      </p:sp>
      <p:pic>
        <p:nvPicPr>
          <p:cNvPr id="4" name="Picture 4" descr="Resultado de imagen de factor cultu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8556" y="2149897"/>
            <a:ext cx="4418856" cy="3439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32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spcBef>
                <a:spcPts val="0"/>
              </a:spcBef>
            </a:pPr>
            <a:r>
              <a:rPr lang="es-ES" sz="2000" b="1" i="1" dirty="0">
                <a:solidFill>
                  <a:srgbClr val="000000"/>
                </a:solidFill>
                <a:effectLst>
                  <a:outerShdw blurRad="38100" dist="38100" dir="2700000" algn="tl">
                    <a:srgbClr val="000000">
                      <a:alpha val="43137"/>
                    </a:srgbClr>
                  </a:outerShdw>
                </a:effectLst>
                <a:latin typeface="Franklin Gothic Book"/>
              </a:rPr>
              <a:t>La política </a:t>
            </a:r>
            <a:r>
              <a:rPr lang="es-ES" sz="2000" dirty="0">
                <a:solidFill>
                  <a:srgbClr val="000000"/>
                </a:solidFill>
                <a:latin typeface="Franklin Gothic Book"/>
              </a:rPr>
              <a:t>es el comportamiento que constituye de manera preponderante la influencia del medio social y los factores culturales de los individuos.</a:t>
            </a:r>
            <a:r>
              <a:rPr lang="es-MX" sz="2000" dirty="0">
                <a:solidFill>
                  <a:srgbClr val="000000"/>
                </a:solidFill>
                <a:latin typeface="Franklin Gothic Book"/>
              </a:rPr>
              <a:t/>
            </a:r>
            <a:br>
              <a:rPr lang="es-MX" sz="2000" dirty="0">
                <a:solidFill>
                  <a:srgbClr val="000000"/>
                </a:solidFill>
                <a:latin typeface="Franklin Gothic Book"/>
              </a:rPr>
            </a:br>
            <a:endParaRPr lang="es-MX" dirty="0"/>
          </a:p>
        </p:txBody>
      </p:sp>
      <p:pic>
        <p:nvPicPr>
          <p:cNvPr id="4" name="Picture 2" descr="Resultado de imagen de la poli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916832"/>
            <a:ext cx="3317354" cy="3795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466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000" b="1" i="1" dirty="0">
                <a:solidFill>
                  <a:srgbClr val="000000"/>
                </a:solidFill>
                <a:effectLst>
                  <a:outerShdw blurRad="38100" dist="38100" dir="2700000" algn="tl">
                    <a:srgbClr val="000000">
                      <a:alpha val="43137"/>
                    </a:srgbClr>
                  </a:outerShdw>
                </a:effectLst>
                <a:latin typeface="Franklin Gothic Book"/>
              </a:rPr>
              <a:t>La sociedad </a:t>
            </a:r>
            <a:r>
              <a:rPr lang="es-ES" sz="2000" dirty="0">
                <a:solidFill>
                  <a:srgbClr val="000000"/>
                </a:solidFill>
                <a:latin typeface="Franklin Gothic Book"/>
              </a:rPr>
              <a:t>es el factor determinante de la supervivencia de la especie humana que a su vez le ha dado el desarrollo de la capacidad de pensar.</a:t>
            </a:r>
            <a:endParaRPr lang="es-MX" dirty="0"/>
          </a:p>
        </p:txBody>
      </p:sp>
      <p:pic>
        <p:nvPicPr>
          <p:cNvPr id="4" name="Picture 2" descr="Resultado de imagen de socieda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3264"/>
          <a:stretch/>
        </p:blipFill>
        <p:spPr bwMode="auto">
          <a:xfrm>
            <a:off x="395536" y="2521527"/>
            <a:ext cx="8587551" cy="233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482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noAutofit/>
          </a:bodyPr>
          <a:lstStyle/>
          <a:p>
            <a:pPr lvl="0">
              <a:spcBef>
                <a:spcPts val="0"/>
              </a:spcBef>
            </a:pPr>
            <a:r>
              <a:rPr lang="es-ES" sz="2400" b="1" dirty="0">
                <a:solidFill>
                  <a:srgbClr val="000000"/>
                </a:solidFill>
                <a:latin typeface="Franklin Gothic Book"/>
              </a:rPr>
              <a:t>Berger y </a:t>
            </a:r>
            <a:r>
              <a:rPr lang="es-ES" sz="2400" b="1" dirty="0" err="1">
                <a:solidFill>
                  <a:srgbClr val="000000"/>
                </a:solidFill>
                <a:latin typeface="Franklin Gothic Book"/>
              </a:rPr>
              <a:t>Luckman</a:t>
            </a:r>
            <a:r>
              <a:rPr lang="es-ES" sz="2400" dirty="0">
                <a:solidFill>
                  <a:srgbClr val="000000"/>
                </a:solidFill>
                <a:latin typeface="Franklin Gothic Book"/>
              </a:rPr>
              <a:t> manejan la teoría de que el hombre no se podría desarrollar sin estar y a su vez se encuentra estrechamente entrelazada con </a:t>
            </a:r>
            <a:r>
              <a:rPr lang="es-ES" sz="2400" b="1" i="1" dirty="0">
                <a:solidFill>
                  <a:srgbClr val="000000"/>
                </a:solidFill>
                <a:effectLst>
                  <a:outerShdw blurRad="38100" dist="38100" dir="2700000" algn="tl">
                    <a:srgbClr val="000000">
                      <a:alpha val="43137"/>
                    </a:srgbClr>
                  </a:outerShdw>
                </a:effectLst>
                <a:latin typeface="Franklin Gothic Book"/>
              </a:rPr>
              <a:t>la sociedad</a:t>
            </a:r>
            <a:r>
              <a:rPr lang="es-ES" sz="2400" dirty="0">
                <a:solidFill>
                  <a:srgbClr val="000000"/>
                </a:solidFill>
                <a:latin typeface="Franklin Gothic Book"/>
              </a:rPr>
              <a:t>.</a:t>
            </a:r>
            <a:r>
              <a:rPr lang="es-MX" sz="2400" dirty="0">
                <a:solidFill>
                  <a:srgbClr val="000000"/>
                </a:solidFill>
                <a:latin typeface="Franklin Gothic Book"/>
              </a:rPr>
              <a:t/>
            </a:r>
            <a:br>
              <a:rPr lang="es-MX" sz="2400" dirty="0">
                <a:solidFill>
                  <a:srgbClr val="000000"/>
                </a:solidFill>
                <a:latin typeface="Franklin Gothic Book"/>
              </a:rPr>
            </a:br>
            <a:endParaRPr lang="es-MX" sz="2400" dirty="0"/>
          </a:p>
        </p:txBody>
      </p:sp>
      <p:pic>
        <p:nvPicPr>
          <p:cNvPr id="4" name="Picture 2" descr="Resultado de imagen de socie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932" y="2310050"/>
            <a:ext cx="7278459" cy="3639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621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spcBef>
                <a:spcPts val="0"/>
              </a:spcBef>
            </a:pPr>
            <a:r>
              <a:rPr lang="es-ES" sz="1800" dirty="0">
                <a:solidFill>
                  <a:srgbClr val="000000"/>
                </a:solidFill>
                <a:latin typeface="Franklin Gothic Book"/>
              </a:rPr>
              <a:t>El hombre es al mismo tiempo producto y creación del organismo de </a:t>
            </a:r>
            <a:r>
              <a:rPr lang="es-ES" sz="1800" b="1" i="1" dirty="0">
                <a:solidFill>
                  <a:srgbClr val="000000"/>
                </a:solidFill>
                <a:effectLst>
                  <a:outerShdw blurRad="38100" dist="38100" dir="2700000" algn="tl">
                    <a:srgbClr val="000000">
                      <a:alpha val="43137"/>
                    </a:srgbClr>
                  </a:outerShdw>
                </a:effectLst>
                <a:latin typeface="Franklin Gothic Book"/>
              </a:rPr>
              <a:t>la sociedad </a:t>
            </a:r>
            <a:r>
              <a:rPr lang="es-ES" sz="1800" dirty="0">
                <a:solidFill>
                  <a:srgbClr val="000000"/>
                </a:solidFill>
                <a:latin typeface="Franklin Gothic Book"/>
              </a:rPr>
              <a:t>en el cual se desarrollan y desenvuelven sus capacidades y habilidades de adaptación y participación.</a:t>
            </a:r>
            <a:r>
              <a:rPr lang="es-MX" sz="1800" dirty="0">
                <a:solidFill>
                  <a:srgbClr val="000000"/>
                </a:solidFill>
                <a:latin typeface="Franklin Gothic Book"/>
              </a:rPr>
              <a:t/>
            </a:r>
            <a:br>
              <a:rPr lang="es-MX" sz="1800" dirty="0">
                <a:solidFill>
                  <a:srgbClr val="000000"/>
                </a:solidFill>
                <a:latin typeface="Franklin Gothic Book"/>
              </a:rPr>
            </a:br>
            <a:endParaRPr lang="es-MX" dirty="0"/>
          </a:p>
        </p:txBody>
      </p:sp>
      <p:pic>
        <p:nvPicPr>
          <p:cNvPr id="4" name="Picture 2" descr="Resultado de imagen de socie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256" y="2258864"/>
            <a:ext cx="4798948" cy="361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127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061864"/>
            <a:ext cx="8229600" cy="1143000"/>
          </a:xfrm>
        </p:spPr>
        <p:txBody>
          <a:bodyPr>
            <a:normAutofit fontScale="90000"/>
          </a:bodyPr>
          <a:lstStyle/>
          <a:p>
            <a:pPr lvl="0">
              <a:spcBef>
                <a:spcPts val="0"/>
              </a:spcBef>
            </a:pPr>
            <a:r>
              <a:rPr lang="es-ES" sz="2000" b="1" i="1" dirty="0">
                <a:solidFill>
                  <a:srgbClr val="000000"/>
                </a:solidFill>
                <a:latin typeface="Franklin Gothic Book"/>
              </a:rPr>
              <a:t>La democracia </a:t>
            </a:r>
            <a:r>
              <a:rPr lang="es-ES" sz="2000" dirty="0">
                <a:solidFill>
                  <a:srgbClr val="000000"/>
                </a:solidFill>
                <a:latin typeface="Franklin Gothic Book"/>
              </a:rPr>
              <a:t>es el sistema mediante el cual el ser humano se siente dominado y se rompe el vínculo entre su trabajo y la satisfacción de sus propias </a:t>
            </a:r>
            <a:r>
              <a:rPr lang="es-ES" sz="2000" dirty="0" smtClean="0">
                <a:solidFill>
                  <a:srgbClr val="000000"/>
                </a:solidFill>
                <a:latin typeface="Franklin Gothic Book"/>
              </a:rPr>
              <a:t>necesidades</a:t>
            </a:r>
            <a:br>
              <a:rPr lang="es-ES" sz="2000" dirty="0" smtClean="0">
                <a:solidFill>
                  <a:srgbClr val="000000"/>
                </a:solidFill>
                <a:latin typeface="Franklin Gothic Book"/>
              </a:rPr>
            </a:br>
            <a:r>
              <a:rPr lang="es-ES" sz="2000" dirty="0" smtClean="0">
                <a:solidFill>
                  <a:srgbClr val="000000"/>
                </a:solidFill>
                <a:latin typeface="Franklin Gothic Book"/>
              </a:rPr>
              <a:t>el  nuevo rumbo de México </a:t>
            </a:r>
            <a:r>
              <a:rPr lang="es-MX" sz="2000" dirty="0">
                <a:solidFill>
                  <a:srgbClr val="000000"/>
                </a:solidFill>
                <a:latin typeface="Franklin Gothic Book"/>
              </a:rPr>
              <a:t/>
            </a:r>
            <a:br>
              <a:rPr lang="es-MX" sz="2000" dirty="0">
                <a:solidFill>
                  <a:srgbClr val="000000"/>
                </a:solidFill>
                <a:latin typeface="Franklin Gothic Book"/>
              </a:rPr>
            </a:br>
            <a:endParaRPr lang="es-MX" dirty="0"/>
          </a:p>
        </p:txBody>
      </p:sp>
      <p:pic>
        <p:nvPicPr>
          <p:cNvPr id="4" name="Picture 2" descr="Resultado de imagen de democra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173957"/>
            <a:ext cx="51435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707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spcBef>
                <a:spcPts val="0"/>
              </a:spcBef>
            </a:pPr>
            <a:r>
              <a:rPr lang="es-ES" sz="1800" b="1" i="1" dirty="0">
                <a:solidFill>
                  <a:srgbClr val="000000"/>
                </a:solidFill>
                <a:effectLst>
                  <a:outerShdw blurRad="38100" dist="38100" dir="2700000" algn="tl">
                    <a:srgbClr val="000000">
                      <a:alpha val="43137"/>
                    </a:srgbClr>
                  </a:outerShdw>
                </a:effectLst>
                <a:latin typeface="Franklin Gothic Book"/>
              </a:rPr>
              <a:t>En el capitalismo </a:t>
            </a:r>
            <a:r>
              <a:rPr lang="es-ES" sz="1800" dirty="0">
                <a:solidFill>
                  <a:srgbClr val="000000"/>
                </a:solidFill>
                <a:latin typeface="Franklin Gothic Book"/>
              </a:rPr>
              <a:t>los hombres se ven impedidos a competir con sus semejantes desarrollando sentimientos de egoísmo y excesivo individualismo.</a:t>
            </a:r>
            <a:r>
              <a:rPr lang="es-MX" sz="1800" dirty="0">
                <a:solidFill>
                  <a:srgbClr val="000000"/>
                </a:solidFill>
                <a:latin typeface="Franklin Gothic Book"/>
              </a:rPr>
              <a:t/>
            </a:r>
            <a:br>
              <a:rPr lang="es-MX" sz="1800" dirty="0">
                <a:solidFill>
                  <a:srgbClr val="000000"/>
                </a:solidFill>
                <a:latin typeface="Franklin Gothic Book"/>
              </a:rPr>
            </a:br>
            <a:endParaRPr lang="es-MX" dirty="0"/>
          </a:p>
        </p:txBody>
      </p:sp>
      <p:pic>
        <p:nvPicPr>
          <p:cNvPr id="4" name="Picture 2" descr="Resultado de imagen de capitalis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53961"/>
            <a:ext cx="6840760" cy="393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421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spcBef>
                <a:spcPts val="0"/>
              </a:spcBef>
            </a:pPr>
            <a:r>
              <a:rPr lang="es-ES" sz="2000" dirty="0">
                <a:solidFill>
                  <a:srgbClr val="000000"/>
                </a:solidFill>
                <a:latin typeface="Franklin Gothic Book"/>
              </a:rPr>
              <a:t>Cuando </a:t>
            </a:r>
            <a:r>
              <a:rPr lang="es-ES" sz="2000" b="1" i="1" dirty="0">
                <a:solidFill>
                  <a:srgbClr val="000000"/>
                </a:solidFill>
                <a:effectLst>
                  <a:outerShdw blurRad="38100" dist="38100" dir="2700000" algn="tl">
                    <a:srgbClr val="000000">
                      <a:alpha val="43137"/>
                    </a:srgbClr>
                  </a:outerShdw>
                </a:effectLst>
                <a:latin typeface="Franklin Gothic Book"/>
              </a:rPr>
              <a:t>los individuos </a:t>
            </a:r>
            <a:r>
              <a:rPr lang="es-ES" sz="2000" dirty="0">
                <a:solidFill>
                  <a:srgbClr val="000000"/>
                </a:solidFill>
                <a:latin typeface="Franklin Gothic Book"/>
              </a:rPr>
              <a:t>se relacionan entre sí en </a:t>
            </a:r>
            <a:r>
              <a:rPr lang="es-ES" sz="2000" b="1" i="1" dirty="0">
                <a:solidFill>
                  <a:srgbClr val="000000"/>
                </a:solidFill>
                <a:effectLst>
                  <a:outerShdw blurRad="38100" dist="38100" dir="2700000" algn="tl">
                    <a:srgbClr val="000000">
                      <a:alpha val="43137"/>
                    </a:srgbClr>
                  </a:outerShdw>
                </a:effectLst>
                <a:latin typeface="Franklin Gothic Book"/>
              </a:rPr>
              <a:t>la sociedad</a:t>
            </a:r>
            <a:r>
              <a:rPr lang="es-ES" sz="2000" dirty="0">
                <a:solidFill>
                  <a:srgbClr val="000000"/>
                </a:solidFill>
                <a:latin typeface="Franklin Gothic Book"/>
              </a:rPr>
              <a:t>, aceptan la </a:t>
            </a:r>
            <a:r>
              <a:rPr lang="es-ES" sz="2000" b="1" i="1" dirty="0">
                <a:solidFill>
                  <a:srgbClr val="000000"/>
                </a:solidFill>
                <a:effectLst>
                  <a:outerShdw blurRad="38100" dist="38100" dir="2700000" algn="tl">
                    <a:srgbClr val="000000">
                      <a:alpha val="43137"/>
                    </a:srgbClr>
                  </a:outerShdw>
                </a:effectLst>
                <a:latin typeface="Franklin Gothic Book"/>
              </a:rPr>
              <a:t>diversidad de contextos</a:t>
            </a:r>
            <a:r>
              <a:rPr lang="es-ES" sz="2000" dirty="0">
                <a:solidFill>
                  <a:srgbClr val="000000"/>
                </a:solidFill>
                <a:latin typeface="Franklin Gothic Book"/>
              </a:rPr>
              <a:t> se produce un </a:t>
            </a:r>
            <a:r>
              <a:rPr lang="es-ES" sz="2000" b="1" i="1" dirty="0">
                <a:solidFill>
                  <a:srgbClr val="000000"/>
                </a:solidFill>
                <a:effectLst>
                  <a:outerShdw blurRad="38100" dist="38100" dir="2700000" algn="tl">
                    <a:srgbClr val="000000">
                      <a:alpha val="43137"/>
                    </a:srgbClr>
                  </a:outerShdw>
                </a:effectLst>
                <a:latin typeface="Franklin Gothic Book"/>
              </a:rPr>
              <a:t>cambio</a:t>
            </a:r>
            <a:r>
              <a:rPr lang="es-ES" sz="2000" dirty="0">
                <a:solidFill>
                  <a:srgbClr val="000000"/>
                </a:solidFill>
                <a:latin typeface="Franklin Gothic Book"/>
              </a:rPr>
              <a:t> dentro de sus formaciones </a:t>
            </a:r>
            <a:r>
              <a:rPr lang="es-ES" sz="2000" b="1" i="1" dirty="0">
                <a:solidFill>
                  <a:srgbClr val="000000"/>
                </a:solidFill>
                <a:effectLst>
                  <a:outerShdw blurRad="38100" dist="38100" dir="2700000" algn="tl">
                    <a:srgbClr val="000000">
                      <a:alpha val="43137"/>
                    </a:srgbClr>
                  </a:outerShdw>
                </a:effectLst>
                <a:latin typeface="Franklin Gothic Book"/>
              </a:rPr>
              <a:t>socio – culturales y psicológicas</a:t>
            </a:r>
            <a:r>
              <a:rPr lang="es-MX" sz="2000" b="1" i="1" dirty="0">
                <a:solidFill>
                  <a:srgbClr val="000000"/>
                </a:solidFill>
                <a:effectLst>
                  <a:outerShdw blurRad="38100" dist="38100" dir="2700000" algn="tl">
                    <a:srgbClr val="000000">
                      <a:alpha val="43137"/>
                    </a:srgbClr>
                  </a:outerShdw>
                </a:effectLst>
                <a:latin typeface="Franklin Gothic Book"/>
              </a:rPr>
              <a:t/>
            </a:r>
            <a:br>
              <a:rPr lang="es-MX" sz="2000" b="1" i="1" dirty="0">
                <a:solidFill>
                  <a:srgbClr val="000000"/>
                </a:solidFill>
                <a:effectLst>
                  <a:outerShdw blurRad="38100" dist="38100" dir="2700000" algn="tl">
                    <a:srgbClr val="000000">
                      <a:alpha val="43137"/>
                    </a:srgbClr>
                  </a:outerShdw>
                </a:effectLst>
                <a:latin typeface="Franklin Gothic Book"/>
              </a:rPr>
            </a:br>
            <a:endParaRPr lang="es-MX" dirty="0"/>
          </a:p>
        </p:txBody>
      </p:sp>
      <p:pic>
        <p:nvPicPr>
          <p:cNvPr id="4" name="Picture 2" descr="Resultado de imagen de sociedad y diversid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556792"/>
            <a:ext cx="4367671" cy="327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10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76274" y="548680"/>
            <a:ext cx="8544198" cy="400110"/>
          </a:xfrm>
          <a:prstGeom prst="rect">
            <a:avLst/>
          </a:prstGeom>
          <a:noFill/>
        </p:spPr>
        <p:txBody>
          <a:bodyPr wrap="none" rtlCol="0">
            <a:spAutoFit/>
          </a:bodyPr>
          <a:lstStyle/>
          <a:p>
            <a:r>
              <a:rPr lang="es-MX" sz="2000" dirty="0" smtClean="0">
                <a:solidFill>
                  <a:srgbClr val="000000"/>
                </a:solidFill>
                <a:latin typeface="Franklin Gothic Book"/>
              </a:rPr>
              <a:t>Los </a:t>
            </a:r>
            <a:r>
              <a:rPr lang="es-ES" sz="2000" b="1" i="1" dirty="0" smtClean="0">
                <a:solidFill>
                  <a:srgbClr val="000000"/>
                </a:solidFill>
                <a:effectLst>
                  <a:outerShdw blurRad="38100" dist="38100" dir="2700000" algn="tl">
                    <a:srgbClr val="000000">
                      <a:alpha val="43137"/>
                    </a:srgbClr>
                  </a:outerShdw>
                </a:effectLst>
                <a:latin typeface="Franklin Gothic Book"/>
              </a:rPr>
              <a:t>derechos humanos </a:t>
            </a:r>
            <a:r>
              <a:rPr lang="es-ES" sz="2000" dirty="0" smtClean="0">
                <a:solidFill>
                  <a:srgbClr val="000000"/>
                </a:solidFill>
                <a:latin typeface="Franklin Gothic Book"/>
              </a:rPr>
              <a:t>son de suma importancia en el sustrato de la ciudadanía</a:t>
            </a:r>
            <a:r>
              <a:rPr lang="es-MX" sz="2000" dirty="0" smtClean="0">
                <a:solidFill>
                  <a:srgbClr val="000000"/>
                </a:solidFill>
                <a:latin typeface="Franklin Gothic Book"/>
              </a:rPr>
              <a:t> </a:t>
            </a:r>
            <a:endParaRPr lang="es-MX" sz="2000" dirty="0">
              <a:solidFill>
                <a:srgbClr val="000000"/>
              </a:solidFill>
              <a:latin typeface="Franklin Gothic Book"/>
            </a:endParaRPr>
          </a:p>
        </p:txBody>
      </p:sp>
      <p:pic>
        <p:nvPicPr>
          <p:cNvPr id="5" name="Picture 2" descr="Resultado de imagen de derechos huma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636912"/>
            <a:ext cx="2802423" cy="350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142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spcBef>
                <a:spcPts val="0"/>
              </a:spcBef>
            </a:pPr>
            <a:r>
              <a:rPr lang="es-ES" sz="1800" b="1" i="1" dirty="0">
                <a:solidFill>
                  <a:srgbClr val="000000"/>
                </a:solidFill>
                <a:effectLst>
                  <a:outerShdw blurRad="38100" dist="38100" dir="2700000" algn="tl">
                    <a:srgbClr val="000000">
                      <a:alpha val="43137"/>
                    </a:srgbClr>
                  </a:outerShdw>
                </a:effectLst>
                <a:latin typeface="Franklin Gothic Book"/>
              </a:rPr>
              <a:t>La socialización </a:t>
            </a:r>
            <a:r>
              <a:rPr lang="es-ES" sz="1800" dirty="0">
                <a:solidFill>
                  <a:srgbClr val="000000"/>
                </a:solidFill>
                <a:latin typeface="Franklin Gothic Book"/>
              </a:rPr>
              <a:t>es el proceso donde la autoproducción del hombre tiene un papel fundamental, la aprehensión por parte del individuo del mundo que le es heredado de su realidad cotidiana. </a:t>
            </a:r>
            <a:r>
              <a:rPr lang="es-MX" sz="1800" dirty="0">
                <a:solidFill>
                  <a:srgbClr val="000000"/>
                </a:solidFill>
                <a:latin typeface="Franklin Gothic Book"/>
              </a:rPr>
              <a:t/>
            </a:r>
            <a:br>
              <a:rPr lang="es-MX" sz="1800" dirty="0">
                <a:solidFill>
                  <a:srgbClr val="000000"/>
                </a:solidFill>
                <a:latin typeface="Franklin Gothic Book"/>
              </a:rPr>
            </a:br>
            <a:endParaRPr lang="es-MX" dirty="0"/>
          </a:p>
        </p:txBody>
      </p:sp>
      <p:pic>
        <p:nvPicPr>
          <p:cNvPr id="4" name="Picture 2" descr="Resultado de imagen de la socializ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340768"/>
            <a:ext cx="5310399" cy="367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805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spcBef>
                <a:spcPts val="0"/>
              </a:spcBef>
            </a:pPr>
            <a:r>
              <a:rPr lang="es-ES" sz="2000" b="1" i="1" dirty="0">
                <a:solidFill>
                  <a:srgbClr val="000000"/>
                </a:solidFill>
                <a:effectLst>
                  <a:outerShdw blurRad="38100" dist="38100" dir="2700000" algn="tl">
                    <a:srgbClr val="000000">
                      <a:alpha val="43137"/>
                    </a:srgbClr>
                  </a:outerShdw>
                </a:effectLst>
                <a:latin typeface="Franklin Gothic Book"/>
              </a:rPr>
              <a:t>La cultura </a:t>
            </a:r>
            <a:r>
              <a:rPr lang="es-ES" sz="2000" dirty="0">
                <a:solidFill>
                  <a:srgbClr val="000000"/>
                </a:solidFill>
                <a:latin typeface="Franklin Gothic Book"/>
              </a:rPr>
              <a:t>es entendida como el conjunto de conocimientos, creencias, valores, normas, tradiciones, mitos, rituales y costumbres de una sociedad.</a:t>
            </a:r>
            <a:r>
              <a:rPr lang="es-MX" sz="2000" dirty="0">
                <a:solidFill>
                  <a:srgbClr val="000000"/>
                </a:solidFill>
                <a:latin typeface="Franklin Gothic Book"/>
              </a:rPr>
              <a:t/>
            </a:r>
            <a:br>
              <a:rPr lang="es-MX" sz="2000" dirty="0">
                <a:solidFill>
                  <a:srgbClr val="000000"/>
                </a:solidFill>
                <a:latin typeface="Franklin Gothic Book"/>
              </a:rPr>
            </a:br>
            <a:endParaRPr lang="es-MX" dirty="0"/>
          </a:p>
        </p:txBody>
      </p:sp>
      <p:pic>
        <p:nvPicPr>
          <p:cNvPr id="4" name="Picture 2" descr="Resultado de imagen de la cul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836340"/>
            <a:ext cx="6183898" cy="368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576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spcBef>
                <a:spcPts val="0"/>
              </a:spcBef>
            </a:pPr>
            <a:r>
              <a:rPr lang="es-ES" sz="2000" b="1" i="1" dirty="0">
                <a:solidFill>
                  <a:srgbClr val="000000"/>
                </a:solidFill>
                <a:effectLst>
                  <a:outerShdw blurRad="38100" dist="38100" dir="2700000" algn="tl">
                    <a:srgbClr val="000000">
                      <a:alpha val="43137"/>
                    </a:srgbClr>
                  </a:outerShdw>
                </a:effectLst>
                <a:latin typeface="Franklin Gothic Book"/>
              </a:rPr>
              <a:t>La educación ciudadana </a:t>
            </a:r>
            <a:r>
              <a:rPr lang="es-ES" sz="2000" dirty="0">
                <a:solidFill>
                  <a:srgbClr val="000000"/>
                </a:solidFill>
                <a:latin typeface="Franklin Gothic Book"/>
              </a:rPr>
              <a:t>es una necesidad que se desprende de la naturaleza del estado moderno, de las relaciones entre los gobiernos y los individuos</a:t>
            </a:r>
            <a:r>
              <a:rPr lang="es-MX" sz="2000" dirty="0">
                <a:solidFill>
                  <a:srgbClr val="000000"/>
                </a:solidFill>
                <a:latin typeface="Franklin Gothic Book"/>
              </a:rPr>
              <a:t/>
            </a:r>
            <a:br>
              <a:rPr lang="es-MX" sz="2000" dirty="0">
                <a:solidFill>
                  <a:srgbClr val="000000"/>
                </a:solidFill>
                <a:latin typeface="Franklin Gothic Book"/>
              </a:rPr>
            </a:br>
            <a:endParaRPr lang="es-MX" dirty="0"/>
          </a:p>
        </p:txBody>
      </p:sp>
      <p:pic>
        <p:nvPicPr>
          <p:cNvPr id="4" name="Picture 2" descr="Resultado de imagen de formacion ciudad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276311"/>
            <a:ext cx="4104456"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401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1268760"/>
            <a:ext cx="622935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3 Rectángulo"/>
          <p:cNvSpPr/>
          <p:nvPr/>
        </p:nvSpPr>
        <p:spPr>
          <a:xfrm>
            <a:off x="1187624" y="332656"/>
            <a:ext cx="6840760" cy="400110"/>
          </a:xfrm>
          <a:prstGeom prst="rect">
            <a:avLst/>
          </a:prstGeom>
        </p:spPr>
        <p:txBody>
          <a:bodyPr wrap="square">
            <a:spAutoFit/>
          </a:bodyPr>
          <a:lstStyle/>
          <a:p>
            <a:r>
              <a:rPr lang="es-ES" sz="2000" b="1" i="1" dirty="0">
                <a:solidFill>
                  <a:srgbClr val="000000"/>
                </a:solidFill>
                <a:effectLst>
                  <a:outerShdw blurRad="38100" dist="38100" dir="2700000" algn="tl">
                    <a:srgbClr val="000000">
                      <a:alpha val="43137"/>
                    </a:srgbClr>
                  </a:outerShdw>
                </a:effectLst>
                <a:latin typeface="Franklin Gothic Book"/>
              </a:rPr>
              <a:t>La delincuencia organizada </a:t>
            </a:r>
            <a:r>
              <a:rPr lang="es-ES" sz="2000" dirty="0">
                <a:solidFill>
                  <a:srgbClr val="000000"/>
                </a:solidFill>
                <a:latin typeface="Franklin Gothic Book"/>
              </a:rPr>
              <a:t>es un poder fáctico.</a:t>
            </a:r>
            <a:endParaRPr lang="es-MX" sz="2000" dirty="0">
              <a:solidFill>
                <a:srgbClr val="000000"/>
              </a:solidFill>
              <a:latin typeface="Franklin Gothic Book"/>
            </a:endParaRPr>
          </a:p>
        </p:txBody>
      </p:sp>
    </p:spTree>
    <p:extLst>
      <p:ext uri="{BB962C8B-B14F-4D97-AF65-F5344CB8AC3E}">
        <p14:creationId xmlns:p14="http://schemas.microsoft.com/office/powerpoint/2010/main" val="2500275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MX" dirty="0"/>
          </a:p>
        </p:txBody>
      </p:sp>
      <p:pic>
        <p:nvPicPr>
          <p:cNvPr id="4" name="Picture 2" descr="Formación Civica y E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718" y="1604697"/>
            <a:ext cx="8468754" cy="2976431"/>
          </a:xfrm>
          <a:prstGeom prst="rect">
            <a:avLst/>
          </a:prstGeom>
          <a:noFill/>
          <a:extLst>
            <a:ext uri="{909E8E84-426E-40DD-AFC4-6F175D3DCCD1}">
              <a14:hiddenFill xmlns:a14="http://schemas.microsoft.com/office/drawing/2010/main">
                <a:solidFill>
                  <a:srgbClr val="FFFFFF"/>
                </a:solidFill>
              </a14:hiddenFill>
            </a:ext>
          </a:extLst>
        </p:spPr>
      </p:pic>
      <p:sp>
        <p:nvSpPr>
          <p:cNvPr id="5" name="3 Rectángulo"/>
          <p:cNvSpPr/>
          <p:nvPr/>
        </p:nvSpPr>
        <p:spPr>
          <a:xfrm>
            <a:off x="323528" y="332656"/>
            <a:ext cx="8424936" cy="1323439"/>
          </a:xfrm>
          <a:prstGeom prst="rect">
            <a:avLst/>
          </a:prstGeom>
        </p:spPr>
        <p:txBody>
          <a:bodyPr wrap="square">
            <a:spAutoFit/>
          </a:bodyPr>
          <a:lstStyle/>
          <a:p>
            <a:pPr algn="just"/>
            <a:r>
              <a:rPr lang="es-ES" sz="2000" dirty="0">
                <a:solidFill>
                  <a:srgbClr val="000000"/>
                </a:solidFill>
                <a:latin typeface="Franklin Gothic Book"/>
              </a:rPr>
              <a:t>En 1999 se introduce </a:t>
            </a:r>
            <a:r>
              <a:rPr lang="es-ES" sz="2000" b="1" i="1" dirty="0">
                <a:solidFill>
                  <a:srgbClr val="000000"/>
                </a:solidFill>
                <a:effectLst>
                  <a:outerShdw blurRad="38100" dist="38100" dir="2700000" algn="tl">
                    <a:srgbClr val="000000">
                      <a:alpha val="43137"/>
                    </a:srgbClr>
                  </a:outerShdw>
                </a:effectLst>
                <a:latin typeface="Franklin Gothic Book"/>
              </a:rPr>
              <a:t>la Formación Cívica y Ética </a:t>
            </a:r>
            <a:r>
              <a:rPr lang="es-ES" sz="2000" dirty="0">
                <a:solidFill>
                  <a:srgbClr val="000000"/>
                </a:solidFill>
                <a:latin typeface="Franklin Gothic Book"/>
              </a:rPr>
              <a:t>como materia en el plan de estudios de educación secundaria remplazando la materia de civismo y orientación educativa que había sido establecida en el plan de estudios de 1993.</a:t>
            </a:r>
            <a:endParaRPr lang="es-MX" sz="2000" dirty="0">
              <a:solidFill>
                <a:srgbClr val="000000"/>
              </a:solidFill>
              <a:latin typeface="Franklin Gothic Book"/>
            </a:endParaRPr>
          </a:p>
        </p:txBody>
      </p:sp>
    </p:spTree>
    <p:extLst>
      <p:ext uri="{BB962C8B-B14F-4D97-AF65-F5344CB8AC3E}">
        <p14:creationId xmlns:p14="http://schemas.microsoft.com/office/powerpoint/2010/main" val="2562085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457200" y="274638"/>
            <a:ext cx="8229600" cy="1143000"/>
          </a:xfrm>
        </p:spPr>
        <p:txBody>
          <a:bodyPr>
            <a:normAutofit fontScale="90000"/>
          </a:bodyPr>
          <a:lstStyle/>
          <a:p>
            <a:pPr lvl="0">
              <a:spcBef>
                <a:spcPts val="0"/>
              </a:spcBef>
            </a:pPr>
            <a:r>
              <a:rPr lang="es-ES" sz="2000" dirty="0">
                <a:solidFill>
                  <a:srgbClr val="000000"/>
                </a:solidFill>
                <a:latin typeface="Franklin Gothic Book"/>
              </a:rPr>
              <a:t>En el artículo 3º de la constitución y en la </a:t>
            </a:r>
            <a:r>
              <a:rPr lang="es-ES" sz="2000" b="1" i="1" dirty="0">
                <a:solidFill>
                  <a:srgbClr val="000000"/>
                </a:solidFill>
                <a:effectLst>
                  <a:outerShdw blurRad="38100" dist="38100" dir="2700000" algn="tl">
                    <a:srgbClr val="000000">
                      <a:alpha val="43137"/>
                    </a:srgbClr>
                  </a:outerShdw>
                </a:effectLst>
                <a:latin typeface="Franklin Gothic Book"/>
              </a:rPr>
              <a:t>Ley General de Educación  </a:t>
            </a:r>
            <a:r>
              <a:rPr lang="es-ES" sz="2000" dirty="0">
                <a:solidFill>
                  <a:srgbClr val="000000"/>
                </a:solidFill>
                <a:latin typeface="Franklin Gothic Book"/>
              </a:rPr>
              <a:t>se tiene una visión completa de los que debe de ser la educación y su administración como un servicio público.</a:t>
            </a:r>
            <a:r>
              <a:rPr lang="es-MX" sz="2000" dirty="0">
                <a:solidFill>
                  <a:srgbClr val="000000"/>
                </a:solidFill>
                <a:latin typeface="Franklin Gothic Book"/>
              </a:rPr>
              <a:t/>
            </a:r>
            <a:br>
              <a:rPr lang="es-MX" sz="2000" dirty="0">
                <a:solidFill>
                  <a:srgbClr val="000000"/>
                </a:solidFill>
                <a:latin typeface="Franklin Gothic Book"/>
              </a:rPr>
            </a:br>
            <a:endParaRPr lang="es-MX" dirty="0"/>
          </a:p>
        </p:txBody>
      </p:sp>
      <p:pic>
        <p:nvPicPr>
          <p:cNvPr id="7" name="Picture 2" descr="Resultado de imagen de ley general de educació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844824"/>
            <a:ext cx="4683101"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7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spcBef>
                <a:spcPts val="0"/>
              </a:spcBef>
            </a:pPr>
            <a:r>
              <a:rPr lang="es-ES" sz="2000" dirty="0" smtClean="0">
                <a:solidFill>
                  <a:srgbClr val="000000"/>
                </a:solidFill>
                <a:latin typeface="Franklin Gothic Book"/>
              </a:rPr>
              <a:t/>
            </a:r>
            <a:br>
              <a:rPr lang="es-ES" sz="2000" dirty="0" smtClean="0">
                <a:solidFill>
                  <a:srgbClr val="000000"/>
                </a:solidFill>
                <a:latin typeface="Franklin Gothic Book"/>
              </a:rPr>
            </a:br>
            <a:r>
              <a:rPr lang="es-ES" sz="2000" dirty="0">
                <a:solidFill>
                  <a:srgbClr val="000000"/>
                </a:solidFill>
                <a:latin typeface="Franklin Gothic Book"/>
              </a:rPr>
              <a:t/>
            </a:r>
            <a:br>
              <a:rPr lang="es-ES" sz="2000" dirty="0">
                <a:solidFill>
                  <a:srgbClr val="000000"/>
                </a:solidFill>
                <a:latin typeface="Franklin Gothic Book"/>
              </a:rPr>
            </a:br>
            <a:r>
              <a:rPr lang="es-ES" sz="2000" dirty="0" smtClean="0">
                <a:solidFill>
                  <a:srgbClr val="000000"/>
                </a:solidFill>
                <a:latin typeface="Franklin Gothic Book"/>
              </a:rPr>
              <a:t>Según </a:t>
            </a:r>
            <a:r>
              <a:rPr lang="es-ES" sz="2000" dirty="0">
                <a:solidFill>
                  <a:srgbClr val="000000"/>
                </a:solidFill>
                <a:latin typeface="Franklin Gothic Book"/>
              </a:rPr>
              <a:t>el artículo 4º de la Constitución Mexicana el </a:t>
            </a:r>
            <a:r>
              <a:rPr lang="es-ES" sz="2000" b="1" i="1" dirty="0">
                <a:solidFill>
                  <a:srgbClr val="000000"/>
                </a:solidFill>
                <a:effectLst>
                  <a:outerShdw blurRad="38100" dist="38100" dir="2700000" algn="tl">
                    <a:srgbClr val="000000">
                      <a:alpha val="43137"/>
                    </a:srgbClr>
                  </a:outerShdw>
                </a:effectLst>
                <a:latin typeface="Franklin Gothic Book"/>
              </a:rPr>
              <a:t>criterio democrático </a:t>
            </a:r>
            <a:r>
              <a:rPr lang="es-ES" sz="2000" dirty="0">
                <a:solidFill>
                  <a:srgbClr val="000000"/>
                </a:solidFill>
                <a:latin typeface="Franklin Gothic Book"/>
              </a:rPr>
              <a:t>debe orientar a la educación mexicana además de basarse en los resultados del progreso científico, de luchar contra la ignorancia y sus efectos, las servidumbres, los fanatismos y los prejuicios.</a:t>
            </a:r>
            <a:r>
              <a:rPr lang="es-MX" sz="2000" dirty="0">
                <a:solidFill>
                  <a:srgbClr val="000000"/>
                </a:solidFill>
                <a:latin typeface="Franklin Gothic Book"/>
              </a:rPr>
              <a:t/>
            </a:r>
            <a:br>
              <a:rPr lang="es-MX" sz="2000" dirty="0">
                <a:solidFill>
                  <a:srgbClr val="000000"/>
                </a:solidFill>
                <a:latin typeface="Franklin Gothic Book"/>
              </a:rPr>
            </a:br>
            <a:endParaRPr lang="es-MX" dirty="0"/>
          </a:p>
        </p:txBody>
      </p:sp>
      <p:pic>
        <p:nvPicPr>
          <p:cNvPr id="4" name="Picture 2" descr="Resultado de imagen de democrat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705452"/>
            <a:ext cx="4412797" cy="3247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544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332656"/>
            <a:ext cx="8424936" cy="1015663"/>
          </a:xfrm>
          <a:prstGeom prst="rect">
            <a:avLst/>
          </a:prstGeom>
        </p:spPr>
        <p:txBody>
          <a:bodyPr wrap="square">
            <a:spAutoFit/>
          </a:bodyPr>
          <a:lstStyle/>
          <a:p>
            <a:pPr algn="just"/>
            <a:r>
              <a:rPr lang="es-ES" sz="2000" dirty="0">
                <a:solidFill>
                  <a:srgbClr val="000000"/>
                </a:solidFill>
                <a:latin typeface="Franklin Gothic Book"/>
              </a:rPr>
              <a:t>Es voluntad del pueblo mexicano constituirse en una república representativa, democrática, federal, compuesta de </a:t>
            </a:r>
            <a:r>
              <a:rPr lang="es-ES" sz="2000" b="1" i="1" dirty="0" smtClean="0">
                <a:solidFill>
                  <a:srgbClr val="000000"/>
                </a:solidFill>
                <a:effectLst>
                  <a:outerShdw blurRad="38100" dist="38100" dir="2700000" algn="tl">
                    <a:srgbClr val="000000">
                      <a:alpha val="43137"/>
                    </a:srgbClr>
                  </a:outerShdw>
                </a:effectLst>
                <a:latin typeface="Franklin Gothic Book"/>
              </a:rPr>
              <a:t>estados libres y soberanos. </a:t>
            </a:r>
            <a:endParaRPr lang="es-MX" sz="2000" b="1" i="1" dirty="0">
              <a:solidFill>
                <a:srgbClr val="000000"/>
              </a:solidFill>
              <a:effectLst>
                <a:outerShdw blurRad="38100" dist="38100" dir="2700000" algn="tl">
                  <a:srgbClr val="000000">
                    <a:alpha val="43137"/>
                  </a:srgbClr>
                </a:outerShdw>
              </a:effectLst>
              <a:latin typeface="Franklin Gothic Book"/>
            </a:endParaRPr>
          </a:p>
        </p:txBody>
      </p:sp>
      <p:grpSp>
        <p:nvGrpSpPr>
          <p:cNvPr id="5" name="5 Grupo"/>
          <p:cNvGrpSpPr/>
          <p:nvPr/>
        </p:nvGrpSpPr>
        <p:grpSpPr>
          <a:xfrm>
            <a:off x="2492135" y="1465483"/>
            <a:ext cx="3943708" cy="3607507"/>
            <a:chOff x="2492135" y="1465483"/>
            <a:chExt cx="3943708" cy="3607507"/>
          </a:xfrm>
        </p:grpSpPr>
        <p:pic>
          <p:nvPicPr>
            <p:cNvPr id="6" name="Picture 2" descr="Resultado de imagen de estados libres y sobera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465483"/>
              <a:ext cx="2952328" cy="3043637"/>
            </a:xfrm>
            <a:prstGeom prst="rect">
              <a:avLst/>
            </a:prstGeom>
            <a:noFill/>
            <a:extLst>
              <a:ext uri="{909E8E84-426E-40DD-AFC4-6F175D3DCCD1}">
                <a14:hiddenFill xmlns:a14="http://schemas.microsoft.com/office/drawing/2010/main">
                  <a:solidFill>
                    <a:srgbClr val="FFFFFF"/>
                  </a:solidFill>
                </a14:hiddenFill>
              </a:ext>
            </a:extLst>
          </p:spPr>
        </p:pic>
        <p:sp>
          <p:nvSpPr>
            <p:cNvPr id="7" name="4 Rectángulo"/>
            <p:cNvSpPr/>
            <p:nvPr/>
          </p:nvSpPr>
          <p:spPr>
            <a:xfrm>
              <a:off x="2492135" y="4365104"/>
              <a:ext cx="3943708" cy="707886"/>
            </a:xfrm>
            <a:prstGeom prst="rect">
              <a:avLst/>
            </a:prstGeom>
          </p:spPr>
          <p:txBody>
            <a:bodyPr wrap="none">
              <a:spAutoFit/>
            </a:bodyPr>
            <a:lstStyle/>
            <a:p>
              <a:pPr algn="just"/>
              <a:r>
                <a:rPr lang="es-ES" sz="4000" dirty="0">
                  <a:solidFill>
                    <a:srgbClr val="000000"/>
                  </a:solidFill>
                  <a:effectLst>
                    <a:outerShdw blurRad="38100" dist="38100" dir="2700000" algn="tl">
                      <a:srgbClr val="000000">
                        <a:alpha val="43137"/>
                      </a:srgbClr>
                    </a:outerShdw>
                  </a:effectLst>
                  <a:latin typeface="AngsanaUPC" panose="02020603050405020304" pitchFamily="18" charset="-34"/>
                  <a:cs typeface="AngsanaUPC" panose="02020603050405020304" pitchFamily="18" charset="-34"/>
                </a:rPr>
                <a:t>E</a:t>
              </a:r>
              <a:r>
                <a:rPr lang="es-ES" sz="4000" dirty="0" smtClean="0">
                  <a:solidFill>
                    <a:srgbClr val="000000"/>
                  </a:solidFill>
                  <a:effectLst>
                    <a:outerShdw blurRad="38100" dist="38100" dir="2700000" algn="tl">
                      <a:srgbClr val="000000">
                        <a:alpha val="43137"/>
                      </a:srgbClr>
                    </a:outerShdw>
                  </a:effectLst>
                  <a:latin typeface="AngsanaUPC" panose="02020603050405020304" pitchFamily="18" charset="-34"/>
                  <a:cs typeface="AngsanaUPC" panose="02020603050405020304" pitchFamily="18" charset="-34"/>
                </a:rPr>
                <a:t>stados libres y soberanos. </a:t>
              </a:r>
              <a:endParaRPr lang="es-MX" sz="4000" dirty="0">
                <a:solidFill>
                  <a:srgbClr val="000000"/>
                </a:solidFill>
                <a:effectLst>
                  <a:outerShdw blurRad="38100" dist="38100" dir="2700000" algn="tl">
                    <a:srgbClr val="000000">
                      <a:alpha val="43137"/>
                    </a:srgbClr>
                  </a:outerShdw>
                </a:effectLst>
                <a:latin typeface="AngsanaUPC" panose="02020603050405020304" pitchFamily="18" charset="-34"/>
                <a:cs typeface="AngsanaUPC" panose="02020603050405020304" pitchFamily="18" charset="-34"/>
              </a:endParaRPr>
            </a:p>
          </p:txBody>
        </p:sp>
      </p:grpSp>
    </p:spTree>
    <p:extLst>
      <p:ext uri="{BB962C8B-B14F-4D97-AF65-F5344CB8AC3E}">
        <p14:creationId xmlns:p14="http://schemas.microsoft.com/office/powerpoint/2010/main" val="10910479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1">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164</TotalTime>
  <Words>802</Words>
  <Application>Microsoft Office PowerPoint</Application>
  <PresentationFormat>Presentación en pantalla (4:3)</PresentationFormat>
  <Paragraphs>37</Paragraphs>
  <Slides>31</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31</vt:i4>
      </vt:variant>
    </vt:vector>
  </HeadingPairs>
  <TitlesOfParts>
    <vt:vector size="41" baseType="lpstr">
      <vt:lpstr>AngsanaUPC</vt:lpstr>
      <vt:lpstr>Arial</vt:lpstr>
      <vt:lpstr>Arial Rounded MT Bold</vt:lpstr>
      <vt:lpstr>Calibri</vt:lpstr>
      <vt:lpstr>Franklin Gothic Book</vt:lpstr>
      <vt:lpstr>Franklin Gothic Medium</vt:lpstr>
      <vt:lpstr>Tunga</vt:lpstr>
      <vt:lpstr>Wingdings</vt:lpstr>
      <vt:lpstr>Ángulos</vt:lpstr>
      <vt:lpstr>Tema de Office</vt:lpstr>
      <vt:lpstr>Presentación de PowerPoint</vt:lpstr>
      <vt:lpstr>La educación ciudadana necesita de los derechos humanos, pues al ser fundamento y contenido de una política democrática, exigen una realización permanente que los perfeccione en la práctica a partir de la toma de conciencias que profundiza sus alcances</vt:lpstr>
      <vt:lpstr>Presentación de PowerPoint</vt:lpstr>
      <vt:lpstr>La educación ciudadana es una necesidad que se desprende de la naturaleza del estado moderno, de las relaciones entre los gobiernos y los individuos </vt:lpstr>
      <vt:lpstr>Presentación de PowerPoint</vt:lpstr>
      <vt:lpstr>Presentación de PowerPoint</vt:lpstr>
      <vt:lpstr>En el artículo 3º de la constitución y en la Ley General de Educación  se tiene una visión completa de los que debe de ser la educación y su administración como un servicio público. </vt:lpstr>
      <vt:lpstr>  Según el artículo 4º de la Constitución Mexicana el criterio democrático debe orientar a la educación mexicana además de basarse en los resultados del progreso científico, de luchar contra la ignorancia y sus efectos, las servidumbres, los fanatismos y los prejuicios. </vt:lpstr>
      <vt:lpstr>Presentación de PowerPoint</vt:lpstr>
      <vt:lpstr>Presentación de PowerPoint</vt:lpstr>
      <vt:lpstr>El Estado en su expresión jurídica es institución y es proyecto de sociedad, pero por sus instituciones es un medio, pues estas generan los instrumentos de gobierno. </vt:lpstr>
      <vt:lpstr> La educación de este tipo tiene un doble sentido, por una parte de una oportunidad para comprender el ideal político de la nación, su origen, justificación, conflictos y problemas de realización; por otra parte promover el compromiso para la realización y mejoramiento de la democracia teniendo como horizonte antropológico el conjunto de los derechos humanos para la democracia. </vt:lpstr>
      <vt:lpstr>Presentación de PowerPoint</vt:lpstr>
      <vt:lpstr>La educación ciudadana ocurre en una de las dimensiones humanas, el tiempo y este es histórico. </vt:lpstr>
      <vt:lpstr>Por la historia de la democracia en general y la propia de México, además de la coyuntura política de este país, es importante hacer una reflexión final sobre laicismo escolar, pues se relaciona de manera sustantiva con la necesidad social de le educación ciudadana. </vt:lpstr>
      <vt:lpstr>Presentación de PowerPoint</vt:lpstr>
      <vt:lpstr> </vt:lpstr>
      <vt:lpstr>Presentación de PowerPoint</vt:lpstr>
      <vt:lpstr>Los ciudadanos que se muestran más dispuestos a participar electoralmente, son los que tienen nivel educativo alto. </vt:lpstr>
      <vt:lpstr> La participación ciudadana es un fenómeno complejo y tanto la ciencia política como la sociología lo han hecho objeto de un creciente interés, sobre todo a partir de la segunda mitad del siglo XX.  </vt:lpstr>
      <vt:lpstr>Presentación de PowerPoint</vt:lpstr>
      <vt:lpstr>El factor cultural es el que influye el proceso por el cual los individuos aprenden y que utilizan como referentes en su participación en la políticafactor de trasformación para los nuevos tiempos</vt:lpstr>
      <vt:lpstr>La política es el comportamiento que constituye de manera preponderante la influencia del medio social y los factores culturales de los individuos. </vt:lpstr>
      <vt:lpstr>La sociedad es el factor determinante de la supervivencia de la especie humana que a su vez le ha dado el desarrollo de la capacidad de pensar.</vt:lpstr>
      <vt:lpstr>Berger y Luckman manejan la teoría de que el hombre no se podría desarrollar sin estar y a su vez se encuentra estrechamente entrelazada con la sociedad. </vt:lpstr>
      <vt:lpstr>El hombre es al mismo tiempo producto y creación del organismo de la sociedad en el cual se desarrollan y desenvuelven sus capacidades y habilidades de adaptación y participación. </vt:lpstr>
      <vt:lpstr>La democracia es el sistema mediante el cual el ser humano se siente dominado y se rompe el vínculo entre su trabajo y la satisfacción de sus propias necesidades el  nuevo rumbo de México  </vt:lpstr>
      <vt:lpstr>En el capitalismo los hombres se ven impedidos a competir con sus semejantes desarrollando sentimientos de egoísmo y excesivo individualismo. </vt:lpstr>
      <vt:lpstr>Cuando los individuos se relacionan entre sí en la sociedad, aceptan la diversidad de contextos se produce un cambio dentro de sus formaciones socio – culturales y psicológicas </vt:lpstr>
      <vt:lpstr>La socialización es el proceso donde la autoproducción del hombre tiene un papel fundamental, la aprehensión por parte del individuo del mundo que le es heredado de su realidad cotidiana.  </vt:lpstr>
      <vt:lpstr>La cultura es entendida como el conjunto de conocimientos, creencias, valores, normas, tradiciones, mitos, rituales y costumbres de una sociedad.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dc:title>
  <dc:creator>Usuario</dc:creator>
  <cp:lastModifiedBy>ENEP</cp:lastModifiedBy>
  <cp:revision>17</cp:revision>
  <dcterms:created xsi:type="dcterms:W3CDTF">2016-09-19T13:30:57Z</dcterms:created>
  <dcterms:modified xsi:type="dcterms:W3CDTF">2018-10-15T15:10:09Z</dcterms:modified>
</cp:coreProperties>
</file>