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1ABD1-5555-4A8B-BBA7-5ECE615A1BEA}" type="datetimeFigureOut">
              <a:rPr lang="es-ES" smtClean="0"/>
              <a:t>14/10/2019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A4BB5-0629-4528-AA2F-F1D6C04114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497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A4BB5-0629-4528-AA2F-F1D6C04114F3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728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8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8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6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8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4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1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3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4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5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8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B4854-10AF-40D5-A7AD-DD00CFA15A2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806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iriamnariz89.blogspot.com/2013/04/tecnicas-de-conteo-por-arthur-barood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95401" y="28956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Punto de vista </a:t>
            </a:r>
            <a:r>
              <a:rPr lang="en-US" sz="3600" dirty="0" err="1" smtClean="0">
                <a:solidFill>
                  <a:schemeClr val="bg1"/>
                </a:solidFill>
              </a:rPr>
              <a:t>basado</a:t>
            </a:r>
            <a:r>
              <a:rPr lang="en-US" sz="3600" dirty="0" smtClean="0">
                <a:solidFill>
                  <a:schemeClr val="bg1"/>
                </a:solidFill>
              </a:rPr>
              <a:t> en la </a:t>
            </a:r>
            <a:r>
              <a:rPr lang="en-US" sz="3600" dirty="0" err="1" smtClean="0">
                <a:solidFill>
                  <a:schemeClr val="bg1"/>
                </a:solidFill>
              </a:rPr>
              <a:t>Logica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como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requisito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Previo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09693" y="457200"/>
            <a:ext cx="81295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>
                <a:solidFill>
                  <a:schemeClr val="bg1"/>
                </a:solidFill>
              </a:rPr>
              <a:t>Proceso de construcción de la noción del numero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905000" y="4382869"/>
            <a:ext cx="6173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Punto de vista </a:t>
            </a:r>
            <a:r>
              <a:rPr lang="en-US" sz="3600" dirty="0" smtClean="0">
                <a:solidFill>
                  <a:schemeClr val="bg1"/>
                </a:solidFill>
              </a:rPr>
              <a:t>basado</a:t>
            </a:r>
            <a:r>
              <a:rPr lang="en-US" sz="3600" dirty="0" smtClean="0">
                <a:solidFill>
                  <a:schemeClr val="bg1"/>
                </a:solidFill>
              </a:rPr>
              <a:t> en </a:t>
            </a:r>
            <a:r>
              <a:rPr lang="en-US" sz="3600" dirty="0" smtClean="0">
                <a:solidFill>
                  <a:schemeClr val="bg1"/>
                </a:solidFill>
              </a:rPr>
              <a:t>contar</a:t>
            </a:r>
            <a:endParaRPr lang="es-E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1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914400" y="762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Punto de vista </a:t>
            </a:r>
            <a:r>
              <a:rPr lang="es-MX" sz="3600" dirty="0" smtClean="0"/>
              <a:t>basado</a:t>
            </a:r>
            <a:r>
              <a:rPr lang="en-US" sz="3600" dirty="0" smtClean="0"/>
              <a:t> </a:t>
            </a:r>
            <a:r>
              <a:rPr lang="en-US" sz="3600" dirty="0" smtClean="0"/>
              <a:t>en la </a:t>
            </a:r>
            <a:r>
              <a:rPr lang="en-US" sz="3600" dirty="0" smtClean="0"/>
              <a:t>Logica</a:t>
            </a:r>
            <a:r>
              <a:rPr lang="en-US" sz="3600" dirty="0" smtClean="0"/>
              <a:t> </a:t>
            </a:r>
            <a:r>
              <a:rPr lang="en-US" sz="3600" dirty="0" smtClean="0"/>
              <a:t>como</a:t>
            </a:r>
            <a:r>
              <a:rPr lang="en-US" sz="3600" dirty="0" smtClean="0"/>
              <a:t> </a:t>
            </a:r>
            <a:r>
              <a:rPr lang="en-US" sz="3600" dirty="0" smtClean="0"/>
              <a:t>requisito</a:t>
            </a:r>
            <a:r>
              <a:rPr lang="en-US" sz="3600" dirty="0" smtClean="0"/>
              <a:t> </a:t>
            </a:r>
            <a:r>
              <a:rPr lang="en-US" sz="3600" dirty="0" smtClean="0"/>
              <a:t>Previo</a:t>
            </a:r>
            <a:endParaRPr lang="en-US" sz="3600" dirty="0"/>
          </a:p>
        </p:txBody>
      </p:sp>
      <p:sp>
        <p:nvSpPr>
          <p:cNvPr id="3" name="2 Elipse"/>
          <p:cNvSpPr/>
          <p:nvPr/>
        </p:nvSpPr>
        <p:spPr>
          <a:xfrm>
            <a:off x="3548411" y="2552701"/>
            <a:ext cx="20574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Modelo</a:t>
            </a:r>
            <a:r>
              <a:rPr lang="en-US" dirty="0">
                <a:solidFill>
                  <a:schemeClr val="tx1"/>
                </a:solidFill>
              </a:rPr>
              <a:t> Cardinal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flipH="1">
            <a:off x="2309929" y="3238499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sp>
        <p:nvSpPr>
          <p:cNvPr id="9" name="8 Rectángulo redondeado"/>
          <p:cNvSpPr/>
          <p:nvPr/>
        </p:nvSpPr>
        <p:spPr>
          <a:xfrm>
            <a:off x="457200" y="3276600"/>
            <a:ext cx="1752600" cy="990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Clasificación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6705600" y="3276600"/>
            <a:ext cx="2209800" cy="990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Lógica </a:t>
            </a:r>
            <a:r>
              <a:rPr lang="en-US" dirty="0" smtClean="0">
                <a:solidFill>
                  <a:schemeClr val="tx1"/>
                </a:solidFill>
              </a:rPr>
              <a:t>de </a:t>
            </a:r>
            <a:r>
              <a:rPr lang="es-MX" dirty="0" smtClean="0">
                <a:solidFill>
                  <a:schemeClr val="tx1"/>
                </a:solidFill>
              </a:rPr>
              <a:t>Clases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12" name="11 Conector recto de flecha"/>
          <p:cNvCxnSpPr>
            <a:stCxn id="3" idx="6"/>
            <a:endCxn id="10" idx="1"/>
          </p:cNvCxnSpPr>
          <p:nvPr/>
        </p:nvCxnSpPr>
        <p:spPr>
          <a:xfrm>
            <a:off x="5605811" y="3200401"/>
            <a:ext cx="1099789" cy="571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sp>
        <p:nvSpPr>
          <p:cNvPr id="15" name="14 Rectángulo"/>
          <p:cNvSpPr/>
          <p:nvPr/>
        </p:nvSpPr>
        <p:spPr>
          <a:xfrm>
            <a:off x="1169484" y="1564281"/>
            <a:ext cx="24765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Capacidad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 </a:t>
            </a:r>
            <a:r>
              <a:rPr lang="es-MX" dirty="0" smtClean="0">
                <a:solidFill>
                  <a:schemeClr val="tx1"/>
                </a:solidFill>
              </a:rPr>
              <a:t>poder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definir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un </a:t>
            </a:r>
            <a:r>
              <a:rPr lang="es-MX" dirty="0" smtClean="0">
                <a:solidFill>
                  <a:schemeClr val="tx1"/>
                </a:solidFill>
              </a:rPr>
              <a:t>conjunto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20" name="19 Conector recto de flecha"/>
          <p:cNvCxnSpPr>
            <a:stCxn id="9" idx="0"/>
            <a:endCxn id="15" idx="2"/>
          </p:cNvCxnSpPr>
          <p:nvPr/>
        </p:nvCxnSpPr>
        <p:spPr>
          <a:xfrm flipV="1">
            <a:off x="1333500" y="2478681"/>
            <a:ext cx="1074234" cy="797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sp>
        <p:nvSpPr>
          <p:cNvPr id="25" name="24 Rectángulo redondeado"/>
          <p:cNvSpPr/>
          <p:nvPr/>
        </p:nvSpPr>
        <p:spPr>
          <a:xfrm>
            <a:off x="533400" y="4800600"/>
            <a:ext cx="1447800" cy="685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Clase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2895600" y="4876800"/>
            <a:ext cx="1447800" cy="685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Subclase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6477000" y="4953000"/>
            <a:ext cx="1447800" cy="685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Conjuntos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Equivalentes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457200" y="5715000"/>
            <a:ext cx="1600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 </a:t>
            </a:r>
            <a:r>
              <a:rPr lang="es-MX" dirty="0" smtClean="0">
                <a:solidFill>
                  <a:schemeClr val="tx1"/>
                </a:solidFill>
              </a:rPr>
              <a:t>suma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 </a:t>
            </a:r>
            <a:r>
              <a:rPr lang="en-US" dirty="0" smtClean="0">
                <a:solidFill>
                  <a:schemeClr val="tx1"/>
                </a:solidFill>
              </a:rPr>
              <a:t>sus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partes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743200" y="5791200"/>
            <a:ext cx="18288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 </a:t>
            </a:r>
            <a:r>
              <a:rPr lang="en-US" dirty="0" smtClean="0">
                <a:solidFill>
                  <a:schemeClr val="tx1"/>
                </a:solidFill>
              </a:rPr>
              <a:t>elemento</a:t>
            </a:r>
            <a:r>
              <a:rPr lang="en-US" dirty="0" smtClean="0">
                <a:solidFill>
                  <a:schemeClr val="tx1"/>
                </a:solidFill>
              </a:rPr>
              <a:t> de la </a:t>
            </a:r>
            <a:r>
              <a:rPr lang="en-US" dirty="0" smtClean="0">
                <a:solidFill>
                  <a:schemeClr val="tx1"/>
                </a:solidFill>
              </a:rPr>
              <a:t>clase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5334000" y="6019800"/>
            <a:ext cx="1638300" cy="457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Correspondencia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biunivoca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7315200" y="6019800"/>
            <a:ext cx="1428750" cy="457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Equivalencia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34" name="33 Conector recto"/>
          <p:cNvCxnSpPr>
            <a:stCxn id="10" idx="2"/>
          </p:cNvCxnSpPr>
          <p:nvPr/>
        </p:nvCxnSpPr>
        <p:spPr>
          <a:xfrm>
            <a:off x="7810500" y="4267200"/>
            <a:ext cx="0" cy="304800"/>
          </a:xfrm>
          <a:prstGeom prst="lin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36" name="35 Conector recto"/>
          <p:cNvCxnSpPr/>
          <p:nvPr/>
        </p:nvCxnSpPr>
        <p:spPr>
          <a:xfrm flipH="1">
            <a:off x="1200150" y="4572000"/>
            <a:ext cx="6610351" cy="0"/>
          </a:xfrm>
          <a:prstGeom prst="lin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38" name="37 Conector recto de flecha"/>
          <p:cNvCxnSpPr>
            <a:endCxn id="25" idx="0"/>
          </p:cNvCxnSpPr>
          <p:nvPr/>
        </p:nvCxnSpPr>
        <p:spPr>
          <a:xfrm>
            <a:off x="1257300" y="4572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46" name="45 Conector recto de flecha"/>
          <p:cNvCxnSpPr>
            <a:endCxn id="26" idx="0"/>
          </p:cNvCxnSpPr>
          <p:nvPr/>
        </p:nvCxnSpPr>
        <p:spPr>
          <a:xfrm>
            <a:off x="36195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48" name="47 Conector recto de flecha"/>
          <p:cNvCxnSpPr>
            <a:endCxn id="27" idx="0"/>
          </p:cNvCxnSpPr>
          <p:nvPr/>
        </p:nvCxnSpPr>
        <p:spPr>
          <a:xfrm>
            <a:off x="7200900" y="4572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52" name="51 Conector recto de flecha"/>
          <p:cNvCxnSpPr>
            <a:stCxn id="25" idx="2"/>
            <a:endCxn id="28" idx="0"/>
          </p:cNvCxnSpPr>
          <p:nvPr/>
        </p:nvCxnSpPr>
        <p:spPr>
          <a:xfrm>
            <a:off x="1257300" y="54864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54" name="53 Conector recto de flecha"/>
          <p:cNvCxnSpPr>
            <a:stCxn id="26" idx="2"/>
            <a:endCxn id="29" idx="0"/>
          </p:cNvCxnSpPr>
          <p:nvPr/>
        </p:nvCxnSpPr>
        <p:spPr>
          <a:xfrm>
            <a:off x="3619500" y="5562600"/>
            <a:ext cx="381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56" name="55 Conector recto de flecha"/>
          <p:cNvCxnSpPr>
            <a:stCxn id="27" idx="2"/>
            <a:endCxn id="31" idx="0"/>
          </p:cNvCxnSpPr>
          <p:nvPr/>
        </p:nvCxnSpPr>
        <p:spPr>
          <a:xfrm flipH="1">
            <a:off x="6153150" y="5638800"/>
            <a:ext cx="104775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58" name="57 Conector recto de flecha"/>
          <p:cNvCxnSpPr>
            <a:stCxn id="27" idx="2"/>
            <a:endCxn id="32" idx="0"/>
          </p:cNvCxnSpPr>
          <p:nvPr/>
        </p:nvCxnSpPr>
        <p:spPr>
          <a:xfrm>
            <a:off x="7200900" y="5638800"/>
            <a:ext cx="828675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sp>
        <p:nvSpPr>
          <p:cNvPr id="61" name="60 Rectángulo"/>
          <p:cNvSpPr/>
          <p:nvPr/>
        </p:nvSpPr>
        <p:spPr>
          <a:xfrm>
            <a:off x="5713838" y="1428928"/>
            <a:ext cx="2286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Conservación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 la </a:t>
            </a:r>
            <a:r>
              <a:rPr lang="en-US" dirty="0" err="1" smtClean="0">
                <a:solidFill>
                  <a:schemeClr val="tx1"/>
                </a:solidFill>
              </a:rPr>
              <a:t>cantidad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32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1143000" y="3124200"/>
            <a:ext cx="2286000" cy="1447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Piaget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381000" y="1524000"/>
            <a:ext cx="2209800" cy="1295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Contar</a:t>
            </a:r>
            <a:r>
              <a:rPr lang="en-US" dirty="0" smtClean="0">
                <a:solidFill>
                  <a:schemeClr val="bg1"/>
                </a:solidFill>
              </a:rPr>
              <a:t> no </a:t>
            </a:r>
            <a:r>
              <a:rPr lang="en-US" dirty="0" err="1" smtClean="0">
                <a:solidFill>
                  <a:schemeClr val="bg1"/>
                </a:solidFill>
              </a:rPr>
              <a:t>implica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tener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exito</a:t>
            </a:r>
            <a:r>
              <a:rPr lang="en-US" dirty="0" smtClean="0">
                <a:solidFill>
                  <a:schemeClr val="bg1"/>
                </a:solidFill>
              </a:rPr>
              <a:t> en </a:t>
            </a:r>
            <a:r>
              <a:rPr lang="en-US" dirty="0" err="1" smtClean="0">
                <a:solidFill>
                  <a:schemeClr val="bg1"/>
                </a:solidFill>
              </a:rPr>
              <a:t>tareas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conservacion</a:t>
            </a:r>
            <a:r>
              <a:rPr lang="en-US" dirty="0" smtClean="0">
                <a:solidFill>
                  <a:schemeClr val="bg1"/>
                </a:solidFill>
              </a:rPr>
              <a:t> de la </a:t>
            </a:r>
            <a:r>
              <a:rPr lang="en-US" dirty="0" err="1" smtClean="0">
                <a:solidFill>
                  <a:schemeClr val="bg1"/>
                </a:solidFill>
              </a:rPr>
              <a:t>desigualdad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242455" y="152400"/>
            <a:ext cx="2653145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Contar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tiene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poco</a:t>
            </a:r>
            <a:r>
              <a:rPr lang="en-US" dirty="0" smtClean="0">
                <a:solidFill>
                  <a:schemeClr val="bg1"/>
                </a:solidFill>
              </a:rPr>
              <a:t> o nada </a:t>
            </a:r>
            <a:r>
              <a:rPr lang="en-US" dirty="0" err="1" smtClean="0">
                <a:solidFill>
                  <a:schemeClr val="bg1"/>
                </a:solidFill>
              </a:rPr>
              <a:t>que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ver</a:t>
            </a:r>
            <a:r>
              <a:rPr lang="en-US" dirty="0" smtClean="0">
                <a:solidFill>
                  <a:schemeClr val="bg1"/>
                </a:solidFill>
              </a:rPr>
              <a:t> con el </a:t>
            </a:r>
            <a:r>
              <a:rPr lang="en-US" dirty="0" err="1" smtClean="0">
                <a:solidFill>
                  <a:schemeClr val="bg1"/>
                </a:solidFill>
              </a:rPr>
              <a:t>desarrollo</a:t>
            </a:r>
            <a:r>
              <a:rPr lang="en-US" dirty="0" smtClean="0">
                <a:solidFill>
                  <a:schemeClr val="bg1"/>
                </a:solidFill>
              </a:rPr>
              <a:t> del </a:t>
            </a:r>
            <a:r>
              <a:rPr lang="en-US" dirty="0" err="1" smtClean="0">
                <a:solidFill>
                  <a:schemeClr val="bg1"/>
                </a:solidFill>
              </a:rPr>
              <a:t>concepto</a:t>
            </a:r>
            <a:r>
              <a:rPr lang="en-US" dirty="0" smtClean="0">
                <a:solidFill>
                  <a:schemeClr val="bg1"/>
                </a:solidFill>
              </a:rPr>
              <a:t> del </a:t>
            </a:r>
            <a:r>
              <a:rPr lang="en-US" dirty="0" err="1" smtClean="0">
                <a:solidFill>
                  <a:schemeClr val="bg1"/>
                </a:solidFill>
              </a:rPr>
              <a:t>numero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352800" y="1257300"/>
            <a:ext cx="2590800" cy="14097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Los </a:t>
            </a:r>
            <a:r>
              <a:rPr lang="en-US" dirty="0" err="1" smtClean="0">
                <a:solidFill>
                  <a:schemeClr val="bg1"/>
                </a:solidFill>
              </a:rPr>
              <a:t>niños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aprenden</a:t>
            </a:r>
            <a:r>
              <a:rPr lang="en-US" dirty="0" smtClean="0">
                <a:solidFill>
                  <a:schemeClr val="bg1"/>
                </a:solidFill>
              </a:rPr>
              <a:t> a </a:t>
            </a:r>
            <a:r>
              <a:rPr lang="en-US" dirty="0" err="1" smtClean="0">
                <a:solidFill>
                  <a:schemeClr val="bg1"/>
                </a:solidFill>
              </a:rPr>
              <a:t>recitar</a:t>
            </a:r>
            <a:r>
              <a:rPr lang="en-US" dirty="0" smtClean="0">
                <a:solidFill>
                  <a:schemeClr val="bg1"/>
                </a:solidFill>
              </a:rPr>
              <a:t> la </a:t>
            </a:r>
            <a:r>
              <a:rPr lang="en-US" dirty="0" err="1" smtClean="0">
                <a:solidFill>
                  <a:schemeClr val="bg1"/>
                </a:solidFill>
              </a:rPr>
              <a:t>serie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numerica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estos</a:t>
            </a:r>
            <a:r>
              <a:rPr lang="en-US" dirty="0" smtClean="0">
                <a:solidFill>
                  <a:schemeClr val="bg1"/>
                </a:solidFill>
              </a:rPr>
              <a:t> son </a:t>
            </a:r>
            <a:r>
              <a:rPr lang="en-US" dirty="0" err="1" smtClean="0">
                <a:solidFill>
                  <a:schemeClr val="bg1"/>
                </a:solidFill>
              </a:rPr>
              <a:t>actos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verbales</a:t>
            </a:r>
            <a:r>
              <a:rPr lang="en-US" dirty="0" smtClean="0">
                <a:solidFill>
                  <a:schemeClr val="bg1"/>
                </a:solidFill>
              </a:rPr>
              <a:t> y sin </a:t>
            </a:r>
            <a:r>
              <a:rPr lang="en-US" dirty="0" err="1" smtClean="0">
                <a:solidFill>
                  <a:schemeClr val="bg1"/>
                </a:solidFill>
              </a:rPr>
              <a:t>significado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276600" y="152400"/>
            <a:ext cx="26670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Ni </a:t>
            </a:r>
            <a:r>
              <a:rPr lang="en-US" dirty="0" err="1" smtClean="0">
                <a:solidFill>
                  <a:schemeClr val="bg1"/>
                </a:solidFill>
              </a:rPr>
              <a:t>siquiera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contar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garantiza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comprension</a:t>
            </a:r>
            <a:r>
              <a:rPr lang="en-US" dirty="0" smtClean="0">
                <a:solidFill>
                  <a:schemeClr val="bg1"/>
                </a:solidFill>
              </a:rPr>
              <a:t> del </a:t>
            </a:r>
            <a:r>
              <a:rPr lang="en-US" dirty="0" err="1" smtClean="0">
                <a:solidFill>
                  <a:schemeClr val="bg1"/>
                </a:solidFill>
              </a:rPr>
              <a:t>numero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324600" y="1257300"/>
            <a:ext cx="2438400" cy="14097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Los </a:t>
            </a:r>
            <a:r>
              <a:rPr lang="en-US" dirty="0" err="1" smtClean="0">
                <a:solidFill>
                  <a:schemeClr val="bg1"/>
                </a:solidFill>
              </a:rPr>
              <a:t>niños</a:t>
            </a:r>
            <a:r>
              <a:rPr lang="en-US" dirty="0" smtClean="0">
                <a:solidFill>
                  <a:schemeClr val="bg1"/>
                </a:solidFill>
              </a:rPr>
              <a:t> no </a:t>
            </a:r>
            <a:r>
              <a:rPr lang="en-US" dirty="0" err="1" smtClean="0">
                <a:solidFill>
                  <a:schemeClr val="bg1"/>
                </a:solidFill>
              </a:rPr>
              <a:t>aceptan</a:t>
            </a:r>
            <a:r>
              <a:rPr lang="en-US" dirty="0" smtClean="0">
                <a:solidFill>
                  <a:schemeClr val="bg1"/>
                </a:solidFill>
              </a:rPr>
              <a:t> la </a:t>
            </a:r>
            <a:r>
              <a:rPr lang="en-US" dirty="0" err="1" smtClean="0">
                <a:solidFill>
                  <a:schemeClr val="bg1"/>
                </a:solidFill>
              </a:rPr>
              <a:t>logica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las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clases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6553200" y="152400"/>
            <a:ext cx="22098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 </a:t>
            </a:r>
            <a:r>
              <a:rPr lang="en-US" dirty="0" err="1" smtClean="0">
                <a:solidFill>
                  <a:schemeClr val="bg1"/>
                </a:solidFill>
              </a:rPr>
              <a:t>puede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comprender</a:t>
            </a:r>
            <a:r>
              <a:rPr lang="en-US" dirty="0" smtClean="0">
                <a:solidFill>
                  <a:schemeClr val="bg1"/>
                </a:solidFill>
              </a:rPr>
              <a:t> el </a:t>
            </a:r>
            <a:r>
              <a:rPr lang="en-US" dirty="0" err="1" smtClean="0">
                <a:solidFill>
                  <a:schemeClr val="bg1"/>
                </a:solidFill>
              </a:rPr>
              <a:t>numero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953000" y="3200400"/>
            <a:ext cx="2438400" cy="1371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El </a:t>
            </a:r>
            <a:r>
              <a:rPr lang="en-US" sz="1600" dirty="0" err="1" smtClean="0">
                <a:solidFill>
                  <a:schemeClr val="bg1"/>
                </a:solidFill>
              </a:rPr>
              <a:t>numero</a:t>
            </a:r>
            <a:r>
              <a:rPr lang="en-US" sz="1600" dirty="0" smtClean="0">
                <a:solidFill>
                  <a:schemeClr val="bg1"/>
                </a:solidFill>
              </a:rPr>
              <a:t> no </a:t>
            </a:r>
            <a:r>
              <a:rPr lang="en-US" sz="1600" dirty="0" err="1" smtClean="0">
                <a:solidFill>
                  <a:schemeClr val="bg1"/>
                </a:solidFill>
              </a:rPr>
              <a:t>puede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entenderse</a:t>
            </a:r>
            <a:r>
              <a:rPr lang="en-US" sz="1600" dirty="0" smtClean="0">
                <a:solidFill>
                  <a:schemeClr val="bg1"/>
                </a:solidFill>
              </a:rPr>
              <a:t> en </a:t>
            </a:r>
            <a:r>
              <a:rPr lang="en-US" sz="1600" dirty="0" err="1" smtClean="0">
                <a:solidFill>
                  <a:schemeClr val="bg1"/>
                </a:solidFill>
              </a:rPr>
              <a:t>terminos</a:t>
            </a:r>
            <a:r>
              <a:rPr lang="en-US" sz="1600" dirty="0" smtClean="0">
                <a:solidFill>
                  <a:schemeClr val="bg1"/>
                </a:solidFill>
              </a:rPr>
              <a:t> de un </a:t>
            </a:r>
            <a:r>
              <a:rPr lang="en-US" sz="1600" dirty="0" err="1" smtClean="0">
                <a:solidFill>
                  <a:schemeClr val="bg1"/>
                </a:solidFill>
              </a:rPr>
              <a:t>unico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objeto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logico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sino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que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construye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una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sintesis</a:t>
            </a:r>
            <a:r>
              <a:rPr lang="en-US" sz="1600" dirty="0" smtClean="0">
                <a:solidFill>
                  <a:schemeClr val="bg1"/>
                </a:solidFill>
              </a:rPr>
              <a:t> de </a:t>
            </a:r>
            <a:r>
              <a:rPr lang="en-US" sz="1600" dirty="0" err="1" smtClean="0">
                <a:solidFill>
                  <a:schemeClr val="bg1"/>
                </a:solidFill>
              </a:rPr>
              <a:t>conceptos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matematicos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152400" y="4800600"/>
            <a:ext cx="2722418" cy="2057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Desde</a:t>
            </a:r>
            <a:r>
              <a:rPr lang="en-US" dirty="0" smtClean="0">
                <a:solidFill>
                  <a:schemeClr val="bg1"/>
                </a:solidFill>
              </a:rPr>
              <a:t> el </a:t>
            </a:r>
            <a:r>
              <a:rPr lang="en-US" dirty="0" err="1" smtClean="0">
                <a:solidFill>
                  <a:schemeClr val="bg1"/>
                </a:solidFill>
              </a:rPr>
              <a:t>punto</a:t>
            </a:r>
            <a:r>
              <a:rPr lang="en-US" dirty="0" smtClean="0">
                <a:solidFill>
                  <a:schemeClr val="bg1"/>
                </a:solidFill>
              </a:rPr>
              <a:t> de vista de los </a:t>
            </a:r>
            <a:r>
              <a:rPr lang="en-US" dirty="0" err="1" smtClean="0">
                <a:solidFill>
                  <a:schemeClr val="bg1"/>
                </a:solidFill>
              </a:rPr>
              <a:t>requisitos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logicos</a:t>
            </a:r>
            <a:r>
              <a:rPr lang="en-US" dirty="0" smtClean="0">
                <a:solidFill>
                  <a:schemeClr val="bg1"/>
                </a:solidFill>
              </a:rPr>
              <a:t> dice </a:t>
            </a:r>
            <a:r>
              <a:rPr lang="en-US" dirty="0" err="1" smtClean="0">
                <a:solidFill>
                  <a:schemeClr val="bg1"/>
                </a:solidFill>
              </a:rPr>
              <a:t>que</a:t>
            </a:r>
            <a:r>
              <a:rPr lang="en-US" dirty="0" smtClean="0">
                <a:solidFill>
                  <a:schemeClr val="bg1"/>
                </a:solidFill>
              </a:rPr>
              <a:t> el </a:t>
            </a:r>
            <a:r>
              <a:rPr lang="en-US" dirty="0" err="1" smtClean="0">
                <a:solidFill>
                  <a:schemeClr val="bg1"/>
                </a:solidFill>
              </a:rPr>
              <a:t>numero</a:t>
            </a:r>
            <a:r>
              <a:rPr lang="en-US" dirty="0" smtClean="0">
                <a:solidFill>
                  <a:schemeClr val="bg1"/>
                </a:solidFill>
              </a:rPr>
              <a:t> y </a:t>
            </a:r>
            <a:r>
              <a:rPr lang="en-US" dirty="0" err="1" smtClean="0">
                <a:solidFill>
                  <a:schemeClr val="bg1"/>
                </a:solidFill>
              </a:rPr>
              <a:t>contar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significativamente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depende</a:t>
            </a:r>
            <a:r>
              <a:rPr lang="en-US" dirty="0" smtClean="0">
                <a:solidFill>
                  <a:schemeClr val="bg1"/>
                </a:solidFill>
              </a:rPr>
              <a:t> de la </a:t>
            </a:r>
            <a:r>
              <a:rPr lang="en-US" dirty="0" err="1" smtClean="0">
                <a:solidFill>
                  <a:schemeClr val="bg1"/>
                </a:solidFill>
              </a:rPr>
              <a:t>evolucion</a:t>
            </a:r>
            <a:r>
              <a:rPr lang="en-US" dirty="0" smtClean="0">
                <a:solidFill>
                  <a:schemeClr val="bg1"/>
                </a:solidFill>
              </a:rPr>
              <a:t> del </a:t>
            </a:r>
            <a:r>
              <a:rPr lang="en-US" dirty="0" err="1" smtClean="0">
                <a:solidFill>
                  <a:schemeClr val="bg1"/>
                </a:solidFill>
              </a:rPr>
              <a:t>pensamiento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logico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3200400" y="4953000"/>
            <a:ext cx="2438400" cy="1828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La </a:t>
            </a:r>
            <a:r>
              <a:rPr lang="en-US" dirty="0" err="1" smtClean="0">
                <a:solidFill>
                  <a:schemeClr val="bg1"/>
                </a:solidFill>
              </a:rPr>
              <a:t>aparicion</a:t>
            </a:r>
            <a:r>
              <a:rPr lang="en-US" dirty="0" smtClean="0">
                <a:solidFill>
                  <a:schemeClr val="bg1"/>
                </a:solidFill>
              </a:rPr>
              <a:t> de un </a:t>
            </a:r>
            <a:r>
              <a:rPr lang="en-US" dirty="0" err="1" smtClean="0">
                <a:solidFill>
                  <a:schemeClr val="bg1"/>
                </a:solidFill>
              </a:rPr>
              <a:t>estadio</a:t>
            </a:r>
            <a:r>
              <a:rPr lang="en-US" dirty="0" smtClean="0">
                <a:solidFill>
                  <a:schemeClr val="bg1"/>
                </a:solidFill>
              </a:rPr>
              <a:t> mas </a:t>
            </a:r>
            <a:r>
              <a:rPr lang="en-US" dirty="0" err="1" smtClean="0">
                <a:solidFill>
                  <a:schemeClr val="bg1"/>
                </a:solidFill>
              </a:rPr>
              <a:t>avanzado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</a:t>
            </a:r>
            <a:r>
              <a:rPr lang="en-US" dirty="0" smtClean="0">
                <a:solidFill>
                  <a:schemeClr val="bg1"/>
                </a:solidFill>
              </a:rPr>
              <a:t>  el : </a:t>
            </a:r>
            <a:r>
              <a:rPr lang="es-MX" dirty="0" err="1" smtClean="0">
                <a:solidFill>
                  <a:schemeClr val="bg1"/>
                </a:solidFill>
              </a:rPr>
              <a:t>Estadío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Operacional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decir</a:t>
            </a:r>
            <a:r>
              <a:rPr lang="en-US" dirty="0" smtClean="0">
                <a:solidFill>
                  <a:schemeClr val="bg1"/>
                </a:solidFill>
              </a:rPr>
              <a:t> la </a:t>
            </a:r>
            <a:r>
              <a:rPr lang="en-US" dirty="0" err="1" smtClean="0">
                <a:solidFill>
                  <a:schemeClr val="bg1"/>
                </a:solidFill>
              </a:rPr>
              <a:t>adquisicion</a:t>
            </a:r>
            <a:r>
              <a:rPr lang="en-US" dirty="0" smtClean="0">
                <a:solidFill>
                  <a:schemeClr val="bg1"/>
                </a:solidFill>
              </a:rPr>
              <a:t> del </a:t>
            </a:r>
            <a:r>
              <a:rPr lang="en-US" dirty="0" err="1" smtClean="0">
                <a:solidFill>
                  <a:schemeClr val="bg1"/>
                </a:solidFill>
              </a:rPr>
              <a:t>pensamiento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logico</a:t>
            </a:r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943600" y="4953000"/>
            <a:ext cx="3124200" cy="1828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s-MX" sz="1600" b="1" dirty="0" smtClean="0">
                <a:solidFill>
                  <a:schemeClr val="bg1"/>
                </a:solidFill>
              </a:rPr>
              <a:t>Comprensión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de las </a:t>
            </a:r>
            <a:r>
              <a:rPr lang="en-US" sz="1600" b="1" dirty="0" err="1" smtClean="0">
                <a:solidFill>
                  <a:schemeClr val="bg1"/>
                </a:solidFill>
              </a:rPr>
              <a:t>clases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s-MX" sz="1600" b="1" dirty="0" smtClean="0">
                <a:solidFill>
                  <a:schemeClr val="bg1"/>
                </a:solidFill>
              </a:rPr>
              <a:t>Relaciones de Equivalencia</a:t>
            </a:r>
          </a:p>
          <a:p>
            <a:pPr marL="285750" indent="-285750">
              <a:buFont typeface="Arial" charset="0"/>
              <a:buChar char="•"/>
            </a:pPr>
            <a:r>
              <a:rPr lang="es-MX" sz="1600" b="1" dirty="0" smtClean="0">
                <a:solidFill>
                  <a:schemeClr val="bg1"/>
                </a:solidFill>
              </a:rPr>
              <a:t>Correspondencia </a:t>
            </a:r>
            <a:r>
              <a:rPr lang="es-MX" sz="1600" b="1" dirty="0" smtClean="0">
                <a:solidFill>
                  <a:schemeClr val="bg1"/>
                </a:solidFill>
              </a:rPr>
              <a:t>Biunívoca</a:t>
            </a:r>
            <a:endParaRPr lang="es-MX" sz="1600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s-MX" sz="1600" b="1" dirty="0">
              <a:solidFill>
                <a:schemeClr val="bg1"/>
              </a:solidFill>
            </a:endParaRPr>
          </a:p>
          <a:p>
            <a:pPr algn="ctr"/>
            <a:r>
              <a:rPr lang="es-MX" sz="1600" b="1" dirty="0" smtClean="0">
                <a:solidFill>
                  <a:schemeClr val="bg1"/>
                </a:solidFill>
              </a:rPr>
              <a:t>Conservación de la cantidad</a:t>
            </a:r>
            <a:endParaRPr lang="es-ES" sz="1600" b="1" dirty="0">
              <a:solidFill>
                <a:schemeClr val="bg1"/>
              </a:solidFill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5867400" y="6019800"/>
            <a:ext cx="31242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  <p:cxnSp>
        <p:nvCxnSpPr>
          <p:cNvPr id="20" name="19 Conector recto de flecha"/>
          <p:cNvCxnSpPr>
            <a:stCxn id="3" idx="0"/>
          </p:cNvCxnSpPr>
          <p:nvPr/>
        </p:nvCxnSpPr>
        <p:spPr>
          <a:xfrm flipV="1">
            <a:off x="1485900" y="1066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2" name="21 Conector recto de flecha"/>
          <p:cNvCxnSpPr>
            <a:stCxn id="5" idx="0"/>
            <a:endCxn id="6" idx="2"/>
          </p:cNvCxnSpPr>
          <p:nvPr/>
        </p:nvCxnSpPr>
        <p:spPr>
          <a:xfrm flipH="1" flipV="1">
            <a:off x="4610100" y="914400"/>
            <a:ext cx="381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4" name="23 Conector recto de flecha"/>
          <p:cNvCxnSpPr>
            <a:stCxn id="9" idx="0"/>
          </p:cNvCxnSpPr>
          <p:nvPr/>
        </p:nvCxnSpPr>
        <p:spPr>
          <a:xfrm flipV="1">
            <a:off x="7543800" y="914400"/>
            <a:ext cx="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6" name="25 Conector recto de flecha"/>
          <p:cNvCxnSpPr>
            <a:stCxn id="2" idx="1"/>
          </p:cNvCxnSpPr>
          <p:nvPr/>
        </p:nvCxnSpPr>
        <p:spPr>
          <a:xfrm flipV="1">
            <a:off x="1477777" y="2819400"/>
            <a:ext cx="8123" cy="516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8" name="27 Conector recto de flecha"/>
          <p:cNvCxnSpPr>
            <a:stCxn id="2" idx="0"/>
            <a:endCxn id="5" idx="2"/>
          </p:cNvCxnSpPr>
          <p:nvPr/>
        </p:nvCxnSpPr>
        <p:spPr>
          <a:xfrm flipV="1">
            <a:off x="2286000" y="2667000"/>
            <a:ext cx="2362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0" name="29 Conector recto de flecha"/>
          <p:cNvCxnSpPr>
            <a:stCxn id="2" idx="7"/>
            <a:endCxn id="9" idx="2"/>
          </p:cNvCxnSpPr>
          <p:nvPr/>
        </p:nvCxnSpPr>
        <p:spPr>
          <a:xfrm flipV="1">
            <a:off x="3094223" y="2667000"/>
            <a:ext cx="4449577" cy="669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2" name="31 Conector recto de flecha"/>
          <p:cNvCxnSpPr>
            <a:stCxn id="2" idx="6"/>
            <a:endCxn id="11" idx="1"/>
          </p:cNvCxnSpPr>
          <p:nvPr/>
        </p:nvCxnSpPr>
        <p:spPr>
          <a:xfrm>
            <a:off x="3429000" y="3848100"/>
            <a:ext cx="1524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4" name="33 Conector recto de flecha"/>
          <p:cNvCxnSpPr>
            <a:stCxn id="2" idx="3"/>
            <a:endCxn id="12" idx="0"/>
          </p:cNvCxnSpPr>
          <p:nvPr/>
        </p:nvCxnSpPr>
        <p:spPr>
          <a:xfrm>
            <a:off x="1477777" y="4359975"/>
            <a:ext cx="35832" cy="440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12" idx="3"/>
            <a:endCxn id="13" idx="1"/>
          </p:cNvCxnSpPr>
          <p:nvPr/>
        </p:nvCxnSpPr>
        <p:spPr>
          <a:xfrm>
            <a:off x="2874818" y="5829300"/>
            <a:ext cx="325582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  <p:cxnSp>
        <p:nvCxnSpPr>
          <p:cNvPr id="41" name="40 Conector recto de flecha"/>
          <p:cNvCxnSpPr>
            <a:stCxn id="13" idx="3"/>
            <a:endCxn id="14" idx="1"/>
          </p:cNvCxnSpPr>
          <p:nvPr/>
        </p:nvCxnSpPr>
        <p:spPr>
          <a:xfrm>
            <a:off x="5638800" y="5867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  <p:sp>
        <p:nvSpPr>
          <p:cNvPr id="43" name="42 Rectángulo redondeado"/>
          <p:cNvSpPr/>
          <p:nvPr/>
        </p:nvSpPr>
        <p:spPr>
          <a:xfrm>
            <a:off x="7734300" y="3276600"/>
            <a:ext cx="1333500" cy="123577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El numero es un concepto de todo o nada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45" name="44 Conector recto de flecha"/>
          <p:cNvCxnSpPr>
            <a:stCxn id="11" idx="3"/>
            <a:endCxn id="43" idx="1"/>
          </p:cNvCxnSpPr>
          <p:nvPr/>
        </p:nvCxnSpPr>
        <p:spPr>
          <a:xfrm>
            <a:off x="7391400" y="3886200"/>
            <a:ext cx="342900" cy="8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930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00200" y="228600"/>
            <a:ext cx="6320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Punto de vista </a:t>
            </a:r>
            <a:r>
              <a:rPr lang="en-US" sz="3600" b="1" dirty="0" err="1" smtClean="0"/>
              <a:t>basado</a:t>
            </a:r>
            <a:r>
              <a:rPr lang="en-US" sz="3600" b="1" dirty="0" smtClean="0"/>
              <a:t> en </a:t>
            </a:r>
            <a:r>
              <a:rPr lang="en-US" sz="3600" b="1" dirty="0" err="1" smtClean="0"/>
              <a:t>contar</a:t>
            </a:r>
            <a:endParaRPr lang="es-ES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3400" y="1752600"/>
            <a:ext cx="848590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MX" sz="3200" b="1" dirty="0" smtClean="0"/>
              <a:t>La comprensión del numero evoluciona lentamente como resultado directo de las experiencias de contar. </a:t>
            </a:r>
          </a:p>
          <a:p>
            <a:pPr marL="285750" indent="-285750">
              <a:buFont typeface="Arial" charset="0"/>
              <a:buChar char="•"/>
            </a:pPr>
            <a:endParaRPr lang="es-MX" sz="3200" b="1" dirty="0" smtClean="0"/>
          </a:p>
          <a:p>
            <a:pPr marL="285750" indent="-285750">
              <a:buFont typeface="Arial" charset="0"/>
              <a:buChar char="•"/>
            </a:pPr>
            <a:r>
              <a:rPr lang="es-MX" sz="3200" b="1" dirty="0" smtClean="0"/>
              <a:t>El concepto de numero y contar significativamente se desarrolla de manera gradual derivada de técnicas para contar y conceptos de sofisticación mayor. 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6321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0" y="152400"/>
            <a:ext cx="1828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Recitar nombres de números (imitación)</a:t>
            </a:r>
            <a:endParaRPr lang="es-ES" sz="1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1905000" y="152400"/>
            <a:ext cx="1752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Dos, cinco, dos, cinco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733800" y="152400"/>
            <a:ext cx="1752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Señala 2 dice 2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Señala 1 dice 2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Señala 3 dice 2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5562600" y="124691"/>
            <a:ext cx="1752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Cuantos?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Sabe que tiene que usar números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398327" y="152400"/>
            <a:ext cx="1752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usa los números como una clase especial de palabra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0" y="1433945"/>
            <a:ext cx="18288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Empieza a descubrir regularidades</a:t>
            </a:r>
            <a:endParaRPr lang="es-ES" sz="1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3733800" y="1447800"/>
            <a:ext cx="18288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Primeros números de la serie numérica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638800" y="1433945"/>
            <a:ext cx="18288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Principio de orden estable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1905000" y="1433945"/>
            <a:ext cx="17526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Siempre que cuentan empieza con 1,2,3 etc.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0" y="2563091"/>
            <a:ext cx="18288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Por imitación recitan números señalando cosas</a:t>
            </a:r>
            <a:endParaRPr lang="es-ES" sz="1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1905000" y="2563091"/>
            <a:ext cx="32766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Descubren la necesidad de etiquetar cada elemento del conjunto solo una vez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0" y="3657600"/>
            <a:ext cx="18288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Una función de contar es asignar valores cardinales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1905000" y="3657600"/>
            <a:ext cx="1752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Diferenciar y comparar conjuntos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3733800" y="3629891"/>
            <a:ext cx="1752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Una secuencia de etiquetas distintas y únicas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5562600" y="3657600"/>
            <a:ext cx="1752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1,2,3,3 no diferencia conjuntos de 3 y 4 elementos 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5334000" y="2590800"/>
            <a:ext cx="17526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1,2,3,4,5,6,7,7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7391400" y="3629891"/>
            <a:ext cx="1752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Principio de  </a:t>
            </a:r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unicidad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7176654" y="2563091"/>
            <a:ext cx="18288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Principio de correspondencia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0" y="4800600"/>
            <a:ext cx="1828800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Identifica elementos comunes en los elementos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1905000" y="4800600"/>
            <a:ext cx="1752600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Aprende a definir </a:t>
            </a:r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conjuntos para contarlos 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3810000" y="4800600"/>
            <a:ext cx="1828800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Principio de Abstracción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0" y="5895109"/>
            <a:ext cx="23622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Técnica de contar llamada valor cardinal (imitación)  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2438400" y="5895109"/>
            <a:ext cx="30480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El ultimo numero dado es la respuesta a una pregunta sobre cantidad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7696200" y="5867400"/>
            <a:ext cx="14478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Principio de </a:t>
            </a:r>
            <a:r>
              <a:rPr lang="es-MX" sz="1200" b="1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Cardinalidad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5590308" y="5902036"/>
            <a:ext cx="2029691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Contar tres objetos desparramarlos y volver a contar</a:t>
            </a:r>
            <a:endParaRPr lang="es-ES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48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0" y="381000"/>
            <a:ext cx="1828800" cy="76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Sigue descubriendo regularidades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4267200" y="394855"/>
            <a:ext cx="1828800" cy="76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Contar ficha  en línea o circulo  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6324600" y="381000"/>
            <a:ext cx="1828800" cy="76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Principio de </a:t>
            </a:r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Irrelevancia del orden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1905000" y="381000"/>
            <a:ext cx="2209800" cy="76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El orden en que se cuentan los objetos no altera su valor cardinal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0" y="1524000"/>
            <a:ext cx="18288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Elevar el nivel de complejidad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1905000" y="1524000"/>
            <a:ext cx="32766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Aumentar el numero de conjuntos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4436327" y="2552700"/>
            <a:ext cx="2971800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Notan que los conjuntos tienen el mismo numero de objetos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7391400" y="2590800"/>
            <a:ext cx="17526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Equivalente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2625183" y="2590800"/>
            <a:ext cx="17526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Contar par de cosas ojos, pies, brazos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76200" y="3657600"/>
            <a:ext cx="18288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Cestos con 1,2 y 3 caramelos 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0" y="2611244"/>
            <a:ext cx="2624254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Aprenden a emplearlos para  especificar mas, menos o igual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1981200" y="3657600"/>
            <a:ext cx="18288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Nota que 3 es mas que 1 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5410200" y="1524000"/>
            <a:ext cx="33528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Identifican que el numero puede especificar diferencias e igualdades entre conjuntos 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96982" y="4648200"/>
            <a:ext cx="2912918" cy="1066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Concluye que se asocia distintos números a magnitudes distintas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3124200" y="4648200"/>
            <a:ext cx="2895600" cy="1066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El mayor de los números siempre viene después de la secuencia de contar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6172200" y="4648200"/>
            <a:ext cx="2895600" cy="1066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Cada termino para contar es mas que el termino que le precede en la serie numérica 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4038600" y="3657600"/>
            <a:ext cx="1752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No equivalente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114300" y="5791200"/>
            <a:ext cx="38481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Con el tiempo las reglas numéricas para evaluar equivalencia, no equivalencia y magnitud 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4184073" y="5791200"/>
            <a:ext cx="17526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Permiten al niño poder conservar</a:t>
            </a:r>
            <a:endParaRPr lang="es-ES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05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67145" y="152400"/>
            <a:ext cx="848590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Tal vez los errores de contar por ejemplo 7 fichas y 8 fichas y decir que la primera es mayor que la segunda sea por no tener suficientes experiencias de </a:t>
            </a:r>
            <a:r>
              <a:rPr lang="es-MX" sz="3200" b="1" dirty="0" smtClean="0"/>
              <a:t>contar</a:t>
            </a:r>
          </a:p>
          <a:p>
            <a:endParaRPr lang="es-MX" sz="3200" b="1" dirty="0" smtClean="0"/>
          </a:p>
          <a:p>
            <a:endParaRPr lang="es-MX" sz="3200" b="1" dirty="0"/>
          </a:p>
          <a:p>
            <a:endParaRPr lang="es-MX" sz="3200" b="1" dirty="0" smtClean="0"/>
          </a:p>
          <a:p>
            <a:endParaRPr lang="es-MX" sz="3200" b="1" dirty="0"/>
          </a:p>
          <a:p>
            <a:endParaRPr lang="es-MX" sz="3200" b="1" dirty="0" smtClean="0"/>
          </a:p>
          <a:p>
            <a:endParaRPr lang="es-MX" sz="3200" b="1" dirty="0"/>
          </a:p>
          <a:p>
            <a:endParaRPr lang="es-MX" sz="3200" b="1" dirty="0" smtClean="0"/>
          </a:p>
          <a:p>
            <a:r>
              <a:rPr lang="es-MX" sz="3200" dirty="0">
                <a:hlinkClick r:id="rId2"/>
              </a:rPr>
              <a:t>http://miriamnariz89.blogspot.com/2013/04/tecnicas-de-conteo-por-arthur-baroody.html</a:t>
            </a:r>
            <a:endParaRPr lang="es-ES" sz="3200" b="1" dirty="0"/>
          </a:p>
        </p:txBody>
      </p:sp>
      <p:pic>
        <p:nvPicPr>
          <p:cNvPr id="1026" name="Picture 2" descr="Resultado de imagen para frase de matematicas niño de preescol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55371"/>
            <a:ext cx="6705600" cy="333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frase de matematicas niño de preescolar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 b="26000"/>
          <a:stretch/>
        </p:blipFill>
        <p:spPr bwMode="auto">
          <a:xfrm>
            <a:off x="1021808" y="2155371"/>
            <a:ext cx="7283991" cy="333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71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248</TotalTime>
  <Words>611</Words>
  <Application>Microsoft Office PowerPoint</Application>
  <PresentationFormat>Presentación en pantalla (4:3)</PresentationFormat>
  <Paragraphs>93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estela</dc:creator>
  <cp:lastModifiedBy>Usuario de Windows</cp:lastModifiedBy>
  <cp:revision>41</cp:revision>
  <dcterms:created xsi:type="dcterms:W3CDTF">2013-09-11T23:10:06Z</dcterms:created>
  <dcterms:modified xsi:type="dcterms:W3CDTF">2019-10-14T18:37:41Z</dcterms:modified>
</cp:coreProperties>
</file>