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141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B1ABD1-5555-4A8B-BBA7-5ECE615A1BEA}" type="datetimeFigureOut">
              <a:rPr lang="es-ES" smtClean="0"/>
              <a:t>14/10/2019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BA4BB5-0629-4528-AA2F-F1D6C04114F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31497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BA4BB5-0629-4528-AA2F-F1D6C04114F3}" type="slidenum">
              <a:rPr lang="es-ES" smtClean="0"/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872849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B4854-10AF-40D5-A7AD-DD00CFA15A21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49EAF-80D4-4ED0-9949-09BC7A9781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186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B4854-10AF-40D5-A7AD-DD00CFA15A21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49EAF-80D4-4ED0-9949-09BC7A9781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383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B4854-10AF-40D5-A7AD-DD00CFA15A21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49EAF-80D4-4ED0-9949-09BC7A9781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864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B4854-10AF-40D5-A7AD-DD00CFA15A21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49EAF-80D4-4ED0-9949-09BC7A9781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283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B4854-10AF-40D5-A7AD-DD00CFA15A21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49EAF-80D4-4ED0-9949-09BC7A9781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643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B4854-10AF-40D5-A7AD-DD00CFA15A21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49EAF-80D4-4ED0-9949-09BC7A9781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910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B4854-10AF-40D5-A7AD-DD00CFA15A21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49EAF-80D4-4ED0-9949-09BC7A9781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132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B4854-10AF-40D5-A7AD-DD00CFA15A21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49EAF-80D4-4ED0-9949-09BC7A9781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946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B4854-10AF-40D5-A7AD-DD00CFA15A21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49EAF-80D4-4ED0-9949-09BC7A9781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158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B4854-10AF-40D5-A7AD-DD00CFA15A21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49EAF-80D4-4ED0-9949-09BC7A9781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103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B4854-10AF-40D5-A7AD-DD00CFA15A21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49EAF-80D4-4ED0-9949-09BC7A9781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884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3B4854-10AF-40D5-A7AD-DD00CFA15A21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49EAF-80D4-4ED0-9949-09BC7A9781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7806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miriamnariz89.blogspot.com/2013/04/tecnicas-de-conteo-por-arthur-baroody.html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295401" y="2895600"/>
            <a:ext cx="7162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Punto de vista </a:t>
            </a:r>
            <a:r>
              <a:rPr lang="en-US" sz="3600" dirty="0" err="1" smtClean="0">
                <a:solidFill>
                  <a:schemeClr val="bg1"/>
                </a:solidFill>
              </a:rPr>
              <a:t>basado</a:t>
            </a:r>
            <a:r>
              <a:rPr lang="en-US" sz="3600" dirty="0" smtClean="0">
                <a:solidFill>
                  <a:schemeClr val="bg1"/>
                </a:solidFill>
              </a:rPr>
              <a:t> en la </a:t>
            </a:r>
            <a:r>
              <a:rPr lang="en-US" sz="3600" dirty="0" err="1" smtClean="0">
                <a:solidFill>
                  <a:schemeClr val="bg1"/>
                </a:solidFill>
              </a:rPr>
              <a:t>Logica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</a:rPr>
              <a:t>como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</a:rPr>
              <a:t>requisito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</a:rPr>
              <a:t>Previo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709693" y="457200"/>
            <a:ext cx="81295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dirty="0" smtClean="0">
                <a:solidFill>
                  <a:schemeClr val="bg1"/>
                </a:solidFill>
              </a:rPr>
              <a:t>Proceso de construcción de la noción del numero</a:t>
            </a:r>
            <a:endParaRPr lang="es-MX" sz="5400" dirty="0">
              <a:solidFill>
                <a:schemeClr val="bg1"/>
              </a:solidFill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1905000" y="4382869"/>
            <a:ext cx="61737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Punto de vista </a:t>
            </a:r>
            <a:r>
              <a:rPr lang="en-US" sz="3600" dirty="0" smtClean="0">
                <a:solidFill>
                  <a:schemeClr val="bg1"/>
                </a:solidFill>
              </a:rPr>
              <a:t>basado</a:t>
            </a:r>
            <a:r>
              <a:rPr lang="en-US" sz="3600" dirty="0" smtClean="0">
                <a:solidFill>
                  <a:schemeClr val="bg1"/>
                </a:solidFill>
              </a:rPr>
              <a:t> en </a:t>
            </a:r>
            <a:r>
              <a:rPr lang="en-US" sz="3600" dirty="0" smtClean="0">
                <a:solidFill>
                  <a:schemeClr val="bg1"/>
                </a:solidFill>
              </a:rPr>
              <a:t>contar</a:t>
            </a:r>
            <a:endParaRPr lang="es-E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812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914400" y="76200"/>
            <a:ext cx="7162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/>
              <a:t>Punto de vista </a:t>
            </a:r>
            <a:r>
              <a:rPr lang="es-MX" sz="3600" dirty="0" smtClean="0"/>
              <a:t>basado</a:t>
            </a:r>
            <a:r>
              <a:rPr lang="en-US" sz="3600" dirty="0" smtClean="0"/>
              <a:t> </a:t>
            </a:r>
            <a:r>
              <a:rPr lang="en-US" sz="3600" dirty="0" smtClean="0"/>
              <a:t>en la </a:t>
            </a:r>
            <a:r>
              <a:rPr lang="en-US" sz="3600" dirty="0" smtClean="0"/>
              <a:t>Logica</a:t>
            </a:r>
            <a:r>
              <a:rPr lang="en-US" sz="3600" dirty="0" smtClean="0"/>
              <a:t> </a:t>
            </a:r>
            <a:r>
              <a:rPr lang="en-US" sz="3600" dirty="0" smtClean="0"/>
              <a:t>como</a:t>
            </a:r>
            <a:r>
              <a:rPr lang="en-US" sz="3600" dirty="0" smtClean="0"/>
              <a:t> </a:t>
            </a:r>
            <a:r>
              <a:rPr lang="en-US" sz="3600" dirty="0" smtClean="0"/>
              <a:t>requisito</a:t>
            </a:r>
            <a:r>
              <a:rPr lang="en-US" sz="3600" dirty="0" smtClean="0"/>
              <a:t> </a:t>
            </a:r>
            <a:r>
              <a:rPr lang="en-US" sz="3600" dirty="0" smtClean="0"/>
              <a:t>Previo</a:t>
            </a:r>
            <a:endParaRPr lang="en-US" sz="3600" dirty="0"/>
          </a:p>
        </p:txBody>
      </p:sp>
      <p:sp>
        <p:nvSpPr>
          <p:cNvPr id="3" name="2 Elipse"/>
          <p:cNvSpPr/>
          <p:nvPr/>
        </p:nvSpPr>
        <p:spPr>
          <a:xfrm>
            <a:off x="3548411" y="2552701"/>
            <a:ext cx="2057400" cy="1295400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Modelo</a:t>
            </a:r>
            <a:r>
              <a:rPr lang="en-US" dirty="0">
                <a:solidFill>
                  <a:schemeClr val="tx1"/>
                </a:solidFill>
              </a:rPr>
              <a:t> Cardinal</a:t>
            </a:r>
            <a:endParaRPr lang="es-ES" dirty="0">
              <a:solidFill>
                <a:schemeClr val="tx1"/>
              </a:solidFill>
            </a:endParaRPr>
          </a:p>
        </p:txBody>
      </p:sp>
      <p:cxnSp>
        <p:nvCxnSpPr>
          <p:cNvPr id="8" name="7 Conector recto de flecha"/>
          <p:cNvCxnSpPr/>
          <p:nvPr/>
        </p:nvCxnSpPr>
        <p:spPr>
          <a:xfrm flipH="1">
            <a:off x="2309929" y="3238499"/>
            <a:ext cx="12954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</p:cxnSp>
      <p:sp>
        <p:nvSpPr>
          <p:cNvPr id="9" name="8 Rectángulo redondeado"/>
          <p:cNvSpPr/>
          <p:nvPr/>
        </p:nvSpPr>
        <p:spPr>
          <a:xfrm>
            <a:off x="457200" y="3276600"/>
            <a:ext cx="1752600" cy="99060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Clasificación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10" name="9 Rectángulo redondeado"/>
          <p:cNvSpPr/>
          <p:nvPr/>
        </p:nvSpPr>
        <p:spPr>
          <a:xfrm>
            <a:off x="6705600" y="3276600"/>
            <a:ext cx="2209800" cy="99060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Lógica </a:t>
            </a:r>
            <a:r>
              <a:rPr lang="en-US" dirty="0" smtClean="0">
                <a:solidFill>
                  <a:schemeClr val="tx1"/>
                </a:solidFill>
              </a:rPr>
              <a:t>de </a:t>
            </a:r>
            <a:r>
              <a:rPr lang="es-MX" dirty="0" smtClean="0">
                <a:solidFill>
                  <a:schemeClr val="tx1"/>
                </a:solidFill>
              </a:rPr>
              <a:t>Clases</a:t>
            </a:r>
            <a:endParaRPr lang="es-MX" dirty="0">
              <a:solidFill>
                <a:schemeClr val="tx1"/>
              </a:solidFill>
            </a:endParaRPr>
          </a:p>
        </p:txBody>
      </p:sp>
      <p:cxnSp>
        <p:nvCxnSpPr>
          <p:cNvPr id="12" name="11 Conector recto de flecha"/>
          <p:cNvCxnSpPr>
            <a:stCxn id="3" idx="6"/>
            <a:endCxn id="10" idx="1"/>
          </p:cNvCxnSpPr>
          <p:nvPr/>
        </p:nvCxnSpPr>
        <p:spPr>
          <a:xfrm>
            <a:off x="5605811" y="3200401"/>
            <a:ext cx="1099789" cy="5714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</p:cxnSp>
      <p:sp>
        <p:nvSpPr>
          <p:cNvPr id="15" name="14 Rectángulo"/>
          <p:cNvSpPr/>
          <p:nvPr/>
        </p:nvSpPr>
        <p:spPr>
          <a:xfrm>
            <a:off x="1169484" y="1564281"/>
            <a:ext cx="2476500" cy="9144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Capacidad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de </a:t>
            </a:r>
            <a:r>
              <a:rPr lang="es-MX" dirty="0" smtClean="0">
                <a:solidFill>
                  <a:schemeClr val="tx1"/>
                </a:solidFill>
              </a:rPr>
              <a:t>poder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s-MX" dirty="0" smtClean="0">
                <a:solidFill>
                  <a:schemeClr val="tx1"/>
                </a:solidFill>
              </a:rPr>
              <a:t>definir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un </a:t>
            </a:r>
            <a:r>
              <a:rPr lang="es-MX" dirty="0" smtClean="0">
                <a:solidFill>
                  <a:schemeClr val="tx1"/>
                </a:solidFill>
              </a:rPr>
              <a:t>conjunto</a:t>
            </a:r>
            <a:endParaRPr lang="es-MX" dirty="0">
              <a:solidFill>
                <a:schemeClr val="tx1"/>
              </a:solidFill>
            </a:endParaRPr>
          </a:p>
        </p:txBody>
      </p:sp>
      <p:cxnSp>
        <p:nvCxnSpPr>
          <p:cNvPr id="20" name="19 Conector recto de flecha"/>
          <p:cNvCxnSpPr>
            <a:stCxn id="9" idx="0"/>
            <a:endCxn id="15" idx="2"/>
          </p:cNvCxnSpPr>
          <p:nvPr/>
        </p:nvCxnSpPr>
        <p:spPr>
          <a:xfrm flipV="1">
            <a:off x="1333500" y="2478681"/>
            <a:ext cx="1074234" cy="7979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</p:cxnSp>
      <p:sp>
        <p:nvSpPr>
          <p:cNvPr id="25" name="24 Rectángulo redondeado"/>
          <p:cNvSpPr/>
          <p:nvPr/>
        </p:nvSpPr>
        <p:spPr>
          <a:xfrm>
            <a:off x="533400" y="4800600"/>
            <a:ext cx="1447800" cy="68580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Clase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26" name="25 Rectángulo redondeado"/>
          <p:cNvSpPr/>
          <p:nvPr/>
        </p:nvSpPr>
        <p:spPr>
          <a:xfrm>
            <a:off x="2895600" y="4876800"/>
            <a:ext cx="1447800" cy="68580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Subclase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27" name="26 Rectángulo redondeado"/>
          <p:cNvSpPr/>
          <p:nvPr/>
        </p:nvSpPr>
        <p:spPr>
          <a:xfrm>
            <a:off x="6477000" y="4953000"/>
            <a:ext cx="1447800" cy="68580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Conjuntos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s-MX" dirty="0" smtClean="0">
                <a:solidFill>
                  <a:schemeClr val="tx1"/>
                </a:solidFill>
              </a:rPr>
              <a:t>Equivalentes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28" name="27 Rectángulo"/>
          <p:cNvSpPr/>
          <p:nvPr/>
        </p:nvSpPr>
        <p:spPr>
          <a:xfrm>
            <a:off x="457200" y="5715000"/>
            <a:ext cx="1600200" cy="4572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La </a:t>
            </a:r>
            <a:r>
              <a:rPr lang="es-MX" dirty="0" smtClean="0">
                <a:solidFill>
                  <a:schemeClr val="tx1"/>
                </a:solidFill>
              </a:rPr>
              <a:t>suma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de </a:t>
            </a:r>
            <a:r>
              <a:rPr lang="en-US" dirty="0" smtClean="0">
                <a:solidFill>
                  <a:schemeClr val="tx1"/>
                </a:solidFill>
              </a:rPr>
              <a:t>sus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partes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29" name="28 Rectángulo"/>
          <p:cNvSpPr/>
          <p:nvPr/>
        </p:nvSpPr>
        <p:spPr>
          <a:xfrm>
            <a:off x="2743200" y="5791200"/>
            <a:ext cx="1828800" cy="4572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Un </a:t>
            </a:r>
            <a:r>
              <a:rPr lang="en-US" dirty="0" smtClean="0">
                <a:solidFill>
                  <a:schemeClr val="tx1"/>
                </a:solidFill>
              </a:rPr>
              <a:t>elemento</a:t>
            </a:r>
            <a:r>
              <a:rPr lang="en-US" dirty="0" smtClean="0">
                <a:solidFill>
                  <a:schemeClr val="tx1"/>
                </a:solidFill>
              </a:rPr>
              <a:t> de la </a:t>
            </a:r>
            <a:r>
              <a:rPr lang="en-US" dirty="0" smtClean="0">
                <a:solidFill>
                  <a:schemeClr val="tx1"/>
                </a:solidFill>
              </a:rPr>
              <a:t>clase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31" name="30 Rectángulo redondeado"/>
          <p:cNvSpPr/>
          <p:nvPr/>
        </p:nvSpPr>
        <p:spPr>
          <a:xfrm>
            <a:off x="5334000" y="6019800"/>
            <a:ext cx="1638300" cy="45720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Correspondencia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biunivoca</a:t>
            </a:r>
            <a:endParaRPr lang="en-US" sz="1400" dirty="0" smtClean="0">
              <a:solidFill>
                <a:schemeClr val="tx1"/>
              </a:solidFill>
            </a:endParaRPr>
          </a:p>
        </p:txBody>
      </p:sp>
      <p:sp>
        <p:nvSpPr>
          <p:cNvPr id="32" name="31 Rectángulo redondeado"/>
          <p:cNvSpPr/>
          <p:nvPr/>
        </p:nvSpPr>
        <p:spPr>
          <a:xfrm>
            <a:off x="7315200" y="6019800"/>
            <a:ext cx="1428750" cy="45720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Equivalencia</a:t>
            </a:r>
            <a:endParaRPr lang="en-US" sz="1400" dirty="0" smtClean="0">
              <a:solidFill>
                <a:schemeClr val="tx1"/>
              </a:solidFill>
            </a:endParaRPr>
          </a:p>
        </p:txBody>
      </p:sp>
      <p:cxnSp>
        <p:nvCxnSpPr>
          <p:cNvPr id="34" name="33 Conector recto"/>
          <p:cNvCxnSpPr>
            <a:stCxn id="10" idx="2"/>
          </p:cNvCxnSpPr>
          <p:nvPr/>
        </p:nvCxnSpPr>
        <p:spPr>
          <a:xfrm>
            <a:off x="7810500" y="4267200"/>
            <a:ext cx="0" cy="304800"/>
          </a:xfrm>
          <a:prstGeom prst="lin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</p:cxnSp>
      <p:cxnSp>
        <p:nvCxnSpPr>
          <p:cNvPr id="36" name="35 Conector recto"/>
          <p:cNvCxnSpPr/>
          <p:nvPr/>
        </p:nvCxnSpPr>
        <p:spPr>
          <a:xfrm flipH="1">
            <a:off x="1200150" y="4572000"/>
            <a:ext cx="6610351" cy="0"/>
          </a:xfrm>
          <a:prstGeom prst="lin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</p:cxnSp>
      <p:cxnSp>
        <p:nvCxnSpPr>
          <p:cNvPr id="38" name="37 Conector recto de flecha"/>
          <p:cNvCxnSpPr>
            <a:endCxn id="25" idx="0"/>
          </p:cNvCxnSpPr>
          <p:nvPr/>
        </p:nvCxnSpPr>
        <p:spPr>
          <a:xfrm>
            <a:off x="1257300" y="4572000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</p:cxnSp>
      <p:cxnSp>
        <p:nvCxnSpPr>
          <p:cNvPr id="46" name="45 Conector recto de flecha"/>
          <p:cNvCxnSpPr>
            <a:endCxn id="26" idx="0"/>
          </p:cNvCxnSpPr>
          <p:nvPr/>
        </p:nvCxnSpPr>
        <p:spPr>
          <a:xfrm>
            <a:off x="3619500" y="45720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</p:cxnSp>
      <p:cxnSp>
        <p:nvCxnSpPr>
          <p:cNvPr id="48" name="47 Conector recto de flecha"/>
          <p:cNvCxnSpPr>
            <a:endCxn id="27" idx="0"/>
          </p:cNvCxnSpPr>
          <p:nvPr/>
        </p:nvCxnSpPr>
        <p:spPr>
          <a:xfrm>
            <a:off x="7200900" y="4572000"/>
            <a:ext cx="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</p:cxnSp>
      <p:cxnSp>
        <p:nvCxnSpPr>
          <p:cNvPr id="52" name="51 Conector recto de flecha"/>
          <p:cNvCxnSpPr>
            <a:stCxn id="25" idx="2"/>
            <a:endCxn id="28" idx="0"/>
          </p:cNvCxnSpPr>
          <p:nvPr/>
        </p:nvCxnSpPr>
        <p:spPr>
          <a:xfrm>
            <a:off x="1257300" y="5486400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</p:cxnSp>
      <p:cxnSp>
        <p:nvCxnSpPr>
          <p:cNvPr id="54" name="53 Conector recto de flecha"/>
          <p:cNvCxnSpPr>
            <a:stCxn id="26" idx="2"/>
            <a:endCxn id="29" idx="0"/>
          </p:cNvCxnSpPr>
          <p:nvPr/>
        </p:nvCxnSpPr>
        <p:spPr>
          <a:xfrm>
            <a:off x="3619500" y="5562600"/>
            <a:ext cx="381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</p:cxnSp>
      <p:cxnSp>
        <p:nvCxnSpPr>
          <p:cNvPr id="56" name="55 Conector recto de flecha"/>
          <p:cNvCxnSpPr>
            <a:stCxn id="27" idx="2"/>
            <a:endCxn id="31" idx="0"/>
          </p:cNvCxnSpPr>
          <p:nvPr/>
        </p:nvCxnSpPr>
        <p:spPr>
          <a:xfrm flipH="1">
            <a:off x="6153150" y="5638800"/>
            <a:ext cx="104775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</p:cxnSp>
      <p:cxnSp>
        <p:nvCxnSpPr>
          <p:cNvPr id="58" name="57 Conector recto de flecha"/>
          <p:cNvCxnSpPr>
            <a:stCxn id="27" idx="2"/>
            <a:endCxn id="32" idx="0"/>
          </p:cNvCxnSpPr>
          <p:nvPr/>
        </p:nvCxnSpPr>
        <p:spPr>
          <a:xfrm>
            <a:off x="7200900" y="5638800"/>
            <a:ext cx="828675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</p:cxnSp>
      <p:sp>
        <p:nvSpPr>
          <p:cNvPr id="61" name="60 Rectángulo"/>
          <p:cNvSpPr/>
          <p:nvPr/>
        </p:nvSpPr>
        <p:spPr>
          <a:xfrm>
            <a:off x="5713838" y="1428928"/>
            <a:ext cx="22860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Conservación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de la </a:t>
            </a:r>
            <a:r>
              <a:rPr lang="en-US" dirty="0" err="1" smtClean="0">
                <a:solidFill>
                  <a:schemeClr val="tx1"/>
                </a:solidFill>
              </a:rPr>
              <a:t>cantidad</a:t>
            </a:r>
            <a:endParaRPr lang="es-E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8320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Elipse"/>
          <p:cNvSpPr/>
          <p:nvPr/>
        </p:nvSpPr>
        <p:spPr>
          <a:xfrm>
            <a:off x="1143000" y="3124200"/>
            <a:ext cx="2286000" cy="14478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solidFill>
                  <a:schemeClr val="bg1"/>
                </a:solidFill>
              </a:rPr>
              <a:t>Piaget</a:t>
            </a:r>
            <a:endParaRPr lang="es-ES" sz="4400" dirty="0">
              <a:solidFill>
                <a:schemeClr val="bg1"/>
              </a:solidFill>
            </a:endParaRPr>
          </a:p>
        </p:txBody>
      </p:sp>
      <p:sp>
        <p:nvSpPr>
          <p:cNvPr id="3" name="2 Rectángulo redondeado"/>
          <p:cNvSpPr/>
          <p:nvPr/>
        </p:nvSpPr>
        <p:spPr>
          <a:xfrm>
            <a:off x="381000" y="1524000"/>
            <a:ext cx="2209800" cy="129540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bg1"/>
                </a:solidFill>
              </a:rPr>
              <a:t>Contar</a:t>
            </a:r>
            <a:r>
              <a:rPr lang="en-US" dirty="0" smtClean="0">
                <a:solidFill>
                  <a:schemeClr val="bg1"/>
                </a:solidFill>
              </a:rPr>
              <a:t> no </a:t>
            </a:r>
            <a:r>
              <a:rPr lang="en-US" dirty="0" err="1" smtClean="0">
                <a:solidFill>
                  <a:schemeClr val="bg1"/>
                </a:solidFill>
              </a:rPr>
              <a:t>implica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tener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exito</a:t>
            </a:r>
            <a:r>
              <a:rPr lang="en-US" dirty="0" smtClean="0">
                <a:solidFill>
                  <a:schemeClr val="bg1"/>
                </a:solidFill>
              </a:rPr>
              <a:t> en </a:t>
            </a:r>
            <a:r>
              <a:rPr lang="en-US" dirty="0" err="1" smtClean="0">
                <a:solidFill>
                  <a:schemeClr val="bg1"/>
                </a:solidFill>
              </a:rPr>
              <a:t>tareas</a:t>
            </a:r>
            <a:r>
              <a:rPr lang="en-US" dirty="0" smtClean="0">
                <a:solidFill>
                  <a:schemeClr val="bg1"/>
                </a:solidFill>
              </a:rPr>
              <a:t> de </a:t>
            </a:r>
            <a:r>
              <a:rPr lang="en-US" dirty="0" err="1" smtClean="0">
                <a:solidFill>
                  <a:schemeClr val="bg1"/>
                </a:solidFill>
              </a:rPr>
              <a:t>conservacion</a:t>
            </a:r>
            <a:r>
              <a:rPr lang="en-US" dirty="0" smtClean="0">
                <a:solidFill>
                  <a:schemeClr val="bg1"/>
                </a:solidFill>
              </a:rPr>
              <a:t> de la </a:t>
            </a:r>
            <a:r>
              <a:rPr lang="en-US" dirty="0" err="1" smtClean="0">
                <a:solidFill>
                  <a:schemeClr val="bg1"/>
                </a:solidFill>
              </a:rPr>
              <a:t>desigualdad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4" name="3 Rectángulo redondeado"/>
          <p:cNvSpPr/>
          <p:nvPr/>
        </p:nvSpPr>
        <p:spPr>
          <a:xfrm>
            <a:off x="242455" y="152400"/>
            <a:ext cx="2653145" cy="91440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bg1"/>
                </a:solidFill>
              </a:rPr>
              <a:t>Contar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tiene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poco</a:t>
            </a:r>
            <a:r>
              <a:rPr lang="en-US" dirty="0" smtClean="0">
                <a:solidFill>
                  <a:schemeClr val="bg1"/>
                </a:solidFill>
              </a:rPr>
              <a:t> o nada </a:t>
            </a:r>
            <a:r>
              <a:rPr lang="en-US" dirty="0" err="1" smtClean="0">
                <a:solidFill>
                  <a:schemeClr val="bg1"/>
                </a:solidFill>
              </a:rPr>
              <a:t>que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ver</a:t>
            </a:r>
            <a:r>
              <a:rPr lang="en-US" dirty="0" smtClean="0">
                <a:solidFill>
                  <a:schemeClr val="bg1"/>
                </a:solidFill>
              </a:rPr>
              <a:t> con el </a:t>
            </a:r>
            <a:r>
              <a:rPr lang="en-US" dirty="0" err="1" smtClean="0">
                <a:solidFill>
                  <a:schemeClr val="bg1"/>
                </a:solidFill>
              </a:rPr>
              <a:t>desarrollo</a:t>
            </a:r>
            <a:r>
              <a:rPr lang="en-US" dirty="0" smtClean="0">
                <a:solidFill>
                  <a:schemeClr val="bg1"/>
                </a:solidFill>
              </a:rPr>
              <a:t> del </a:t>
            </a:r>
            <a:r>
              <a:rPr lang="en-US" dirty="0" err="1" smtClean="0">
                <a:solidFill>
                  <a:schemeClr val="bg1"/>
                </a:solidFill>
              </a:rPr>
              <a:t>concepto</a:t>
            </a:r>
            <a:r>
              <a:rPr lang="en-US" dirty="0" smtClean="0">
                <a:solidFill>
                  <a:schemeClr val="bg1"/>
                </a:solidFill>
              </a:rPr>
              <a:t> del </a:t>
            </a:r>
            <a:r>
              <a:rPr lang="en-US" dirty="0" err="1" smtClean="0">
                <a:solidFill>
                  <a:schemeClr val="bg1"/>
                </a:solidFill>
              </a:rPr>
              <a:t>numero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5" name="4 Rectángulo redondeado"/>
          <p:cNvSpPr/>
          <p:nvPr/>
        </p:nvSpPr>
        <p:spPr>
          <a:xfrm>
            <a:off x="3352800" y="1257300"/>
            <a:ext cx="2590800" cy="140970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Los </a:t>
            </a:r>
            <a:r>
              <a:rPr lang="en-US" dirty="0" err="1" smtClean="0">
                <a:solidFill>
                  <a:schemeClr val="bg1"/>
                </a:solidFill>
              </a:rPr>
              <a:t>niños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aprenden</a:t>
            </a:r>
            <a:r>
              <a:rPr lang="en-US" dirty="0" smtClean="0">
                <a:solidFill>
                  <a:schemeClr val="bg1"/>
                </a:solidFill>
              </a:rPr>
              <a:t> a </a:t>
            </a:r>
            <a:r>
              <a:rPr lang="en-US" dirty="0" err="1" smtClean="0">
                <a:solidFill>
                  <a:schemeClr val="bg1"/>
                </a:solidFill>
              </a:rPr>
              <a:t>recitar</a:t>
            </a:r>
            <a:r>
              <a:rPr lang="en-US" dirty="0" smtClean="0">
                <a:solidFill>
                  <a:schemeClr val="bg1"/>
                </a:solidFill>
              </a:rPr>
              <a:t> la </a:t>
            </a:r>
            <a:r>
              <a:rPr lang="en-US" dirty="0" err="1" smtClean="0">
                <a:solidFill>
                  <a:schemeClr val="bg1"/>
                </a:solidFill>
              </a:rPr>
              <a:t>serie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numerica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 err="1" smtClean="0">
                <a:solidFill>
                  <a:schemeClr val="bg1"/>
                </a:solidFill>
              </a:rPr>
              <a:t>estos</a:t>
            </a:r>
            <a:r>
              <a:rPr lang="en-US" dirty="0" smtClean="0">
                <a:solidFill>
                  <a:schemeClr val="bg1"/>
                </a:solidFill>
              </a:rPr>
              <a:t> son </a:t>
            </a:r>
            <a:r>
              <a:rPr lang="en-US" dirty="0" err="1" smtClean="0">
                <a:solidFill>
                  <a:schemeClr val="bg1"/>
                </a:solidFill>
              </a:rPr>
              <a:t>actos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verbales</a:t>
            </a:r>
            <a:r>
              <a:rPr lang="en-US" dirty="0" smtClean="0">
                <a:solidFill>
                  <a:schemeClr val="bg1"/>
                </a:solidFill>
              </a:rPr>
              <a:t> y sin </a:t>
            </a:r>
            <a:r>
              <a:rPr lang="en-US" dirty="0" err="1" smtClean="0">
                <a:solidFill>
                  <a:schemeClr val="bg1"/>
                </a:solidFill>
              </a:rPr>
              <a:t>significado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6" name="5 Rectángulo redondeado"/>
          <p:cNvSpPr/>
          <p:nvPr/>
        </p:nvSpPr>
        <p:spPr>
          <a:xfrm>
            <a:off x="3276600" y="152400"/>
            <a:ext cx="2667000" cy="76200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Ni </a:t>
            </a:r>
            <a:r>
              <a:rPr lang="en-US" dirty="0" err="1" smtClean="0">
                <a:solidFill>
                  <a:schemeClr val="bg1"/>
                </a:solidFill>
              </a:rPr>
              <a:t>siquiera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contar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garantiza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una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comprension</a:t>
            </a:r>
            <a:r>
              <a:rPr lang="en-US" dirty="0" smtClean="0">
                <a:solidFill>
                  <a:schemeClr val="bg1"/>
                </a:solidFill>
              </a:rPr>
              <a:t> del </a:t>
            </a:r>
            <a:r>
              <a:rPr lang="en-US" dirty="0" err="1" smtClean="0">
                <a:solidFill>
                  <a:schemeClr val="bg1"/>
                </a:solidFill>
              </a:rPr>
              <a:t>numero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6324600" y="1257300"/>
            <a:ext cx="2438400" cy="140970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Los </a:t>
            </a:r>
            <a:r>
              <a:rPr lang="en-US" dirty="0" err="1" smtClean="0">
                <a:solidFill>
                  <a:schemeClr val="bg1"/>
                </a:solidFill>
              </a:rPr>
              <a:t>niños</a:t>
            </a:r>
            <a:r>
              <a:rPr lang="en-US" dirty="0" smtClean="0">
                <a:solidFill>
                  <a:schemeClr val="bg1"/>
                </a:solidFill>
              </a:rPr>
              <a:t> no </a:t>
            </a:r>
            <a:r>
              <a:rPr lang="en-US" dirty="0" err="1" smtClean="0">
                <a:solidFill>
                  <a:schemeClr val="bg1"/>
                </a:solidFill>
              </a:rPr>
              <a:t>aceptan</a:t>
            </a:r>
            <a:r>
              <a:rPr lang="en-US" dirty="0" smtClean="0">
                <a:solidFill>
                  <a:schemeClr val="bg1"/>
                </a:solidFill>
              </a:rPr>
              <a:t> la </a:t>
            </a:r>
            <a:r>
              <a:rPr lang="en-US" dirty="0" err="1" smtClean="0">
                <a:solidFill>
                  <a:schemeClr val="bg1"/>
                </a:solidFill>
              </a:rPr>
              <a:t>logica</a:t>
            </a:r>
            <a:r>
              <a:rPr lang="en-US" dirty="0" smtClean="0">
                <a:solidFill>
                  <a:schemeClr val="bg1"/>
                </a:solidFill>
              </a:rPr>
              <a:t> de </a:t>
            </a:r>
            <a:r>
              <a:rPr lang="en-US" dirty="0" err="1" smtClean="0">
                <a:solidFill>
                  <a:schemeClr val="bg1"/>
                </a:solidFill>
              </a:rPr>
              <a:t>las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clases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10" name="9 Rectángulo redondeado"/>
          <p:cNvSpPr/>
          <p:nvPr/>
        </p:nvSpPr>
        <p:spPr>
          <a:xfrm>
            <a:off x="6553200" y="152400"/>
            <a:ext cx="2209800" cy="76200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No </a:t>
            </a:r>
            <a:r>
              <a:rPr lang="en-US" dirty="0" err="1" smtClean="0">
                <a:solidFill>
                  <a:schemeClr val="bg1"/>
                </a:solidFill>
              </a:rPr>
              <a:t>puede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comprender</a:t>
            </a:r>
            <a:r>
              <a:rPr lang="en-US" dirty="0" smtClean="0">
                <a:solidFill>
                  <a:schemeClr val="bg1"/>
                </a:solidFill>
              </a:rPr>
              <a:t> el </a:t>
            </a:r>
            <a:r>
              <a:rPr lang="en-US" dirty="0" err="1" smtClean="0">
                <a:solidFill>
                  <a:schemeClr val="bg1"/>
                </a:solidFill>
              </a:rPr>
              <a:t>numero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4953000" y="3200400"/>
            <a:ext cx="2438400" cy="137160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El </a:t>
            </a:r>
            <a:r>
              <a:rPr lang="en-US" sz="1600" dirty="0" err="1" smtClean="0">
                <a:solidFill>
                  <a:schemeClr val="bg1"/>
                </a:solidFill>
              </a:rPr>
              <a:t>numero</a:t>
            </a:r>
            <a:r>
              <a:rPr lang="en-US" sz="1600" dirty="0" smtClean="0">
                <a:solidFill>
                  <a:schemeClr val="bg1"/>
                </a:solidFill>
              </a:rPr>
              <a:t> no </a:t>
            </a:r>
            <a:r>
              <a:rPr lang="en-US" sz="1600" dirty="0" err="1" smtClean="0">
                <a:solidFill>
                  <a:schemeClr val="bg1"/>
                </a:solidFill>
              </a:rPr>
              <a:t>puede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entenderse</a:t>
            </a:r>
            <a:r>
              <a:rPr lang="en-US" sz="1600" dirty="0" smtClean="0">
                <a:solidFill>
                  <a:schemeClr val="bg1"/>
                </a:solidFill>
              </a:rPr>
              <a:t> en </a:t>
            </a:r>
            <a:r>
              <a:rPr lang="en-US" sz="1600" dirty="0" err="1" smtClean="0">
                <a:solidFill>
                  <a:schemeClr val="bg1"/>
                </a:solidFill>
              </a:rPr>
              <a:t>terminos</a:t>
            </a:r>
            <a:r>
              <a:rPr lang="en-US" sz="1600" dirty="0" smtClean="0">
                <a:solidFill>
                  <a:schemeClr val="bg1"/>
                </a:solidFill>
              </a:rPr>
              <a:t> de un </a:t>
            </a:r>
            <a:r>
              <a:rPr lang="en-US" sz="1600" dirty="0" err="1" smtClean="0">
                <a:solidFill>
                  <a:schemeClr val="bg1"/>
                </a:solidFill>
              </a:rPr>
              <a:t>unico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objeto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logico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sino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que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construye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una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sintesis</a:t>
            </a:r>
            <a:r>
              <a:rPr lang="en-US" sz="1600" dirty="0" smtClean="0">
                <a:solidFill>
                  <a:schemeClr val="bg1"/>
                </a:solidFill>
              </a:rPr>
              <a:t> de </a:t>
            </a:r>
            <a:r>
              <a:rPr lang="en-US" sz="1600" dirty="0" err="1" smtClean="0">
                <a:solidFill>
                  <a:schemeClr val="bg1"/>
                </a:solidFill>
              </a:rPr>
              <a:t>conceptos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matematicos</a:t>
            </a:r>
            <a:endParaRPr lang="es-ES" sz="1600" dirty="0">
              <a:solidFill>
                <a:schemeClr val="bg1"/>
              </a:solidFill>
            </a:endParaRPr>
          </a:p>
        </p:txBody>
      </p:sp>
      <p:sp>
        <p:nvSpPr>
          <p:cNvPr id="12" name="11 Rectángulo redondeado"/>
          <p:cNvSpPr/>
          <p:nvPr/>
        </p:nvSpPr>
        <p:spPr>
          <a:xfrm>
            <a:off x="152400" y="4800600"/>
            <a:ext cx="2722418" cy="2057400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bg1"/>
                </a:solidFill>
              </a:rPr>
              <a:t>Desde</a:t>
            </a:r>
            <a:r>
              <a:rPr lang="en-US" dirty="0" smtClean="0">
                <a:solidFill>
                  <a:schemeClr val="bg1"/>
                </a:solidFill>
              </a:rPr>
              <a:t> el </a:t>
            </a:r>
            <a:r>
              <a:rPr lang="en-US" dirty="0" err="1" smtClean="0">
                <a:solidFill>
                  <a:schemeClr val="bg1"/>
                </a:solidFill>
              </a:rPr>
              <a:t>punto</a:t>
            </a:r>
            <a:r>
              <a:rPr lang="en-US" dirty="0" smtClean="0">
                <a:solidFill>
                  <a:schemeClr val="bg1"/>
                </a:solidFill>
              </a:rPr>
              <a:t> de vista de los </a:t>
            </a:r>
            <a:r>
              <a:rPr lang="en-US" dirty="0" err="1" smtClean="0">
                <a:solidFill>
                  <a:schemeClr val="bg1"/>
                </a:solidFill>
              </a:rPr>
              <a:t>requisitos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logicos</a:t>
            </a:r>
            <a:r>
              <a:rPr lang="en-US" dirty="0" smtClean="0">
                <a:solidFill>
                  <a:schemeClr val="bg1"/>
                </a:solidFill>
              </a:rPr>
              <a:t> dice </a:t>
            </a:r>
            <a:r>
              <a:rPr lang="en-US" dirty="0" err="1" smtClean="0">
                <a:solidFill>
                  <a:schemeClr val="bg1"/>
                </a:solidFill>
              </a:rPr>
              <a:t>que</a:t>
            </a:r>
            <a:r>
              <a:rPr lang="en-US" dirty="0" smtClean="0">
                <a:solidFill>
                  <a:schemeClr val="bg1"/>
                </a:solidFill>
              </a:rPr>
              <a:t> el </a:t>
            </a:r>
            <a:r>
              <a:rPr lang="en-US" dirty="0" err="1" smtClean="0">
                <a:solidFill>
                  <a:schemeClr val="bg1"/>
                </a:solidFill>
              </a:rPr>
              <a:t>numero</a:t>
            </a:r>
            <a:r>
              <a:rPr lang="en-US" dirty="0" smtClean="0">
                <a:solidFill>
                  <a:schemeClr val="bg1"/>
                </a:solidFill>
              </a:rPr>
              <a:t> y </a:t>
            </a:r>
            <a:r>
              <a:rPr lang="en-US" dirty="0" err="1" smtClean="0">
                <a:solidFill>
                  <a:schemeClr val="bg1"/>
                </a:solidFill>
              </a:rPr>
              <a:t>contar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significativamente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depende</a:t>
            </a:r>
            <a:r>
              <a:rPr lang="en-US" dirty="0" smtClean="0">
                <a:solidFill>
                  <a:schemeClr val="bg1"/>
                </a:solidFill>
              </a:rPr>
              <a:t> de la </a:t>
            </a:r>
            <a:r>
              <a:rPr lang="en-US" dirty="0" err="1" smtClean="0">
                <a:solidFill>
                  <a:schemeClr val="bg1"/>
                </a:solidFill>
              </a:rPr>
              <a:t>evolucion</a:t>
            </a:r>
            <a:r>
              <a:rPr lang="en-US" dirty="0" smtClean="0">
                <a:solidFill>
                  <a:schemeClr val="bg1"/>
                </a:solidFill>
              </a:rPr>
              <a:t> del </a:t>
            </a:r>
            <a:r>
              <a:rPr lang="en-US" dirty="0" err="1" smtClean="0">
                <a:solidFill>
                  <a:schemeClr val="bg1"/>
                </a:solidFill>
              </a:rPr>
              <a:t>pensamiento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logico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13" name="12 Rectángulo redondeado"/>
          <p:cNvSpPr/>
          <p:nvPr/>
        </p:nvSpPr>
        <p:spPr>
          <a:xfrm>
            <a:off x="3200400" y="4953000"/>
            <a:ext cx="2438400" cy="1828800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La </a:t>
            </a:r>
            <a:r>
              <a:rPr lang="en-US" dirty="0" err="1" smtClean="0">
                <a:solidFill>
                  <a:schemeClr val="bg1"/>
                </a:solidFill>
              </a:rPr>
              <a:t>aparicion</a:t>
            </a:r>
            <a:r>
              <a:rPr lang="en-US" dirty="0" smtClean="0">
                <a:solidFill>
                  <a:schemeClr val="bg1"/>
                </a:solidFill>
              </a:rPr>
              <a:t> de un </a:t>
            </a:r>
            <a:r>
              <a:rPr lang="en-US" dirty="0" err="1" smtClean="0">
                <a:solidFill>
                  <a:schemeClr val="bg1"/>
                </a:solidFill>
              </a:rPr>
              <a:t>estadio</a:t>
            </a:r>
            <a:r>
              <a:rPr lang="en-US" dirty="0" smtClean="0">
                <a:solidFill>
                  <a:schemeClr val="bg1"/>
                </a:solidFill>
              </a:rPr>
              <a:t> mas </a:t>
            </a:r>
            <a:r>
              <a:rPr lang="en-US" dirty="0" err="1" smtClean="0">
                <a:solidFill>
                  <a:schemeClr val="bg1"/>
                </a:solidFill>
              </a:rPr>
              <a:t>avanzado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es</a:t>
            </a:r>
            <a:r>
              <a:rPr lang="en-US" dirty="0" smtClean="0">
                <a:solidFill>
                  <a:schemeClr val="bg1"/>
                </a:solidFill>
              </a:rPr>
              <a:t>  el : </a:t>
            </a:r>
            <a:r>
              <a:rPr lang="es-MX" dirty="0" err="1" smtClean="0">
                <a:solidFill>
                  <a:schemeClr val="bg1"/>
                </a:solidFill>
              </a:rPr>
              <a:t>Estadío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Operacional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 err="1" smtClean="0">
                <a:solidFill>
                  <a:schemeClr val="bg1"/>
                </a:solidFill>
              </a:rPr>
              <a:t>es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decir</a:t>
            </a:r>
            <a:r>
              <a:rPr lang="en-US" dirty="0" smtClean="0">
                <a:solidFill>
                  <a:schemeClr val="bg1"/>
                </a:solidFill>
              </a:rPr>
              <a:t> la </a:t>
            </a:r>
            <a:r>
              <a:rPr lang="en-US" dirty="0" err="1" smtClean="0">
                <a:solidFill>
                  <a:schemeClr val="bg1"/>
                </a:solidFill>
              </a:rPr>
              <a:t>adquisicion</a:t>
            </a:r>
            <a:r>
              <a:rPr lang="en-US" dirty="0" smtClean="0">
                <a:solidFill>
                  <a:schemeClr val="bg1"/>
                </a:solidFill>
              </a:rPr>
              <a:t> del </a:t>
            </a:r>
            <a:r>
              <a:rPr lang="en-US" dirty="0" err="1" smtClean="0">
                <a:solidFill>
                  <a:schemeClr val="bg1"/>
                </a:solidFill>
              </a:rPr>
              <a:t>pensamiento</a:t>
            </a:r>
            <a:r>
              <a:rPr lang="en-US" dirty="0" smtClean="0">
                <a:solidFill>
                  <a:schemeClr val="bg1"/>
                </a:solidFill>
              </a:rPr>
              <a:t>  </a:t>
            </a:r>
            <a:r>
              <a:rPr lang="en-US" dirty="0" err="1" smtClean="0">
                <a:solidFill>
                  <a:schemeClr val="bg1"/>
                </a:solidFill>
              </a:rPr>
              <a:t>logico</a:t>
            </a:r>
            <a:endParaRPr lang="es-ES" dirty="0">
              <a:solidFill>
                <a:schemeClr val="bg1"/>
              </a:solidFill>
            </a:endParaRPr>
          </a:p>
          <a:p>
            <a:pPr algn="ctr"/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14" name="13 Rectángulo redondeado"/>
          <p:cNvSpPr/>
          <p:nvPr/>
        </p:nvSpPr>
        <p:spPr>
          <a:xfrm>
            <a:off x="5943600" y="4953000"/>
            <a:ext cx="3124200" cy="1828800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charset="0"/>
              <a:buChar char="•"/>
            </a:pPr>
            <a:r>
              <a:rPr lang="es-MX" sz="1600" b="1" dirty="0" smtClean="0">
                <a:solidFill>
                  <a:schemeClr val="bg1"/>
                </a:solidFill>
              </a:rPr>
              <a:t>Comprensión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600" b="1" dirty="0" smtClean="0">
                <a:solidFill>
                  <a:schemeClr val="bg1"/>
                </a:solidFill>
              </a:rPr>
              <a:t>de las </a:t>
            </a:r>
            <a:r>
              <a:rPr lang="en-US" sz="1600" b="1" dirty="0" err="1" smtClean="0">
                <a:solidFill>
                  <a:schemeClr val="bg1"/>
                </a:solidFill>
              </a:rPr>
              <a:t>clases</a:t>
            </a:r>
            <a:endParaRPr lang="en-US" sz="1600" b="1" dirty="0" smtClean="0">
              <a:solidFill>
                <a:schemeClr val="bg1"/>
              </a:solidFill>
            </a:endParaRPr>
          </a:p>
          <a:p>
            <a:pPr marL="285750" indent="-285750">
              <a:buFont typeface="Arial" charset="0"/>
              <a:buChar char="•"/>
            </a:pPr>
            <a:r>
              <a:rPr lang="es-MX" sz="1600" b="1" dirty="0" smtClean="0">
                <a:solidFill>
                  <a:schemeClr val="bg1"/>
                </a:solidFill>
              </a:rPr>
              <a:t>Relaciones de Equivalencia</a:t>
            </a:r>
          </a:p>
          <a:p>
            <a:pPr marL="285750" indent="-285750">
              <a:buFont typeface="Arial" charset="0"/>
              <a:buChar char="•"/>
            </a:pPr>
            <a:r>
              <a:rPr lang="es-MX" sz="1600" b="1" dirty="0" smtClean="0">
                <a:solidFill>
                  <a:schemeClr val="bg1"/>
                </a:solidFill>
              </a:rPr>
              <a:t>Correspondencia </a:t>
            </a:r>
            <a:r>
              <a:rPr lang="es-MX" sz="1600" b="1" dirty="0" smtClean="0">
                <a:solidFill>
                  <a:schemeClr val="bg1"/>
                </a:solidFill>
              </a:rPr>
              <a:t>Biunívoca</a:t>
            </a:r>
            <a:endParaRPr lang="es-MX" sz="1600" b="1" dirty="0" smtClean="0">
              <a:solidFill>
                <a:schemeClr val="bg1"/>
              </a:solidFill>
            </a:endParaRPr>
          </a:p>
          <a:p>
            <a:pPr marL="285750" indent="-285750">
              <a:buFont typeface="Arial" charset="0"/>
              <a:buChar char="•"/>
            </a:pPr>
            <a:endParaRPr lang="es-MX" sz="1600" b="1" dirty="0">
              <a:solidFill>
                <a:schemeClr val="bg1"/>
              </a:solidFill>
            </a:endParaRPr>
          </a:p>
          <a:p>
            <a:pPr algn="ctr"/>
            <a:r>
              <a:rPr lang="es-MX" sz="1600" b="1" dirty="0" smtClean="0">
                <a:solidFill>
                  <a:schemeClr val="bg1"/>
                </a:solidFill>
              </a:rPr>
              <a:t>Conservación de la cantidad</a:t>
            </a:r>
            <a:endParaRPr lang="es-ES" sz="1600" b="1" dirty="0">
              <a:solidFill>
                <a:schemeClr val="bg1"/>
              </a:solidFill>
            </a:endParaRPr>
          </a:p>
        </p:txBody>
      </p:sp>
      <p:cxnSp>
        <p:nvCxnSpPr>
          <p:cNvPr id="16" name="15 Conector recto"/>
          <p:cNvCxnSpPr/>
          <p:nvPr/>
        </p:nvCxnSpPr>
        <p:spPr>
          <a:xfrm>
            <a:off x="5867400" y="6019800"/>
            <a:ext cx="3124200" cy="0"/>
          </a:xfrm>
          <a:prstGeom prst="line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cxnSp>
      <p:cxnSp>
        <p:nvCxnSpPr>
          <p:cNvPr id="20" name="19 Conector recto de flecha"/>
          <p:cNvCxnSpPr>
            <a:stCxn id="3" idx="0"/>
          </p:cNvCxnSpPr>
          <p:nvPr/>
        </p:nvCxnSpPr>
        <p:spPr>
          <a:xfrm flipV="1">
            <a:off x="1485900" y="1066800"/>
            <a:ext cx="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cxnSp>
      <p:cxnSp>
        <p:nvCxnSpPr>
          <p:cNvPr id="22" name="21 Conector recto de flecha"/>
          <p:cNvCxnSpPr>
            <a:stCxn id="5" idx="0"/>
            <a:endCxn id="6" idx="2"/>
          </p:cNvCxnSpPr>
          <p:nvPr/>
        </p:nvCxnSpPr>
        <p:spPr>
          <a:xfrm flipH="1" flipV="1">
            <a:off x="4610100" y="914400"/>
            <a:ext cx="38100" cy="342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cxnSp>
      <p:cxnSp>
        <p:nvCxnSpPr>
          <p:cNvPr id="24" name="23 Conector recto de flecha"/>
          <p:cNvCxnSpPr>
            <a:stCxn id="9" idx="0"/>
          </p:cNvCxnSpPr>
          <p:nvPr/>
        </p:nvCxnSpPr>
        <p:spPr>
          <a:xfrm flipV="1">
            <a:off x="7543800" y="914400"/>
            <a:ext cx="0" cy="342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cxnSp>
      <p:cxnSp>
        <p:nvCxnSpPr>
          <p:cNvPr id="26" name="25 Conector recto de flecha"/>
          <p:cNvCxnSpPr>
            <a:stCxn id="2" idx="1"/>
          </p:cNvCxnSpPr>
          <p:nvPr/>
        </p:nvCxnSpPr>
        <p:spPr>
          <a:xfrm flipV="1">
            <a:off x="1477777" y="2819400"/>
            <a:ext cx="8123" cy="5168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cxnSp>
      <p:cxnSp>
        <p:nvCxnSpPr>
          <p:cNvPr id="28" name="27 Conector recto de flecha"/>
          <p:cNvCxnSpPr>
            <a:stCxn id="2" idx="0"/>
            <a:endCxn id="5" idx="2"/>
          </p:cNvCxnSpPr>
          <p:nvPr/>
        </p:nvCxnSpPr>
        <p:spPr>
          <a:xfrm flipV="1">
            <a:off x="2286000" y="2667000"/>
            <a:ext cx="23622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cxnSp>
      <p:cxnSp>
        <p:nvCxnSpPr>
          <p:cNvPr id="30" name="29 Conector recto de flecha"/>
          <p:cNvCxnSpPr>
            <a:stCxn id="2" idx="7"/>
            <a:endCxn id="9" idx="2"/>
          </p:cNvCxnSpPr>
          <p:nvPr/>
        </p:nvCxnSpPr>
        <p:spPr>
          <a:xfrm flipV="1">
            <a:off x="3094223" y="2667000"/>
            <a:ext cx="4449577" cy="6692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cxnSp>
      <p:cxnSp>
        <p:nvCxnSpPr>
          <p:cNvPr id="32" name="31 Conector recto de flecha"/>
          <p:cNvCxnSpPr>
            <a:stCxn id="2" idx="6"/>
            <a:endCxn id="11" idx="1"/>
          </p:cNvCxnSpPr>
          <p:nvPr/>
        </p:nvCxnSpPr>
        <p:spPr>
          <a:xfrm>
            <a:off x="3429000" y="3848100"/>
            <a:ext cx="15240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cxnSp>
      <p:cxnSp>
        <p:nvCxnSpPr>
          <p:cNvPr id="34" name="33 Conector recto de flecha"/>
          <p:cNvCxnSpPr>
            <a:stCxn id="2" idx="3"/>
            <a:endCxn id="12" idx="0"/>
          </p:cNvCxnSpPr>
          <p:nvPr/>
        </p:nvCxnSpPr>
        <p:spPr>
          <a:xfrm>
            <a:off x="1477777" y="4359975"/>
            <a:ext cx="35832" cy="4406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Conector recto de flecha"/>
          <p:cNvCxnSpPr>
            <a:stCxn id="12" idx="3"/>
            <a:endCxn id="13" idx="1"/>
          </p:cNvCxnSpPr>
          <p:nvPr/>
        </p:nvCxnSpPr>
        <p:spPr>
          <a:xfrm>
            <a:off x="2874818" y="5829300"/>
            <a:ext cx="325582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cxnSp>
      <p:cxnSp>
        <p:nvCxnSpPr>
          <p:cNvPr id="41" name="40 Conector recto de flecha"/>
          <p:cNvCxnSpPr>
            <a:stCxn id="13" idx="3"/>
            <a:endCxn id="14" idx="1"/>
          </p:cNvCxnSpPr>
          <p:nvPr/>
        </p:nvCxnSpPr>
        <p:spPr>
          <a:xfrm>
            <a:off x="5638800" y="5867400"/>
            <a:ext cx="304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cxnSp>
      <p:sp>
        <p:nvSpPr>
          <p:cNvPr id="43" name="42 Rectángulo redondeado"/>
          <p:cNvSpPr/>
          <p:nvPr/>
        </p:nvSpPr>
        <p:spPr>
          <a:xfrm>
            <a:off x="7734300" y="3276600"/>
            <a:ext cx="1333500" cy="1235775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bg1"/>
                </a:solidFill>
              </a:rPr>
              <a:t>El numero es un concepto de todo o nada</a:t>
            </a:r>
            <a:endParaRPr lang="es-ES" dirty="0">
              <a:solidFill>
                <a:schemeClr val="bg1"/>
              </a:solidFill>
            </a:endParaRPr>
          </a:p>
        </p:txBody>
      </p:sp>
      <p:cxnSp>
        <p:nvCxnSpPr>
          <p:cNvPr id="45" name="44 Conector recto de flecha"/>
          <p:cNvCxnSpPr>
            <a:stCxn id="11" idx="3"/>
            <a:endCxn id="43" idx="1"/>
          </p:cNvCxnSpPr>
          <p:nvPr/>
        </p:nvCxnSpPr>
        <p:spPr>
          <a:xfrm>
            <a:off x="7391400" y="3886200"/>
            <a:ext cx="342900" cy="82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93008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600200" y="228600"/>
            <a:ext cx="63203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Punto de vista </a:t>
            </a:r>
            <a:r>
              <a:rPr lang="en-US" sz="3600" b="1" dirty="0" err="1" smtClean="0"/>
              <a:t>basado</a:t>
            </a:r>
            <a:r>
              <a:rPr lang="en-US" sz="3600" b="1" dirty="0" smtClean="0"/>
              <a:t> en </a:t>
            </a:r>
            <a:r>
              <a:rPr lang="en-US" sz="3600" b="1" dirty="0" err="1" smtClean="0"/>
              <a:t>contar</a:t>
            </a:r>
            <a:endParaRPr lang="es-ES" sz="3600" b="1" dirty="0"/>
          </a:p>
        </p:txBody>
      </p:sp>
      <p:sp>
        <p:nvSpPr>
          <p:cNvPr id="3" name="2 CuadroTexto"/>
          <p:cNvSpPr txBox="1"/>
          <p:nvPr/>
        </p:nvSpPr>
        <p:spPr>
          <a:xfrm>
            <a:off x="533400" y="1752600"/>
            <a:ext cx="8485909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s-MX" sz="3200" b="1" dirty="0" smtClean="0"/>
              <a:t>La comprensión del numero evoluciona lentamente como resultado directo de las experiencias de contar. </a:t>
            </a:r>
          </a:p>
          <a:p>
            <a:pPr marL="285750" indent="-285750">
              <a:buFont typeface="Arial" charset="0"/>
              <a:buChar char="•"/>
            </a:pPr>
            <a:endParaRPr lang="es-MX" sz="3200" b="1" dirty="0" smtClean="0"/>
          </a:p>
          <a:p>
            <a:pPr marL="285750" indent="-285750">
              <a:buFont typeface="Arial" charset="0"/>
              <a:buChar char="•"/>
            </a:pPr>
            <a:r>
              <a:rPr lang="es-MX" sz="3200" b="1" dirty="0" smtClean="0"/>
              <a:t>El concepto de numero y contar significativamente se desarrolla de manera gradual derivada de técnicas para contar y conceptos de sofisticación mayor. </a:t>
            </a:r>
            <a:endParaRPr lang="es-ES" sz="3200" b="1" dirty="0"/>
          </a:p>
        </p:txBody>
      </p:sp>
    </p:spTree>
    <p:extLst>
      <p:ext uri="{BB962C8B-B14F-4D97-AF65-F5344CB8AC3E}">
        <p14:creationId xmlns:p14="http://schemas.microsoft.com/office/powerpoint/2010/main" val="632143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 redondeado"/>
          <p:cNvSpPr/>
          <p:nvPr/>
        </p:nvSpPr>
        <p:spPr>
          <a:xfrm>
            <a:off x="0" y="152400"/>
            <a:ext cx="1828800" cy="762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Recitar nombres de números (imitación)</a:t>
            </a:r>
            <a:endParaRPr lang="es-ES" sz="12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3 Rectángulo redondeado"/>
          <p:cNvSpPr/>
          <p:nvPr/>
        </p:nvSpPr>
        <p:spPr>
          <a:xfrm>
            <a:off x="1905000" y="152400"/>
            <a:ext cx="1752600" cy="762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Dos, cinco, dos, cinco</a:t>
            </a:r>
            <a:endParaRPr lang="es-ES" sz="12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4 Rectángulo redondeado"/>
          <p:cNvSpPr/>
          <p:nvPr/>
        </p:nvSpPr>
        <p:spPr>
          <a:xfrm>
            <a:off x="3733800" y="152400"/>
            <a:ext cx="1752600" cy="762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Señala 2 dice 2</a:t>
            </a:r>
          </a:p>
          <a:p>
            <a:pPr algn="ctr"/>
            <a:r>
              <a:rPr lang="es-MX" sz="12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Señala 1 dice 2</a:t>
            </a:r>
          </a:p>
          <a:p>
            <a:pPr algn="ctr"/>
            <a:r>
              <a:rPr lang="es-MX" sz="12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Señala 3 dice 2</a:t>
            </a:r>
            <a:endParaRPr lang="es-ES" sz="12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5 Rectángulo redondeado"/>
          <p:cNvSpPr/>
          <p:nvPr/>
        </p:nvSpPr>
        <p:spPr>
          <a:xfrm>
            <a:off x="5562600" y="124691"/>
            <a:ext cx="1752600" cy="762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Cuantos?</a:t>
            </a:r>
          </a:p>
          <a:p>
            <a:pPr algn="ctr"/>
            <a:r>
              <a:rPr lang="es-MX" sz="12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Sabe que tiene que usar números</a:t>
            </a:r>
            <a:endParaRPr lang="es-ES" sz="12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7398327" y="152400"/>
            <a:ext cx="1752600" cy="762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usa los números como una clase especial de palabra</a:t>
            </a:r>
            <a:endParaRPr lang="es-ES" sz="12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12" name="11 Rectángulo redondeado"/>
          <p:cNvSpPr/>
          <p:nvPr/>
        </p:nvSpPr>
        <p:spPr>
          <a:xfrm>
            <a:off x="0" y="1433945"/>
            <a:ext cx="1828800" cy="7620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Empieza a descubrir regularidades</a:t>
            </a:r>
            <a:endParaRPr lang="es-ES" sz="12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13" name="12 Rectángulo redondeado"/>
          <p:cNvSpPr/>
          <p:nvPr/>
        </p:nvSpPr>
        <p:spPr>
          <a:xfrm>
            <a:off x="3733800" y="1447800"/>
            <a:ext cx="1828800" cy="7620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Primeros números de la serie numérica</a:t>
            </a:r>
            <a:endParaRPr lang="es-ES" sz="12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14" name="13 Rectángulo redondeado"/>
          <p:cNvSpPr/>
          <p:nvPr/>
        </p:nvSpPr>
        <p:spPr>
          <a:xfrm>
            <a:off x="5638800" y="1433945"/>
            <a:ext cx="1828800" cy="7620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Principio de orden estable</a:t>
            </a:r>
            <a:endParaRPr lang="es-ES" sz="12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15" name="14 Rectángulo redondeado"/>
          <p:cNvSpPr/>
          <p:nvPr/>
        </p:nvSpPr>
        <p:spPr>
          <a:xfrm>
            <a:off x="1905000" y="1433945"/>
            <a:ext cx="1752600" cy="7620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Siempre que cuentan empieza con 1,2,3 etc.</a:t>
            </a:r>
            <a:endParaRPr lang="es-ES" sz="12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18" name="17 Rectángulo redondeado"/>
          <p:cNvSpPr/>
          <p:nvPr/>
        </p:nvSpPr>
        <p:spPr>
          <a:xfrm>
            <a:off x="0" y="2563091"/>
            <a:ext cx="1828800" cy="7620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Por imitación recitan números señalando cosas</a:t>
            </a:r>
            <a:endParaRPr lang="es-ES" sz="12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19" name="18 Rectángulo redondeado"/>
          <p:cNvSpPr/>
          <p:nvPr/>
        </p:nvSpPr>
        <p:spPr>
          <a:xfrm>
            <a:off x="1905000" y="2563091"/>
            <a:ext cx="3276600" cy="7620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Descubren la necesidad de etiquetar cada elemento del conjunto solo una vez</a:t>
            </a:r>
            <a:endParaRPr lang="es-ES" sz="12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24" name="23 Rectángulo redondeado"/>
          <p:cNvSpPr/>
          <p:nvPr/>
        </p:nvSpPr>
        <p:spPr>
          <a:xfrm>
            <a:off x="0" y="3657600"/>
            <a:ext cx="1828800" cy="7620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Una función de contar es asignar valores cardinales</a:t>
            </a:r>
            <a:endParaRPr lang="es-ES" sz="12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26" name="25 Rectángulo redondeado"/>
          <p:cNvSpPr/>
          <p:nvPr/>
        </p:nvSpPr>
        <p:spPr>
          <a:xfrm>
            <a:off x="1905000" y="3657600"/>
            <a:ext cx="1752600" cy="7620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Diferenciar y comparar conjuntos</a:t>
            </a:r>
            <a:endParaRPr lang="es-ES" sz="12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27" name="26 Rectángulo redondeado"/>
          <p:cNvSpPr/>
          <p:nvPr/>
        </p:nvSpPr>
        <p:spPr>
          <a:xfrm>
            <a:off x="3733800" y="3629891"/>
            <a:ext cx="1752600" cy="7620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Una secuencia de etiquetas distintas y únicas</a:t>
            </a:r>
            <a:endParaRPr lang="es-ES" sz="12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28" name="27 Rectángulo redondeado"/>
          <p:cNvSpPr/>
          <p:nvPr/>
        </p:nvSpPr>
        <p:spPr>
          <a:xfrm>
            <a:off x="5562600" y="3657600"/>
            <a:ext cx="1752600" cy="7620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1,2,3,3 no diferencia conjuntos de 3 y 4 elementos </a:t>
            </a:r>
            <a:endParaRPr lang="es-ES" sz="12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29" name="28 Rectángulo redondeado"/>
          <p:cNvSpPr/>
          <p:nvPr/>
        </p:nvSpPr>
        <p:spPr>
          <a:xfrm>
            <a:off x="5334000" y="2590800"/>
            <a:ext cx="1752600" cy="7620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1,2,3,4,5,6,7,7</a:t>
            </a:r>
            <a:endParaRPr lang="es-ES" sz="12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30" name="29 Rectángulo redondeado"/>
          <p:cNvSpPr/>
          <p:nvPr/>
        </p:nvSpPr>
        <p:spPr>
          <a:xfrm>
            <a:off x="7391400" y="3629891"/>
            <a:ext cx="1752600" cy="7620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 Black" panose="020B0A04020102020204" pitchFamily="34" charset="0"/>
              </a:rPr>
              <a:t>Principio de  </a:t>
            </a:r>
            <a:r>
              <a:rPr lang="es-MX" sz="12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unicidad</a:t>
            </a:r>
            <a:endParaRPr lang="es-ES" sz="12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31" name="30 Rectángulo redondeado"/>
          <p:cNvSpPr/>
          <p:nvPr/>
        </p:nvSpPr>
        <p:spPr>
          <a:xfrm>
            <a:off x="7176654" y="2563091"/>
            <a:ext cx="1828800" cy="7620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Principio de correspondencia</a:t>
            </a:r>
            <a:endParaRPr lang="es-ES" sz="12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32" name="31 Rectángulo redondeado"/>
          <p:cNvSpPr/>
          <p:nvPr/>
        </p:nvSpPr>
        <p:spPr>
          <a:xfrm>
            <a:off x="0" y="4800600"/>
            <a:ext cx="1828800" cy="7620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Identifica elementos comunes en los elementos</a:t>
            </a:r>
            <a:endParaRPr lang="es-ES" sz="12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33" name="32 Rectángulo redondeado"/>
          <p:cNvSpPr/>
          <p:nvPr/>
        </p:nvSpPr>
        <p:spPr>
          <a:xfrm>
            <a:off x="1905000" y="4800600"/>
            <a:ext cx="1752600" cy="7620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 Black" panose="020B0A04020102020204" pitchFamily="34" charset="0"/>
              </a:rPr>
              <a:t>Aprende a definir </a:t>
            </a:r>
            <a:r>
              <a:rPr lang="es-MX" sz="12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conjuntos para contarlos </a:t>
            </a:r>
            <a:endParaRPr lang="es-ES" sz="12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37" name="36 Rectángulo redondeado"/>
          <p:cNvSpPr/>
          <p:nvPr/>
        </p:nvSpPr>
        <p:spPr>
          <a:xfrm>
            <a:off x="3810000" y="4800600"/>
            <a:ext cx="1828800" cy="7620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Principio de Abstracción</a:t>
            </a:r>
            <a:endParaRPr lang="es-ES" sz="12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38" name="37 Rectángulo redondeado"/>
          <p:cNvSpPr/>
          <p:nvPr/>
        </p:nvSpPr>
        <p:spPr>
          <a:xfrm>
            <a:off x="0" y="5895109"/>
            <a:ext cx="2362200" cy="76200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Técnica de contar llamada valor cardinal (imitación)  </a:t>
            </a:r>
            <a:endParaRPr lang="es-ES" sz="12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39" name="38 Rectángulo redondeado"/>
          <p:cNvSpPr/>
          <p:nvPr/>
        </p:nvSpPr>
        <p:spPr>
          <a:xfrm>
            <a:off x="2438400" y="5895109"/>
            <a:ext cx="3048000" cy="76200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El ultimo numero dado es la respuesta a una pregunta sobre cantidad</a:t>
            </a:r>
            <a:endParaRPr lang="es-ES" sz="12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40" name="39 Rectángulo redondeado"/>
          <p:cNvSpPr/>
          <p:nvPr/>
        </p:nvSpPr>
        <p:spPr>
          <a:xfrm>
            <a:off x="7696200" y="5867400"/>
            <a:ext cx="1447800" cy="76200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Arial Black" panose="020B0A04020102020204" pitchFamily="34" charset="0"/>
              </a:rPr>
              <a:t>Principio de </a:t>
            </a:r>
            <a:r>
              <a:rPr lang="es-MX" sz="1200" b="1" dirty="0" err="1" smtClean="0">
                <a:solidFill>
                  <a:schemeClr val="tx1"/>
                </a:solidFill>
                <a:latin typeface="Arial Black" panose="020B0A04020102020204" pitchFamily="34" charset="0"/>
              </a:rPr>
              <a:t>Cardinalidad</a:t>
            </a:r>
            <a:endParaRPr lang="es-ES" sz="12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41" name="40 Rectángulo redondeado"/>
          <p:cNvSpPr/>
          <p:nvPr/>
        </p:nvSpPr>
        <p:spPr>
          <a:xfrm>
            <a:off x="5590308" y="5902036"/>
            <a:ext cx="2029691" cy="76200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Contar tres objetos desparramarlos y volver a contar</a:t>
            </a:r>
            <a:endParaRPr lang="es-ES" sz="12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4480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 redondeado"/>
          <p:cNvSpPr/>
          <p:nvPr/>
        </p:nvSpPr>
        <p:spPr>
          <a:xfrm>
            <a:off x="0" y="381000"/>
            <a:ext cx="1828800" cy="762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Sigue descubriendo regularidades</a:t>
            </a:r>
            <a:endParaRPr lang="es-ES" sz="14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13" name="12 Rectángulo redondeado"/>
          <p:cNvSpPr/>
          <p:nvPr/>
        </p:nvSpPr>
        <p:spPr>
          <a:xfrm>
            <a:off x="4267200" y="394855"/>
            <a:ext cx="1828800" cy="762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Contar ficha  en línea o circulo  </a:t>
            </a:r>
            <a:endParaRPr lang="es-ES" sz="14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14" name="13 Rectángulo redondeado"/>
          <p:cNvSpPr/>
          <p:nvPr/>
        </p:nvSpPr>
        <p:spPr>
          <a:xfrm>
            <a:off x="6324600" y="381000"/>
            <a:ext cx="1828800" cy="762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>
                <a:solidFill>
                  <a:schemeClr val="tx1"/>
                </a:solidFill>
                <a:latin typeface="Arial Black" panose="020B0A04020102020204" pitchFamily="34" charset="0"/>
              </a:rPr>
              <a:t>Principio de </a:t>
            </a:r>
            <a:r>
              <a:rPr lang="es-MX" sz="14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 Irrelevancia del orden</a:t>
            </a:r>
            <a:endParaRPr lang="es-ES" sz="14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15" name="14 Rectángulo redondeado"/>
          <p:cNvSpPr/>
          <p:nvPr/>
        </p:nvSpPr>
        <p:spPr>
          <a:xfrm>
            <a:off x="1905000" y="381000"/>
            <a:ext cx="2209800" cy="762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El orden en que se cuentan los objetos no altera su valor cardinal</a:t>
            </a:r>
            <a:endParaRPr lang="es-ES" sz="14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18" name="17 Rectángulo redondeado"/>
          <p:cNvSpPr/>
          <p:nvPr/>
        </p:nvSpPr>
        <p:spPr>
          <a:xfrm>
            <a:off x="0" y="1524000"/>
            <a:ext cx="1828800" cy="7620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Elevar el nivel de complejidad</a:t>
            </a:r>
            <a:endParaRPr lang="es-ES" sz="14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19" name="18 Rectángulo redondeado"/>
          <p:cNvSpPr/>
          <p:nvPr/>
        </p:nvSpPr>
        <p:spPr>
          <a:xfrm>
            <a:off x="1905000" y="1524000"/>
            <a:ext cx="3276600" cy="7620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Aumentar el numero de conjuntos</a:t>
            </a:r>
            <a:endParaRPr lang="es-ES" sz="14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26" name="25 Rectángulo redondeado"/>
          <p:cNvSpPr/>
          <p:nvPr/>
        </p:nvSpPr>
        <p:spPr>
          <a:xfrm>
            <a:off x="4436327" y="2552700"/>
            <a:ext cx="2971800" cy="8382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Notan que los conjuntos tienen el mismo numero de objetos</a:t>
            </a:r>
            <a:endParaRPr lang="es-ES" sz="14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28" name="27 Rectángulo redondeado"/>
          <p:cNvSpPr/>
          <p:nvPr/>
        </p:nvSpPr>
        <p:spPr>
          <a:xfrm>
            <a:off x="7391400" y="2590800"/>
            <a:ext cx="1752600" cy="7620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Equivalente</a:t>
            </a:r>
            <a:endParaRPr lang="es-ES" sz="14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29" name="28 Rectángulo redondeado"/>
          <p:cNvSpPr/>
          <p:nvPr/>
        </p:nvSpPr>
        <p:spPr>
          <a:xfrm>
            <a:off x="2625183" y="2590800"/>
            <a:ext cx="1752600" cy="7620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Contar par de cosas ojos, pies, brazos</a:t>
            </a:r>
            <a:endParaRPr lang="es-ES" sz="14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32" name="31 Rectángulo redondeado"/>
          <p:cNvSpPr/>
          <p:nvPr/>
        </p:nvSpPr>
        <p:spPr>
          <a:xfrm>
            <a:off x="76200" y="3657600"/>
            <a:ext cx="1828800" cy="7620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Cestos con 1,2 y 3 caramelos </a:t>
            </a:r>
            <a:endParaRPr lang="es-ES" sz="14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33" name="32 Rectángulo redondeado"/>
          <p:cNvSpPr/>
          <p:nvPr/>
        </p:nvSpPr>
        <p:spPr>
          <a:xfrm>
            <a:off x="0" y="2611244"/>
            <a:ext cx="2624254" cy="7620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Aprenden a emplearlos para  especificar mas, menos o igual</a:t>
            </a:r>
            <a:endParaRPr lang="es-ES" sz="14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37" name="36 Rectángulo redondeado"/>
          <p:cNvSpPr/>
          <p:nvPr/>
        </p:nvSpPr>
        <p:spPr>
          <a:xfrm>
            <a:off x="1981200" y="3657600"/>
            <a:ext cx="1828800" cy="7620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Nota que 3 es mas que 1 </a:t>
            </a:r>
            <a:endParaRPr lang="es-ES" sz="14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38" name="37 Rectángulo redondeado"/>
          <p:cNvSpPr/>
          <p:nvPr/>
        </p:nvSpPr>
        <p:spPr>
          <a:xfrm>
            <a:off x="5410200" y="1524000"/>
            <a:ext cx="3352800" cy="7620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Identifican que el numero puede especificar diferencias e igualdades entre conjuntos </a:t>
            </a:r>
            <a:endParaRPr lang="es-ES" sz="14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41" name="40 Rectángulo redondeado"/>
          <p:cNvSpPr/>
          <p:nvPr/>
        </p:nvSpPr>
        <p:spPr>
          <a:xfrm>
            <a:off x="96982" y="4648200"/>
            <a:ext cx="2912918" cy="10668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Concluye que se asocia distintos números a magnitudes distintas</a:t>
            </a:r>
            <a:endParaRPr lang="es-ES" sz="14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42" name="41 Rectángulo redondeado"/>
          <p:cNvSpPr/>
          <p:nvPr/>
        </p:nvSpPr>
        <p:spPr>
          <a:xfrm>
            <a:off x="3124200" y="4648200"/>
            <a:ext cx="2895600" cy="10668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El mayor de los números siempre viene después de la secuencia de contar</a:t>
            </a:r>
            <a:endParaRPr lang="es-ES" sz="14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43" name="42 Rectángulo redondeado"/>
          <p:cNvSpPr/>
          <p:nvPr/>
        </p:nvSpPr>
        <p:spPr>
          <a:xfrm>
            <a:off x="6172200" y="4648200"/>
            <a:ext cx="2895600" cy="10668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Cada termino para contar es mas que el termino que le precede en la serie numérica </a:t>
            </a:r>
            <a:endParaRPr lang="es-ES" sz="14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46" name="45 Rectángulo redondeado"/>
          <p:cNvSpPr/>
          <p:nvPr/>
        </p:nvSpPr>
        <p:spPr>
          <a:xfrm>
            <a:off x="4038600" y="3657600"/>
            <a:ext cx="1752600" cy="7620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No equivalente</a:t>
            </a:r>
            <a:endParaRPr lang="es-ES" sz="14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49" name="48 Rectángulo redondeado"/>
          <p:cNvSpPr/>
          <p:nvPr/>
        </p:nvSpPr>
        <p:spPr>
          <a:xfrm>
            <a:off x="114300" y="5791200"/>
            <a:ext cx="3848100" cy="76200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Con el tiempo las reglas numéricas para evaluar equivalencia, no equivalencia y magnitud </a:t>
            </a:r>
            <a:endParaRPr lang="es-ES" sz="14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50" name="49 Rectángulo redondeado"/>
          <p:cNvSpPr/>
          <p:nvPr/>
        </p:nvSpPr>
        <p:spPr>
          <a:xfrm>
            <a:off x="4184073" y="5791200"/>
            <a:ext cx="1752600" cy="76200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Permiten al niño poder conservar</a:t>
            </a:r>
            <a:endParaRPr lang="es-ES" sz="14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3058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367145" y="152400"/>
            <a:ext cx="8485909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 smtClean="0"/>
              <a:t>Tal vez los errores de contar por ejemplo 7 fichas y 8 fichas y decir que la primera es mayor que la segunda sea por no tener suficientes experiencias de </a:t>
            </a:r>
            <a:r>
              <a:rPr lang="es-MX" sz="3200" b="1" dirty="0" smtClean="0"/>
              <a:t>contar</a:t>
            </a:r>
          </a:p>
          <a:p>
            <a:endParaRPr lang="es-MX" sz="3200" b="1" dirty="0" smtClean="0"/>
          </a:p>
          <a:p>
            <a:endParaRPr lang="es-MX" sz="3200" b="1" dirty="0"/>
          </a:p>
          <a:p>
            <a:endParaRPr lang="es-MX" sz="3200" b="1" dirty="0" smtClean="0"/>
          </a:p>
          <a:p>
            <a:endParaRPr lang="es-MX" sz="3200" b="1" dirty="0"/>
          </a:p>
          <a:p>
            <a:endParaRPr lang="es-MX" sz="3200" b="1" dirty="0" smtClean="0"/>
          </a:p>
          <a:p>
            <a:endParaRPr lang="es-MX" sz="3200" b="1" dirty="0"/>
          </a:p>
          <a:p>
            <a:endParaRPr lang="es-MX" sz="3200" b="1" dirty="0" smtClean="0"/>
          </a:p>
          <a:p>
            <a:r>
              <a:rPr lang="es-MX" sz="3200" dirty="0">
                <a:hlinkClick r:id="rId2"/>
              </a:rPr>
              <a:t>http://miriamnariz89.blogspot.com/2013/04/tecnicas-de-conteo-por-arthur-baroody.html</a:t>
            </a:r>
            <a:endParaRPr lang="es-ES" sz="3200" b="1" dirty="0"/>
          </a:p>
        </p:txBody>
      </p:sp>
      <p:pic>
        <p:nvPicPr>
          <p:cNvPr id="1026" name="Picture 2" descr="Resultado de imagen para frase de matematicas niño de preescola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155371"/>
            <a:ext cx="6705600" cy="3331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esultado de imagen para frase de matematicas niño de preescolar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00" b="26000"/>
          <a:stretch/>
        </p:blipFill>
        <p:spPr bwMode="auto">
          <a:xfrm>
            <a:off x="1021808" y="2155371"/>
            <a:ext cx="7283991" cy="3331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371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248</TotalTime>
  <Words>611</Words>
  <Application>Microsoft Office PowerPoint</Application>
  <PresentationFormat>Presentación en pantalla (4:3)</PresentationFormat>
  <Paragraphs>93</Paragraphs>
  <Slides>7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Arial Black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beatriz estela</dc:creator>
  <cp:lastModifiedBy>Usuario de Windows</cp:lastModifiedBy>
  <cp:revision>41</cp:revision>
  <dcterms:created xsi:type="dcterms:W3CDTF">2013-09-11T23:10:06Z</dcterms:created>
  <dcterms:modified xsi:type="dcterms:W3CDTF">2019-10-14T18:37:41Z</dcterms:modified>
</cp:coreProperties>
</file>