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73" r:id="rId8"/>
    <p:sldId id="274" r:id="rId9"/>
    <p:sldId id="263" r:id="rId10"/>
    <p:sldId id="265" r:id="rId11"/>
    <p:sldId id="266" r:id="rId12"/>
    <p:sldId id="267" r:id="rId13"/>
    <p:sldId id="264" r:id="rId14"/>
    <p:sldId id="262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68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43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000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08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835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15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08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1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27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84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8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07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90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1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74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9E98-D5B6-48CB-B857-400C63EDE33C}" type="datetimeFigureOut">
              <a:rPr lang="es-MX" smtClean="0"/>
              <a:t>20/10/2021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615DC2-569D-4D2E-9DAD-F0DC946F80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0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5982" y="1077113"/>
            <a:ext cx="10369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Los niños desde pequeños usan los números de diferentes formas sin saber qué son y se van dando cuenta de que transmiten información, de acuerdo al contexto donde se encuentran. </a:t>
            </a:r>
          </a:p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Un colectivo con el número 22 </a:t>
            </a:r>
          </a:p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Un pastel con una velita con el número 5. </a:t>
            </a:r>
          </a:p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hilera de 3 casas, identificadas con diferentes números. Un ticket de almacén con el precio de varios artículos y el total.</a:t>
            </a:r>
            <a:endParaRPr lang="es-MX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293223" y="224588"/>
            <a:ext cx="996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Uso y funciones  del numero en preescolar  </a:t>
            </a:r>
            <a:endParaRPr lang="es-MX" sz="3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494" y="5114089"/>
            <a:ext cx="3072955" cy="17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2738" y="373303"/>
            <a:ext cx="11405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El número es también un buen recurso para: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“ GUARDAR LA MEMORIA DE POSICICIÓN ”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Que permite recordar el lugar ocupado por un objeto en una lista ordenada sin tener que memorizar toda la lista. </a:t>
            </a:r>
          </a:p>
          <a:p>
            <a:endParaRPr lang="es-MX" sz="3200" b="1" dirty="0">
              <a:solidFill>
                <a:srgbClr val="3B3835"/>
              </a:solidFill>
              <a:latin typeface="HelveticaNeue-Light"/>
            </a:endParaRP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CONTEXTO: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Se puede gestar utilizando la serie numérica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en situaciones problemáticas de recorridos donde interviene la serie numérica y deben posicionarse en diferentes lugares. (se puede trabajar conjuntamente con la estrategia de </a:t>
            </a:r>
            <a:r>
              <a:rPr lang="es-MX" sz="3200" b="1" i="0" dirty="0" err="1" smtClean="0">
                <a:solidFill>
                  <a:srgbClr val="3B3835"/>
                </a:solidFill>
                <a:effectLst/>
                <a:latin typeface="HelveticaNeue-Light"/>
              </a:rPr>
              <a:t>sobreconteo</a:t>
            </a: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 avanzando desde distintas posiciones.)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81174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5243" y="566315"/>
            <a:ext cx="109567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Veamos la función del número como </a:t>
            </a:r>
            <a:r>
              <a:rPr lang="es-MX" sz="3200" b="1" i="0" dirty="0" smtClean="0">
                <a:solidFill>
                  <a:schemeClr val="accent1"/>
                </a:solidFill>
                <a:effectLst/>
                <a:latin typeface="HelveticaNeue-Light"/>
              </a:rPr>
              <a:t>“ Recurso para anticipar resultados ” </a:t>
            </a: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en una situación de validación: En una caja puse hace un rato 8 cubos y uno de tus compañeros acaba de poner otros 4 cubos.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Marce dice: tengo 12.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Y </a:t>
            </a:r>
            <a:r>
              <a:rPr lang="es-MX" sz="3200" b="1" i="0" dirty="0" err="1" smtClean="0">
                <a:solidFill>
                  <a:srgbClr val="3B3835"/>
                </a:solidFill>
                <a:effectLst/>
                <a:latin typeface="HelveticaNeue-Light"/>
              </a:rPr>
              <a:t>Fede</a:t>
            </a: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: tengo 11.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Quiero saber ¿Quién tiene razón?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Los números dan la posibilidad de anticipar resultados. ( los chicos pueden usar distintos procedimientos: conteo, </a:t>
            </a:r>
            <a:r>
              <a:rPr lang="es-MX" sz="3200" b="1" i="0" dirty="0" err="1" smtClean="0">
                <a:solidFill>
                  <a:srgbClr val="3B3835"/>
                </a:solidFill>
                <a:effectLst/>
                <a:latin typeface="HelveticaNeue-Light"/>
              </a:rPr>
              <a:t>sobreconteo</a:t>
            </a: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 o reconstruirlo desde el cálculo mental recurriendo a un resultado memorizado.). </a:t>
            </a:r>
            <a:endParaRPr lang="es-MX" sz="3200" b="1" i="0" dirty="0">
              <a:solidFill>
                <a:srgbClr val="3B3835"/>
              </a:solidFill>
              <a:effectLst/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270157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7937" y="1079156"/>
            <a:ext cx="112775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3B3835"/>
                </a:solidFill>
                <a:latin typeface="HelveticaNeue-Light"/>
              </a:rPr>
              <a:t>Conteo: Juntar los elementos de las dos colecciones y empezar a contar desde 1. Dibujaría o usaría material concreto y contaría desde el 1 al 11. </a:t>
            </a:r>
          </a:p>
          <a:p>
            <a:r>
              <a:rPr lang="es-MX" sz="3200" b="1" dirty="0" err="1" smtClean="0">
                <a:solidFill>
                  <a:srgbClr val="3B3835"/>
                </a:solidFill>
                <a:latin typeface="HelveticaNeue-Light"/>
              </a:rPr>
              <a:t>Sobreconteo</a:t>
            </a:r>
            <a:r>
              <a:rPr lang="es-MX" sz="3200" b="1" dirty="0" smtClean="0">
                <a:solidFill>
                  <a:srgbClr val="3B3835"/>
                </a:solidFill>
                <a:latin typeface="HelveticaNeue-Light"/>
              </a:rPr>
              <a:t> </a:t>
            </a:r>
            <a:r>
              <a:rPr lang="es-MX" sz="3200" b="1" dirty="0">
                <a:solidFill>
                  <a:srgbClr val="3B3835"/>
                </a:solidFill>
                <a:latin typeface="HelveticaNeue-Light"/>
              </a:rPr>
              <a:t>: Consiste en contar a partir de…es decir partir del cardinal de un conjunto y luego contar los elementos del otro conjunto. Dibujaría o trabajaría con material concreto y </a:t>
            </a:r>
            <a:r>
              <a:rPr lang="es-MX" sz="3200" b="1" dirty="0" err="1">
                <a:solidFill>
                  <a:srgbClr val="3B3835"/>
                </a:solidFill>
                <a:latin typeface="HelveticaNeue-Light"/>
              </a:rPr>
              <a:t>diria</a:t>
            </a:r>
            <a:r>
              <a:rPr lang="es-MX" sz="3200" b="1" dirty="0">
                <a:solidFill>
                  <a:srgbClr val="3B3835"/>
                </a:solidFill>
                <a:latin typeface="HelveticaNeue-Light"/>
              </a:rPr>
              <a:t> 7,8,9,10 y11. </a:t>
            </a:r>
          </a:p>
          <a:p>
            <a:r>
              <a:rPr lang="es-MX" sz="3200" b="1" dirty="0" smtClean="0">
                <a:solidFill>
                  <a:srgbClr val="3B3835"/>
                </a:solidFill>
                <a:latin typeface="HelveticaNeue-Light"/>
              </a:rPr>
              <a:t>Cálculo </a:t>
            </a:r>
            <a:r>
              <a:rPr lang="es-MX" sz="3200" b="1" dirty="0">
                <a:solidFill>
                  <a:srgbClr val="3B3835"/>
                </a:solidFill>
                <a:latin typeface="HelveticaNeue-Light"/>
              </a:rPr>
              <a:t>Memorizado : Consiste en calcular mentalmente estableciendo alguna relación con un cálculo conocido por el niño. Por </a:t>
            </a:r>
            <a:r>
              <a:rPr lang="es-MX" sz="3200" b="1" dirty="0" err="1">
                <a:solidFill>
                  <a:srgbClr val="3B3835"/>
                </a:solidFill>
                <a:latin typeface="HelveticaNeue-Light"/>
              </a:rPr>
              <a:t>Ej</a:t>
            </a:r>
            <a:r>
              <a:rPr lang="es-MX" sz="3200" b="1" dirty="0">
                <a:solidFill>
                  <a:srgbClr val="3B3835"/>
                </a:solidFill>
                <a:latin typeface="HelveticaNeue-Light"/>
              </a:rPr>
              <a:t>: Si 7+7 es 14 entonces le quito 3, da 11. </a:t>
            </a:r>
            <a:endParaRPr lang="es-MX" sz="3200" b="1" dirty="0">
              <a:solidFill>
                <a:srgbClr val="3B3835"/>
              </a:solidFill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28003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8358" y="1460974"/>
            <a:ext cx="108925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NÚMEROS PARA ANTICIPAR RESULTADOS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CONTEXTOS: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Situaciones para calcular.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PROCEDIMIENTOS DE LOS NIÑOS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Conteo </a:t>
            </a:r>
          </a:p>
          <a:p>
            <a:r>
              <a:rPr lang="es-MX" sz="3200" b="1" i="0" dirty="0" err="1" smtClean="0">
                <a:solidFill>
                  <a:srgbClr val="3B3835"/>
                </a:solidFill>
                <a:effectLst/>
                <a:latin typeface="HelveticaNeue-Light"/>
              </a:rPr>
              <a:t>Sobreconteo</a:t>
            </a: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Cálculo Mental Reflexivo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Algoritmos</a:t>
            </a:r>
            <a:endParaRPr lang="es-MX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03" y="3670300"/>
            <a:ext cx="4302607" cy="24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9994" t="16721" r="5244" b="11349"/>
          <a:stretch/>
        </p:blipFill>
        <p:spPr>
          <a:xfrm>
            <a:off x="173942" y="0"/>
            <a:ext cx="12018058" cy="67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751" t="15625" r="22999" b="11130"/>
          <a:stretch/>
        </p:blipFill>
        <p:spPr>
          <a:xfrm>
            <a:off x="0" y="25448"/>
            <a:ext cx="12047621" cy="68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751" t="16064" r="22752" b="11568"/>
          <a:stretch/>
        </p:blipFill>
        <p:spPr>
          <a:xfrm>
            <a:off x="160421" y="144379"/>
            <a:ext cx="11887200" cy="65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4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730513"/>
            <a:ext cx="116465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ASPECTOS IMPORTANTES A LA HORA DE TOMAR DECISIONES DIDÁCTICAS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ES IMPORTANTE DESTACAR QUE EL CONTEO ES EL PROCEDIMIENTO QUE PERMITE RESOLVER SITUACIONES VINCULADAS CON LAS DIFERENTES FUNCIONES DEL NÚMERO.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POR LO TANTO ES UN “ SABER” QUE SE DEBE CONSTRUIR EN EL AULA HACIENDO UN PROCESO DESDE JARDÍN DE INFANTES HASTA QUE EL ALUMNO COMPRENDA EL SENTIDO DE CONTAR.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8466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8569" y="439068"/>
            <a:ext cx="109086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i="0" dirty="0" smtClean="0">
                <a:solidFill>
                  <a:srgbClr val="3B3835"/>
                </a:solidFill>
                <a:effectLst/>
                <a:latin typeface="HelveticaNeue-Light"/>
              </a:rPr>
              <a:t>EL RECITADO DE LOS NÚMEROS ANTECEDE A LA ESCRITURA DE LOS MISMOS.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i="0" dirty="0" smtClean="0">
                <a:solidFill>
                  <a:srgbClr val="3B3835"/>
                </a:solidFill>
                <a:effectLst/>
                <a:latin typeface="HelveticaNeue-Light"/>
              </a:rPr>
              <a:t>LA SERIE NUMÉRICA SE VA CONSTRUYENDO A LO LARGO DEL TIEMPO.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rgbClr val="3B3835"/>
                </a:solidFill>
                <a:latin typeface="HelveticaNeue-Light"/>
              </a:rPr>
              <a:t>SABER </a:t>
            </a:r>
            <a:r>
              <a:rPr lang="es-MX" sz="2800" b="1" i="0" dirty="0" smtClean="0">
                <a:solidFill>
                  <a:srgbClr val="3B3835"/>
                </a:solidFill>
                <a:effectLst/>
                <a:latin typeface="HelveticaNeue-Light"/>
              </a:rPr>
              <a:t>RECITAR LA SERIE NO IMPLICA SABER CONTAR.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i="0" dirty="0" smtClean="0">
                <a:solidFill>
                  <a:srgbClr val="3B3835"/>
                </a:solidFill>
                <a:effectLst/>
                <a:latin typeface="HelveticaNeue-Light"/>
              </a:rPr>
              <a:t>LA ACCIÓN DE CONTAR ANTE EL PEDIDO “</a:t>
            </a:r>
            <a:r>
              <a:rPr lang="es-MX" sz="2800" b="1" i="0" dirty="0" err="1" smtClean="0">
                <a:solidFill>
                  <a:srgbClr val="3B3835"/>
                </a:solidFill>
                <a:effectLst/>
                <a:latin typeface="HelveticaNeue-Light"/>
              </a:rPr>
              <a:t>Contá</a:t>
            </a:r>
            <a:r>
              <a:rPr lang="es-MX" sz="2800" b="1" i="0" dirty="0" smtClean="0">
                <a:solidFill>
                  <a:srgbClr val="3B3835"/>
                </a:solidFill>
                <a:effectLst/>
                <a:latin typeface="HelveticaNeue-Light"/>
              </a:rPr>
              <a:t>” NO INDICA QUE HAYA CONSTRUIDO EL SENTIDO DE CONTAR.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i="0" dirty="0" smtClean="0">
                <a:solidFill>
                  <a:srgbClr val="3B3835"/>
                </a:solidFill>
                <a:effectLst/>
                <a:latin typeface="HelveticaNeue-Light"/>
              </a:rPr>
              <a:t>SI EL ÑIÑO NO PUEDE DETERMINAR CUÁNDO Y PARA QUÉ CONTAR AÚN NO HA CONSTRUIDO EL SENTIDO DE CONTAR.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i="0" dirty="0" smtClean="0">
                <a:solidFill>
                  <a:srgbClr val="3B3835"/>
                </a:solidFill>
                <a:effectLst/>
                <a:latin typeface="HelveticaNeue-Light"/>
              </a:rPr>
              <a:t>EL PROCEDIMIENTO PREVIO AL CONTEO ES LA CORRESPONDENCIA BIUNÍVOCA.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i="0" dirty="0" smtClean="0">
                <a:solidFill>
                  <a:srgbClr val="3B3835"/>
                </a:solidFill>
                <a:effectLst/>
                <a:latin typeface="HelveticaNeue-Light"/>
              </a:rPr>
              <a:t>EL CONTEO Y SOBRECONTEO SON PROCEDIMIENTOS PREVIOS AL CÁLCULO.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42162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9389" y="517681"/>
            <a:ext cx="115021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Al ingresar a la escuela los niños tienen algún conocimiento de número. Se debe organizar, complejizar, sistematizar los saberes que traen para que construyan nuevos aprendizajes sobre el número. </a:t>
            </a:r>
          </a:p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Para ello es muy importante: </a:t>
            </a:r>
          </a:p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PARTIR DE LO QUE LOS NIÑOS SABEN, ELEGIR SITUACIONES DONDE EL NIÑO DEBA RECURRIR AL NÚMERO PARA RESOLVERLAS, DONDE EL NÚMERO ES EL RECURSO ÓPTIMO PARA RESPONDER A ESE PROBLEMA Y LUEGO TOMARLO COMO OBJETO DE ESTUDIO. 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9530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8147" y="1841702"/>
            <a:ext cx="11165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El aula es el espacio de investigación de diversos usos sociales de los números. </a:t>
            </a:r>
          </a:p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El aula debe convertirse en un ámbito donde los números están presentes, para leerlos, escribirlos, compararlos, reflexionar acerca de su uso. </a:t>
            </a:r>
          </a:p>
          <a:p>
            <a:pPr algn="just"/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También para que haya diversidad de portadores numéricos que ofrezcan información estable para que los niños puedan recurrir a ellos en función de los problemas que se les presentan.</a:t>
            </a:r>
            <a:endParaRPr lang="es-MX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0" y="0"/>
            <a:ext cx="10218823" cy="17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4189" y="341218"/>
            <a:ext cx="113578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+mj-lt"/>
              <a:buAutoNum type="arabicPeriod"/>
            </a:pP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Resulta en vano definir, componer, simbolizar los números fuera de un contexto de utilización de los números.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          ALGUNAS FUNCIONES DEL NÚMERO</a:t>
            </a:r>
          </a:p>
          <a:p>
            <a:endParaRPr lang="es-MX" sz="3200" b="1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s-MX" sz="3200" b="1" dirty="0" smtClean="0">
                <a:solidFill>
                  <a:srgbClr val="3B3835"/>
                </a:solidFill>
                <a:latin typeface="HelveticaNeue-Light"/>
              </a:rPr>
              <a:t>Se </a:t>
            </a: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trata de proponer a los alumnos situaciones didácticas en las que los números aparezcan como herramientas de resolución, es decir, que sea necesario usar los números, en todos los contextos posibles. </a:t>
            </a:r>
            <a:r>
              <a:rPr lang="es-MX" sz="3200" b="1" dirty="0">
                <a:solidFill>
                  <a:srgbClr val="3B3835"/>
                </a:solidFill>
                <a:latin typeface="HelveticaNeue-Light"/>
              </a:rPr>
              <a:t>¿</a:t>
            </a: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Cuáles son esos contextos de utilización?.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¿Qué procedimientos utilizan los niños en las distintas situaciones de esos contextos?</a:t>
            </a:r>
            <a:endParaRPr lang="es-MX" sz="3200" b="1" i="0" dirty="0">
              <a:solidFill>
                <a:srgbClr val="3B3835"/>
              </a:solidFill>
              <a:effectLst/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161374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3347" y="1027830"/>
            <a:ext cx="11823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Veamos la función del número como: “</a:t>
            </a:r>
            <a:r>
              <a:rPr lang="es-MX" sz="3200" b="1" i="0" dirty="0" smtClean="0">
                <a:solidFill>
                  <a:schemeClr val="accent1"/>
                </a:solidFill>
                <a:effectLst/>
                <a:latin typeface="HelveticaNeue-Light"/>
              </a:rPr>
              <a:t>Memoria de cantidad“</a:t>
            </a: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 en una Situación Didáctica de acción: En una esquina del aula hay vasitos con pintura ,por ejemplo quince y se quiere traer un pincel para cada vasito. Los pinceles están en la otra esquina de la clase. Cada alumno debe ir a buscar en un solo viaje justo lo que sea necesario, que no sobre ni falte para que cada vasito tenga su pincel. </a:t>
            </a:r>
          </a:p>
          <a:p>
            <a:endParaRPr lang="es-MX" sz="3200" b="1" dirty="0" smtClean="0"/>
          </a:p>
          <a:p>
            <a:endParaRPr lang="es-MX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4872694"/>
            <a:ext cx="11245516" cy="17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5032" y="523562"/>
            <a:ext cx="107802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/>
              <a:t>El niño deberá recordar la cantidad sin que esté presente </a:t>
            </a:r>
          </a:p>
          <a:p>
            <a:r>
              <a:rPr lang="es-MX" sz="3200" b="1" dirty="0"/>
              <a:t>MEMORIA DE CANTIDAD</a:t>
            </a:r>
          </a:p>
          <a:p>
            <a:pPr algn="ctr"/>
            <a:r>
              <a:rPr lang="es-MX" sz="3200" b="1" dirty="0"/>
              <a:t>Contexto: </a:t>
            </a:r>
          </a:p>
          <a:p>
            <a:r>
              <a:rPr lang="es-MX" sz="3200" b="1" dirty="0"/>
              <a:t>Situaciones “Para Contar”</a:t>
            </a:r>
          </a:p>
          <a:p>
            <a:r>
              <a:rPr lang="es-MX" sz="3200" b="1" dirty="0"/>
              <a:t>Situaciones relacionadas con gráficos estadísticos</a:t>
            </a:r>
          </a:p>
          <a:p>
            <a:pPr algn="ctr"/>
            <a:endParaRPr lang="es-MX" sz="3200" b="1" dirty="0" smtClean="0"/>
          </a:p>
          <a:p>
            <a:pPr algn="ctr"/>
            <a:r>
              <a:rPr lang="pl-PL" sz="3200" b="1" dirty="0" smtClean="0"/>
              <a:t>PROCEDIMIENTOS </a:t>
            </a:r>
            <a:r>
              <a:rPr lang="pl-PL" sz="3200" b="1" dirty="0"/>
              <a:t>DE LOS </a:t>
            </a:r>
            <a:r>
              <a:rPr lang="pl-PL" sz="3200" b="1" dirty="0" smtClean="0"/>
              <a:t>NIÑOS</a:t>
            </a:r>
            <a:endParaRPr lang="es-MX" sz="3200" b="1" dirty="0" smtClean="0"/>
          </a:p>
          <a:p>
            <a:r>
              <a:rPr lang="pl-PL" sz="3200" b="1" dirty="0" smtClean="0"/>
              <a:t>Correspondencia </a:t>
            </a:r>
            <a:r>
              <a:rPr lang="pl-PL" sz="3200" b="1" dirty="0"/>
              <a:t>uno a </a:t>
            </a:r>
            <a:r>
              <a:rPr lang="pl-PL" sz="3200" b="1" dirty="0" smtClean="0"/>
              <a:t>uno</a:t>
            </a:r>
            <a:endParaRPr lang="es-MX" sz="3200" b="1" dirty="0" smtClean="0"/>
          </a:p>
          <a:p>
            <a:r>
              <a:rPr lang="pl-PL" sz="3200" b="1" dirty="0" smtClean="0"/>
              <a:t>Percepción </a:t>
            </a:r>
            <a:r>
              <a:rPr lang="pl-PL" sz="3200" b="1" dirty="0"/>
              <a:t>global </a:t>
            </a:r>
            <a:endParaRPr lang="es-MX" sz="3200" b="1" dirty="0"/>
          </a:p>
          <a:p>
            <a:r>
              <a:rPr lang="pl-PL" sz="3200" b="1" dirty="0" smtClean="0"/>
              <a:t>Conteo</a:t>
            </a:r>
            <a:r>
              <a:rPr lang="pl-PL" sz="3200" b="1" dirty="0"/>
              <a:t> 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09060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 ideas de Lectoescritura en 2021 | frutas y verduras imagenes,  lectoescritura, fru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8"/>
          <a:stretch/>
        </p:blipFill>
        <p:spPr bwMode="auto">
          <a:xfrm>
            <a:off x="737936" y="13347"/>
            <a:ext cx="11149263" cy="67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2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35241" y="1636295"/>
            <a:ext cx="991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¿</a:t>
            </a:r>
            <a:r>
              <a:rPr lang="es-MX" sz="4000" b="1" dirty="0" smtClean="0"/>
              <a:t>EN QUE LUGAR ESTA LA NARANJA, EL PLATANO Y LA PIÑA?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66680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8147" y="1211776"/>
            <a:ext cx="112294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Analicemos una situación didáctica de formulación donde el niño utiliza </a:t>
            </a:r>
            <a:r>
              <a:rPr lang="es-MX" sz="3200" b="1" i="0" dirty="0" smtClean="0">
                <a:solidFill>
                  <a:schemeClr val="accent1"/>
                </a:solidFill>
                <a:effectLst/>
                <a:latin typeface="HelveticaNeue-Light"/>
              </a:rPr>
              <a:t>“Memoria de Posición”:</a:t>
            </a:r>
          </a:p>
          <a:p>
            <a:r>
              <a:rPr lang="es-MX" sz="3200" b="1" dirty="0" smtClean="0">
                <a:solidFill>
                  <a:srgbClr val="3B3835"/>
                </a:solidFill>
                <a:latin typeface="HelveticaNeue-Light"/>
              </a:rPr>
              <a:t>Se</a:t>
            </a:r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 mostró la lámina y les pidió que traten de acordarse dónde estaban las manzanas. 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Luego entregó una cuadrícula de iguales dimensiones y en grupos de cuatro chicos debían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completarla con los dibujos.</a:t>
            </a:r>
          </a:p>
          <a:p>
            <a:r>
              <a:rPr lang="es-MX" sz="3200" b="1" i="0" dirty="0" smtClean="0">
                <a:solidFill>
                  <a:srgbClr val="3B3835"/>
                </a:solidFill>
                <a:effectLst/>
                <a:latin typeface="HelveticaNeue-Light"/>
              </a:rPr>
              <a:t>Ganaba el equipo que más aciertos hacía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34422062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</TotalTime>
  <Words>947</Words>
  <Application>Microsoft Office PowerPoint</Application>
  <PresentationFormat>Panorámica</PresentationFormat>
  <Paragraphs>66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HelveticaNeue-Light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</dc:creator>
  <cp:lastModifiedBy>Diana</cp:lastModifiedBy>
  <cp:revision>10</cp:revision>
  <dcterms:created xsi:type="dcterms:W3CDTF">2021-10-21T02:03:01Z</dcterms:created>
  <dcterms:modified xsi:type="dcterms:W3CDTF">2021-10-21T04:43:49Z</dcterms:modified>
</cp:coreProperties>
</file>