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7" r:id="rId2"/>
    <p:sldId id="258" r:id="rId3"/>
    <p:sldId id="259" r:id="rId4"/>
    <p:sldId id="261" r:id="rId5"/>
    <p:sldId id="256" r:id="rId6"/>
  </p:sldIdLst>
  <p:sldSz cx="12192000" cy="6858000"/>
  <p:notesSz cx="7053263" cy="93091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4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37F50-B485-450D-AE39-A1673CB367A3}" type="datetimeFigureOut">
              <a:rPr lang="es-MX" smtClean="0"/>
              <a:t>10/11/2021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D4931-6B51-41FA-A727-E56CE5AE657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10653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37F50-B485-450D-AE39-A1673CB367A3}" type="datetimeFigureOut">
              <a:rPr lang="es-MX" smtClean="0"/>
              <a:t>10/11/2021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D4931-6B51-41FA-A727-E56CE5AE657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78664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37F50-B485-450D-AE39-A1673CB367A3}" type="datetimeFigureOut">
              <a:rPr lang="es-MX" smtClean="0"/>
              <a:t>10/11/2021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D4931-6B51-41FA-A727-E56CE5AE6577}" type="slidenum">
              <a:rPr lang="es-MX" smtClean="0"/>
              <a:t>‹Nº›</a:t>
            </a:fld>
            <a:endParaRPr lang="es-MX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635752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37F50-B485-450D-AE39-A1673CB367A3}" type="datetimeFigureOut">
              <a:rPr lang="es-MX" smtClean="0"/>
              <a:t>10/11/2021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D4931-6B51-41FA-A727-E56CE5AE657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844064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37F50-B485-450D-AE39-A1673CB367A3}" type="datetimeFigureOut">
              <a:rPr lang="es-MX" smtClean="0"/>
              <a:t>10/11/2021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D4931-6B51-41FA-A727-E56CE5AE6577}" type="slidenum">
              <a:rPr lang="es-MX" smtClean="0"/>
              <a:t>‹Nº›</a:t>
            </a:fld>
            <a:endParaRPr lang="es-MX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992255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37F50-B485-450D-AE39-A1673CB367A3}" type="datetimeFigureOut">
              <a:rPr lang="es-MX" smtClean="0"/>
              <a:t>10/11/2021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D4931-6B51-41FA-A727-E56CE5AE657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661800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37F50-B485-450D-AE39-A1673CB367A3}" type="datetimeFigureOut">
              <a:rPr lang="es-MX" smtClean="0"/>
              <a:t>10/11/2021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D4931-6B51-41FA-A727-E56CE5AE657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319918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37F50-B485-450D-AE39-A1673CB367A3}" type="datetimeFigureOut">
              <a:rPr lang="es-MX" smtClean="0"/>
              <a:t>10/11/2021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D4931-6B51-41FA-A727-E56CE5AE657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52460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37F50-B485-450D-AE39-A1673CB367A3}" type="datetimeFigureOut">
              <a:rPr lang="es-MX" smtClean="0"/>
              <a:t>10/11/2021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D4931-6B51-41FA-A727-E56CE5AE657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92736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37F50-B485-450D-AE39-A1673CB367A3}" type="datetimeFigureOut">
              <a:rPr lang="es-MX" smtClean="0"/>
              <a:t>10/11/2021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D4931-6B51-41FA-A727-E56CE5AE657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9334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37F50-B485-450D-AE39-A1673CB367A3}" type="datetimeFigureOut">
              <a:rPr lang="es-MX" smtClean="0"/>
              <a:t>10/11/2021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D4931-6B51-41FA-A727-E56CE5AE657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78002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37F50-B485-450D-AE39-A1673CB367A3}" type="datetimeFigureOut">
              <a:rPr lang="es-MX" smtClean="0"/>
              <a:t>10/11/2021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D4931-6B51-41FA-A727-E56CE5AE657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88923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37F50-B485-450D-AE39-A1673CB367A3}" type="datetimeFigureOut">
              <a:rPr lang="es-MX" smtClean="0"/>
              <a:t>10/11/2021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D4931-6B51-41FA-A727-E56CE5AE657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18540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37F50-B485-450D-AE39-A1673CB367A3}" type="datetimeFigureOut">
              <a:rPr lang="es-MX" smtClean="0"/>
              <a:t>10/11/2021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D4931-6B51-41FA-A727-E56CE5AE657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08157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37F50-B485-450D-AE39-A1673CB367A3}" type="datetimeFigureOut">
              <a:rPr lang="es-MX" smtClean="0"/>
              <a:t>10/11/2021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D4931-6B51-41FA-A727-E56CE5AE657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80063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37F50-B485-450D-AE39-A1673CB367A3}" type="datetimeFigureOut">
              <a:rPr lang="es-MX" smtClean="0"/>
              <a:t>10/11/2021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D4931-6B51-41FA-A727-E56CE5AE657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5683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337F50-B485-450D-AE39-A1673CB367A3}" type="datetimeFigureOut">
              <a:rPr lang="es-MX" smtClean="0"/>
              <a:t>10/11/2021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F1D4931-6B51-41FA-A727-E56CE5AE657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2227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image.slidesharecdn.com/operacionesaritmeticaspropiedades-120530172649-phpapp01/95/operaciones-aritmeticas-propiedades-5-728.jpg?cb=1338398869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38242" y="194749"/>
            <a:ext cx="11467069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400" b="1" i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elveticaNeue-Light"/>
              </a:rPr>
              <a:t>Suma</a:t>
            </a:r>
            <a:r>
              <a:rPr lang="es-MX" sz="2400" i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elveticaNeue-Light"/>
              </a:rPr>
              <a:t> </a:t>
            </a:r>
          </a:p>
          <a:p>
            <a:pPr algn="ctr"/>
            <a:r>
              <a:rPr lang="es-MX" sz="2400" b="0" i="0" dirty="0" smtClean="0">
                <a:solidFill>
                  <a:srgbClr val="3B3835"/>
                </a:solidFill>
                <a:effectLst/>
                <a:latin typeface="HelveticaNeue-Light"/>
              </a:rPr>
              <a:t>La operación suma consiste en obtener el número total de elementos a partir dos o más cantidades. </a:t>
            </a:r>
          </a:p>
          <a:p>
            <a:pPr algn="ctr"/>
            <a:r>
              <a:rPr lang="es-MX" sz="2400" b="0" i="0" dirty="0" smtClean="0">
                <a:solidFill>
                  <a:srgbClr val="3B3835"/>
                </a:solidFill>
                <a:effectLst/>
                <a:latin typeface="HelveticaNeue-Light"/>
              </a:rPr>
              <a:t>a + b = c </a:t>
            </a:r>
          </a:p>
          <a:p>
            <a:pPr algn="ctr"/>
            <a:r>
              <a:rPr lang="es-MX" sz="2400" b="0" i="0" dirty="0" smtClean="0">
                <a:solidFill>
                  <a:srgbClr val="3B3835"/>
                </a:solidFill>
                <a:effectLst/>
                <a:latin typeface="HelveticaNeue-Light"/>
              </a:rPr>
              <a:t>Los términos de la suma, a y b, se llaman sumandos y el resultado, c, suma. </a:t>
            </a:r>
          </a:p>
          <a:p>
            <a:pPr algn="ctr"/>
            <a:r>
              <a:rPr lang="es-MX" sz="2400" b="0" i="0" dirty="0" smtClean="0">
                <a:solidFill>
                  <a:srgbClr val="3B3835"/>
                </a:solidFill>
                <a:effectLst/>
                <a:latin typeface="HelveticaNeue-Light"/>
              </a:rPr>
              <a:t>Propiedades de la suma </a:t>
            </a:r>
          </a:p>
          <a:p>
            <a:pPr marL="457200" indent="-457200" algn="ctr">
              <a:buAutoNum type="arabicPeriod"/>
            </a:pPr>
            <a:r>
              <a:rPr lang="es-MX" sz="2400" b="0" i="0" dirty="0" smtClean="0">
                <a:solidFill>
                  <a:srgbClr val="3B3835"/>
                </a:solidFill>
                <a:effectLst/>
                <a:latin typeface="HelveticaNeue-Light"/>
              </a:rPr>
              <a:t>Asociativa: El modo de agrupar los sumandos no varía el resultado. (a + b) + c = a + (b + c) </a:t>
            </a:r>
          </a:p>
          <a:p>
            <a:pPr marL="457200" indent="-457200" algn="ctr">
              <a:buAutoNum type="arabicPeriod"/>
            </a:pPr>
            <a:r>
              <a:rPr lang="es-MX" sz="2400" b="0" i="0" dirty="0" smtClean="0">
                <a:solidFill>
                  <a:srgbClr val="3B3835"/>
                </a:solidFill>
                <a:effectLst/>
                <a:latin typeface="HelveticaNeue-Light"/>
              </a:rPr>
              <a:t>Conmutativa: El orden de los sumandos no varía la suma. </a:t>
            </a:r>
          </a:p>
          <a:p>
            <a:pPr algn="ctr"/>
            <a:r>
              <a:rPr lang="es-MX" sz="2400" b="0" i="0" dirty="0" smtClean="0">
                <a:solidFill>
                  <a:srgbClr val="3B3835"/>
                </a:solidFill>
                <a:effectLst/>
                <a:latin typeface="HelveticaNeue-Light"/>
              </a:rPr>
              <a:t>a + b = b + a </a:t>
            </a:r>
          </a:p>
          <a:p>
            <a:pPr algn="ctr"/>
            <a:r>
              <a:rPr lang="es-MX" sz="2400" b="0" i="0" dirty="0" smtClean="0">
                <a:solidFill>
                  <a:srgbClr val="3B3835"/>
                </a:solidFill>
                <a:effectLst/>
                <a:latin typeface="HelveticaNeue-Light"/>
              </a:rPr>
              <a:t>3. Elemento neutro: El 0 es el elemento neutro de la suma porque todo número sumado con él da el mismo número.</a:t>
            </a:r>
          </a:p>
          <a:p>
            <a:pPr algn="ctr"/>
            <a:r>
              <a:rPr lang="es-MX" sz="2400" b="0" i="0" dirty="0" smtClean="0">
                <a:solidFill>
                  <a:srgbClr val="3B3835"/>
                </a:solidFill>
                <a:effectLst/>
                <a:latin typeface="HelveticaNeue-Light"/>
              </a:rPr>
              <a:t>a + 0 = a </a:t>
            </a:r>
          </a:p>
          <a:p>
            <a:pPr algn="ctr"/>
            <a:r>
              <a:rPr lang="es-MX" sz="2400" b="0" i="0" dirty="0" smtClean="0">
                <a:solidFill>
                  <a:srgbClr val="3B3835"/>
                </a:solidFill>
                <a:effectLst/>
                <a:latin typeface="HelveticaNeue-Light"/>
              </a:rPr>
              <a:t>4.Elemento opuesto Dos números son opuestos si al sumarlos obtenemos como resultado el cero. </a:t>
            </a:r>
          </a:p>
          <a:p>
            <a:pPr algn="ctr"/>
            <a:r>
              <a:rPr lang="es-MX" sz="2400" b="0" i="0" dirty="0" smtClean="0">
                <a:solidFill>
                  <a:srgbClr val="3B3835"/>
                </a:solidFill>
                <a:effectLst/>
                <a:latin typeface="HelveticaNeue-Light"/>
              </a:rPr>
              <a:t>a − a = 0</a:t>
            </a:r>
          </a:p>
          <a:p>
            <a:pPr algn="ctr"/>
            <a:r>
              <a:rPr lang="es-MX" sz="2400" b="0" i="0" dirty="0" smtClean="0">
                <a:solidFill>
                  <a:srgbClr val="3B3835"/>
                </a:solidFill>
                <a:effectLst/>
                <a:latin typeface="HelveticaNeue-Light"/>
              </a:rPr>
              <a:t>El opuesto del opuesto de un número es igual al mismo número.</a:t>
            </a:r>
            <a:endParaRPr lang="es-MX" sz="2400" dirty="0"/>
          </a:p>
        </p:txBody>
      </p:sp>
    </p:spTree>
    <p:extLst>
      <p:ext uri="{BB962C8B-B14F-4D97-AF65-F5344CB8AC3E}">
        <p14:creationId xmlns:p14="http://schemas.microsoft.com/office/powerpoint/2010/main" val="7278349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70703" y="487732"/>
            <a:ext cx="1129407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400" b="0" i="0" dirty="0" smtClean="0">
                <a:solidFill>
                  <a:srgbClr val="3B3835"/>
                </a:solidFill>
                <a:effectLst/>
                <a:latin typeface="HelveticaNeue-Light"/>
              </a:rPr>
              <a:t>La suma de números naturales no cumple esta propiedad. </a:t>
            </a:r>
          </a:p>
          <a:p>
            <a:pPr algn="ctr"/>
            <a:endParaRPr lang="es-MX" sz="2400" b="0" i="0" dirty="0" smtClean="0">
              <a:solidFill>
                <a:srgbClr val="3B3835"/>
              </a:solidFill>
              <a:effectLst/>
              <a:latin typeface="HelveticaNeue-Light"/>
            </a:endParaRPr>
          </a:p>
          <a:p>
            <a:pPr algn="ctr"/>
            <a:r>
              <a:rPr lang="es-MX" sz="2400" b="1" i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elveticaNeue-Light"/>
              </a:rPr>
              <a:t>Resta</a:t>
            </a:r>
          </a:p>
          <a:p>
            <a:pPr algn="ctr"/>
            <a:r>
              <a:rPr lang="es-MX" sz="2400" b="0" i="0" dirty="0" smtClean="0">
                <a:solidFill>
                  <a:srgbClr val="3B3835"/>
                </a:solidFill>
                <a:effectLst/>
                <a:latin typeface="HelveticaNeue-Light"/>
              </a:rPr>
              <a:t>La resta o sustracción es la operación inversa a la suma. </a:t>
            </a:r>
          </a:p>
          <a:p>
            <a:pPr algn="ctr"/>
            <a:r>
              <a:rPr lang="es-MX" sz="2400" b="0" i="0" dirty="0" smtClean="0">
                <a:solidFill>
                  <a:srgbClr val="3B3835"/>
                </a:solidFill>
                <a:effectLst/>
                <a:latin typeface="HelveticaNeue-Light"/>
              </a:rPr>
              <a:t>a - b = c </a:t>
            </a:r>
          </a:p>
          <a:p>
            <a:pPr algn="ctr"/>
            <a:r>
              <a:rPr lang="es-MX" sz="2400" b="0" i="0" dirty="0" smtClean="0">
                <a:solidFill>
                  <a:srgbClr val="3B3835"/>
                </a:solidFill>
                <a:effectLst/>
                <a:latin typeface="HelveticaNeue-Light"/>
              </a:rPr>
              <a:t>Los términos que intervienen en una resta se llaman: a, minuendo y b, sustraendo. Al resultado, c, lo llamamos diferencia. </a:t>
            </a:r>
          </a:p>
          <a:p>
            <a:pPr algn="ctr"/>
            <a:r>
              <a:rPr lang="es-MX" sz="2400" b="0" i="0" dirty="0" smtClean="0">
                <a:solidFill>
                  <a:srgbClr val="3B3835"/>
                </a:solidFill>
                <a:effectLst/>
                <a:latin typeface="HelveticaNeue-Light"/>
              </a:rPr>
              <a:t>Propiedades de la resta No es Conmutativa: </a:t>
            </a:r>
          </a:p>
          <a:p>
            <a:pPr algn="ctr"/>
            <a:r>
              <a:rPr lang="es-MX" sz="2400" b="0" i="0" dirty="0" smtClean="0">
                <a:solidFill>
                  <a:srgbClr val="3B3835"/>
                </a:solidFill>
                <a:effectLst/>
                <a:latin typeface="HelveticaNeue-Light"/>
              </a:rPr>
              <a:t>a − b ≠ b – a </a:t>
            </a:r>
          </a:p>
          <a:p>
            <a:pPr algn="ctr"/>
            <a:endParaRPr lang="es-MX" sz="2400" b="0" i="0" dirty="0" smtClean="0">
              <a:solidFill>
                <a:srgbClr val="3B3835"/>
              </a:solidFill>
              <a:effectLst/>
              <a:latin typeface="HelveticaNeue-Light"/>
            </a:endParaRPr>
          </a:p>
          <a:p>
            <a:pPr algn="ctr"/>
            <a:r>
              <a:rPr lang="es-MX" sz="2400" b="1" i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elveticaNeue-Light"/>
              </a:rPr>
              <a:t>Multiplicación</a:t>
            </a:r>
          </a:p>
          <a:p>
            <a:pPr algn="ctr"/>
            <a:r>
              <a:rPr lang="es-MX" sz="2400" b="0" i="0" dirty="0" smtClean="0">
                <a:solidFill>
                  <a:srgbClr val="3B3835"/>
                </a:solidFill>
                <a:effectLst/>
                <a:latin typeface="HelveticaNeue-Light"/>
              </a:rPr>
              <a:t> Multiplicar dos números consiste en sumar uno de los factores consigo mismo tantas veces como indica el otro factor. </a:t>
            </a:r>
          </a:p>
          <a:p>
            <a:pPr algn="ctr"/>
            <a:r>
              <a:rPr lang="es-MX" sz="2400" b="0" i="0" dirty="0" smtClean="0">
                <a:solidFill>
                  <a:srgbClr val="3B3835"/>
                </a:solidFill>
                <a:effectLst/>
                <a:latin typeface="HelveticaNeue-Light"/>
              </a:rPr>
              <a:t>a · b = c </a:t>
            </a:r>
          </a:p>
          <a:p>
            <a:pPr algn="ctr"/>
            <a:r>
              <a:rPr lang="es-MX" sz="2400" b="0" i="0" dirty="0" smtClean="0">
                <a:solidFill>
                  <a:srgbClr val="3B3835"/>
                </a:solidFill>
                <a:effectLst/>
                <a:latin typeface="HelveticaNeue-Light"/>
              </a:rPr>
              <a:t>Los términos a y b se llaman factores y el resultado, c, producto. </a:t>
            </a:r>
          </a:p>
          <a:p>
            <a:pPr algn="ctr"/>
            <a:r>
              <a:rPr lang="es-MX" sz="2400" b="1" i="0" dirty="0" smtClean="0">
                <a:solidFill>
                  <a:srgbClr val="3B3835"/>
                </a:solidFill>
                <a:effectLst/>
                <a:latin typeface="HelveticaNeue-Light"/>
              </a:rPr>
              <a:t>Propiedades de la multiplicación</a:t>
            </a:r>
            <a:endParaRPr lang="es-MX" sz="2400" b="1" dirty="0"/>
          </a:p>
        </p:txBody>
      </p:sp>
    </p:spTree>
    <p:extLst>
      <p:ext uri="{BB962C8B-B14F-4D97-AF65-F5344CB8AC3E}">
        <p14:creationId xmlns:p14="http://schemas.microsoft.com/office/powerpoint/2010/main" val="22108165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257592"/>
            <a:ext cx="121920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buAutoNum type="arabicPeriod"/>
            </a:pPr>
            <a:r>
              <a:rPr lang="es-MX" sz="2400" b="0" i="0" dirty="0" smtClean="0">
                <a:solidFill>
                  <a:srgbClr val="3B3835"/>
                </a:solidFill>
                <a:effectLst/>
                <a:latin typeface="HelveticaNeue-Light"/>
              </a:rPr>
              <a:t>Asociativa: El modo de agrupar los factores no varía el resultado</a:t>
            </a:r>
          </a:p>
          <a:p>
            <a:pPr algn="ctr"/>
            <a:r>
              <a:rPr lang="es-MX" sz="2400" b="0" i="0" dirty="0" smtClean="0">
                <a:solidFill>
                  <a:srgbClr val="3B3835"/>
                </a:solidFill>
                <a:effectLst/>
                <a:latin typeface="HelveticaNeue-Light"/>
              </a:rPr>
              <a:t> (a · b) · c = a · (b · c) </a:t>
            </a:r>
          </a:p>
          <a:p>
            <a:pPr algn="ctr"/>
            <a:r>
              <a:rPr lang="es-MX" sz="2400" b="0" i="0" dirty="0" smtClean="0">
                <a:solidFill>
                  <a:srgbClr val="3B3835"/>
                </a:solidFill>
                <a:effectLst/>
                <a:latin typeface="HelveticaNeue-Light"/>
              </a:rPr>
              <a:t>2. Conmutativa: El orden de los factores no varía el producto.</a:t>
            </a:r>
          </a:p>
          <a:p>
            <a:pPr algn="ctr"/>
            <a:r>
              <a:rPr lang="es-MX" sz="2400" b="0" i="0" dirty="0" smtClean="0">
                <a:solidFill>
                  <a:srgbClr val="3B3835"/>
                </a:solidFill>
                <a:effectLst/>
                <a:latin typeface="HelveticaNeue-Light"/>
              </a:rPr>
              <a:t> a · b = b · a</a:t>
            </a:r>
          </a:p>
          <a:p>
            <a:pPr algn="ctr"/>
            <a:r>
              <a:rPr lang="es-MX" sz="2400" b="0" i="0" dirty="0" smtClean="0">
                <a:solidFill>
                  <a:srgbClr val="3B3835"/>
                </a:solidFill>
                <a:effectLst/>
                <a:latin typeface="HelveticaNeue-Light"/>
              </a:rPr>
              <a:t>3. Elemento neutro: El 1 es el elemento neutro de la multiplicación porque todo número multiplicado por él da el mismo número. </a:t>
            </a:r>
          </a:p>
          <a:p>
            <a:pPr algn="ctr"/>
            <a:r>
              <a:rPr lang="es-MX" sz="2400" b="0" i="0" dirty="0" smtClean="0">
                <a:solidFill>
                  <a:srgbClr val="3B3835"/>
                </a:solidFill>
                <a:effectLst/>
                <a:latin typeface="HelveticaNeue-Light"/>
              </a:rPr>
              <a:t>a · 1 = a </a:t>
            </a:r>
          </a:p>
          <a:p>
            <a:pPr algn="ctr"/>
            <a:r>
              <a:rPr lang="es-MX" sz="2400" b="0" i="0" dirty="0" smtClean="0">
                <a:solidFill>
                  <a:srgbClr val="3B3835"/>
                </a:solidFill>
                <a:effectLst/>
                <a:latin typeface="HelveticaNeue-Light"/>
              </a:rPr>
              <a:t>4. Elemento inverso: Un número es inverso del otro si al multiplicarlos obtenemos como resultado el elemento unidad.</a:t>
            </a:r>
          </a:p>
          <a:p>
            <a:pPr marL="457200" indent="-457200" algn="ctr">
              <a:buAutoNum type="alphaLcPeriod"/>
            </a:pPr>
            <a:r>
              <a:rPr lang="es-MX" sz="2400" b="0" i="0" dirty="0" smtClean="0">
                <a:solidFill>
                  <a:srgbClr val="3B3835"/>
                </a:solidFill>
                <a:effectLst/>
                <a:latin typeface="HelveticaNeue-Light"/>
              </a:rPr>
              <a:t>1    =1</a:t>
            </a:r>
          </a:p>
          <a:p>
            <a:pPr algn="ctr"/>
            <a:r>
              <a:rPr lang="es-MX" sz="2400" b="0" i="0" dirty="0" smtClean="0">
                <a:solidFill>
                  <a:srgbClr val="3B3835"/>
                </a:solidFill>
                <a:effectLst/>
                <a:latin typeface="HelveticaNeue-Light"/>
              </a:rPr>
              <a:t>a</a:t>
            </a:r>
          </a:p>
          <a:p>
            <a:pPr algn="ctr"/>
            <a:r>
              <a:rPr lang="es-MX" sz="2400" b="0" i="0" dirty="0" smtClean="0">
                <a:solidFill>
                  <a:srgbClr val="3B3835"/>
                </a:solidFill>
                <a:effectLst/>
                <a:latin typeface="HelveticaNeue-Light"/>
              </a:rPr>
              <a:t>La suma de números naturales y de enteros no cumple esta propiedad. </a:t>
            </a:r>
          </a:p>
          <a:p>
            <a:pPr algn="ctr"/>
            <a:r>
              <a:rPr lang="es-MX" sz="2400" b="0" i="0" dirty="0" smtClean="0">
                <a:solidFill>
                  <a:srgbClr val="3B3835"/>
                </a:solidFill>
                <a:effectLst/>
                <a:latin typeface="HelveticaNeue-Light"/>
              </a:rPr>
              <a:t>5. Distributiva: El producto de un número por una suma es igual a la suma de los productos de dicho número por cada uno de los sumandos.</a:t>
            </a:r>
          </a:p>
          <a:p>
            <a:pPr algn="ctr"/>
            <a:r>
              <a:rPr lang="es-MX" sz="2400" b="0" i="0" dirty="0" smtClean="0">
                <a:solidFill>
                  <a:srgbClr val="3B3835"/>
                </a:solidFill>
                <a:effectLst/>
                <a:latin typeface="HelveticaNeue-Light"/>
              </a:rPr>
              <a:t> a · (b + c) = a · b + a · c</a:t>
            </a:r>
          </a:p>
          <a:p>
            <a:pPr algn="ctr"/>
            <a:r>
              <a:rPr lang="es-MX" sz="2400" b="0" i="0" dirty="0" smtClean="0">
                <a:solidFill>
                  <a:srgbClr val="3B3835"/>
                </a:solidFill>
                <a:effectLst/>
                <a:latin typeface="HelveticaNeue-Light"/>
              </a:rPr>
              <a:t>6. Sacar factor común: Es el proceso inverso a la propiedad distributiva.</a:t>
            </a:r>
            <a:endParaRPr lang="es-MX" sz="2400" dirty="0"/>
          </a:p>
        </p:txBody>
      </p:sp>
      <p:cxnSp>
        <p:nvCxnSpPr>
          <p:cNvPr id="4" name="Conector recto 3"/>
          <p:cNvCxnSpPr/>
          <p:nvPr/>
        </p:nvCxnSpPr>
        <p:spPr>
          <a:xfrm>
            <a:off x="5854888" y="3930555"/>
            <a:ext cx="38213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90774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271849" y="109307"/>
            <a:ext cx="11895438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000" b="0" i="0" dirty="0" smtClean="0">
                <a:solidFill>
                  <a:srgbClr val="3B3835"/>
                </a:solidFill>
                <a:effectLst/>
                <a:latin typeface="HelveticaNeue-Light"/>
              </a:rPr>
              <a:t>Si varios sumandos tienen un factor común, podemos transformar la suma en producto extrayendo dicho factor.</a:t>
            </a:r>
          </a:p>
          <a:p>
            <a:pPr algn="ctr"/>
            <a:r>
              <a:rPr lang="es-MX" sz="2000" b="0" i="0" dirty="0" smtClean="0">
                <a:solidFill>
                  <a:srgbClr val="3B3835"/>
                </a:solidFill>
                <a:effectLst/>
                <a:latin typeface="HelveticaNeue-Light"/>
              </a:rPr>
              <a:t> a · b + a · c = a · (b + c) </a:t>
            </a:r>
          </a:p>
          <a:p>
            <a:pPr algn="ctr"/>
            <a:endParaRPr lang="es-MX" sz="2000" dirty="0">
              <a:solidFill>
                <a:srgbClr val="3B3835"/>
              </a:solidFill>
              <a:latin typeface="HelveticaNeue-Light"/>
            </a:endParaRPr>
          </a:p>
          <a:p>
            <a:pPr algn="ctr"/>
            <a:r>
              <a:rPr lang="es-MX" sz="2000" b="1" i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elveticaNeue-Light"/>
              </a:rPr>
              <a:t>División </a:t>
            </a:r>
          </a:p>
          <a:p>
            <a:pPr algn="ctr"/>
            <a:r>
              <a:rPr lang="es-MX" sz="2000" b="0" i="0" dirty="0" smtClean="0">
                <a:solidFill>
                  <a:srgbClr val="3B3835"/>
                </a:solidFill>
                <a:effectLst/>
                <a:latin typeface="HelveticaNeue-Light"/>
              </a:rPr>
              <a:t>La división o cociente es una operación aritmética que consiste en averiguar cuántas veces un número está contenido en otro número. </a:t>
            </a:r>
          </a:p>
          <a:p>
            <a:pPr algn="ctr"/>
            <a:r>
              <a:rPr lang="es-MX" sz="2000" b="0" i="0" dirty="0" smtClean="0">
                <a:solidFill>
                  <a:srgbClr val="3B3835"/>
                </a:solidFill>
                <a:effectLst/>
                <a:latin typeface="HelveticaNeue-Light"/>
              </a:rPr>
              <a:t>D : d = c </a:t>
            </a:r>
          </a:p>
          <a:p>
            <a:pPr algn="ctr"/>
            <a:r>
              <a:rPr lang="es-MX" sz="2000" b="0" i="0" dirty="0" smtClean="0">
                <a:solidFill>
                  <a:srgbClr val="3B3835"/>
                </a:solidFill>
                <a:effectLst/>
                <a:latin typeface="HelveticaNeue-Light"/>
              </a:rPr>
              <a:t>Los términos que intervienen en un cociente se llaman, D, dividendo y d divisor. </a:t>
            </a:r>
          </a:p>
          <a:p>
            <a:pPr algn="ctr"/>
            <a:r>
              <a:rPr lang="es-MX" sz="2000" b="0" i="0" dirty="0" smtClean="0">
                <a:solidFill>
                  <a:srgbClr val="3B3835"/>
                </a:solidFill>
                <a:effectLst/>
                <a:latin typeface="HelveticaNeue-Light"/>
              </a:rPr>
              <a:t>Al resultado, c, lo llamamos cociente. </a:t>
            </a:r>
          </a:p>
          <a:p>
            <a:pPr algn="ctr"/>
            <a:r>
              <a:rPr lang="es-MX" sz="2000" b="1" i="0" dirty="0" smtClean="0">
                <a:solidFill>
                  <a:srgbClr val="3B3835"/>
                </a:solidFill>
                <a:effectLst/>
                <a:latin typeface="HelveticaNeue-Light"/>
              </a:rPr>
              <a:t>Tipos de divisiones </a:t>
            </a:r>
          </a:p>
          <a:p>
            <a:pPr marL="457200" indent="-457200" algn="ctr">
              <a:buAutoNum type="arabicPeriod"/>
            </a:pPr>
            <a:r>
              <a:rPr lang="es-MX" sz="2000" b="0" i="0" dirty="0" smtClean="0">
                <a:solidFill>
                  <a:srgbClr val="3B3835"/>
                </a:solidFill>
                <a:effectLst/>
                <a:latin typeface="HelveticaNeue-Light"/>
              </a:rPr>
              <a:t>División exacta: Cuando el resto es cero. </a:t>
            </a:r>
          </a:p>
          <a:p>
            <a:pPr algn="ctr"/>
            <a:r>
              <a:rPr lang="es-MX" sz="2000" b="0" i="0" dirty="0" smtClean="0">
                <a:solidFill>
                  <a:srgbClr val="3B3835"/>
                </a:solidFill>
                <a:effectLst/>
                <a:latin typeface="HelveticaNeue-Light"/>
              </a:rPr>
              <a:t>D = d · c </a:t>
            </a:r>
          </a:p>
          <a:p>
            <a:pPr algn="ctr"/>
            <a:r>
              <a:rPr lang="es-MX" sz="2000" b="0" i="0" dirty="0" smtClean="0">
                <a:solidFill>
                  <a:srgbClr val="3B3835"/>
                </a:solidFill>
                <a:effectLst/>
                <a:latin typeface="HelveticaNeue-Light"/>
              </a:rPr>
              <a:t>2. División entera: Cuando el resto es distinto de cero. </a:t>
            </a:r>
          </a:p>
          <a:p>
            <a:pPr algn="ctr"/>
            <a:r>
              <a:rPr lang="es-MX" sz="2000" b="0" i="0" dirty="0" smtClean="0">
                <a:solidFill>
                  <a:srgbClr val="3B3835"/>
                </a:solidFill>
                <a:effectLst/>
                <a:latin typeface="HelveticaNeue-Light"/>
              </a:rPr>
              <a:t>D = d · c + r</a:t>
            </a:r>
          </a:p>
          <a:p>
            <a:pPr algn="ctr"/>
            <a:r>
              <a:rPr lang="es-MX" sz="2000" b="0" i="0" dirty="0" smtClean="0">
                <a:solidFill>
                  <a:srgbClr val="3B3835"/>
                </a:solidFill>
                <a:effectLst/>
                <a:latin typeface="HelveticaNeue-Light"/>
              </a:rPr>
              <a:t>Propiedades de la división </a:t>
            </a:r>
          </a:p>
          <a:p>
            <a:pPr marL="457200" indent="-457200" algn="ctr">
              <a:buAutoNum type="arabicPeriod"/>
            </a:pPr>
            <a:r>
              <a:rPr lang="es-MX" sz="2000" b="0" i="0" dirty="0" smtClean="0">
                <a:solidFill>
                  <a:srgbClr val="3B3835"/>
                </a:solidFill>
                <a:effectLst/>
                <a:latin typeface="HelveticaNeue-Light"/>
              </a:rPr>
              <a:t>No es Conmutativo: </a:t>
            </a:r>
          </a:p>
          <a:p>
            <a:pPr algn="ctr"/>
            <a:r>
              <a:rPr lang="es-MX" sz="2000" b="0" i="0" dirty="0" smtClean="0">
                <a:solidFill>
                  <a:srgbClr val="3B3835"/>
                </a:solidFill>
                <a:effectLst/>
                <a:latin typeface="HelveticaNeue-Light"/>
              </a:rPr>
              <a:t>a : b ≠ b : a</a:t>
            </a:r>
          </a:p>
          <a:p>
            <a:pPr algn="ctr"/>
            <a:endParaRPr lang="es-MX" sz="2000" dirty="0">
              <a:solidFill>
                <a:srgbClr val="008ED2"/>
              </a:solidFill>
              <a:latin typeface="HelveticaNeue-Light"/>
              <a:hlinkClick r:id="rId2" tooltip="2. Cero dividido entre cualquier número da cero.&#10;&#10;         ..."/>
            </a:endParaRPr>
          </a:p>
          <a:p>
            <a:pPr algn="ctr"/>
            <a:r>
              <a:rPr lang="es-MX" sz="2000" b="0" i="0" dirty="0" smtClean="0">
                <a:solidFill>
                  <a:srgbClr val="3B3835"/>
                </a:solidFill>
                <a:effectLst/>
                <a:latin typeface="HelveticaNeue-Light"/>
              </a:rPr>
              <a:t>2. Cero dividido entre cualquier número da cero.</a:t>
            </a:r>
          </a:p>
          <a:p>
            <a:pPr algn="ctr"/>
            <a:r>
              <a:rPr lang="es-MX" sz="2000" b="0" i="0" dirty="0" smtClean="0">
                <a:solidFill>
                  <a:srgbClr val="3B3835"/>
                </a:solidFill>
                <a:effectLst/>
                <a:latin typeface="HelveticaNeue-Light"/>
              </a:rPr>
              <a:t> 0 : a = 0 </a:t>
            </a:r>
          </a:p>
          <a:p>
            <a:pPr algn="ctr"/>
            <a:r>
              <a:rPr lang="es-MX" sz="2000" b="0" i="0" dirty="0" smtClean="0">
                <a:solidFill>
                  <a:srgbClr val="3B3835"/>
                </a:solidFill>
                <a:effectLst/>
                <a:latin typeface="HelveticaNeue-Light"/>
              </a:rPr>
              <a:t>3. No se puede dividir por 0.</a:t>
            </a:r>
            <a:endParaRPr lang="es-MX" sz="2000" b="0" i="0" dirty="0">
              <a:solidFill>
                <a:srgbClr val="3B3835"/>
              </a:solidFill>
              <a:effectLst/>
              <a:latin typeface="HelveticaNeue-Light"/>
            </a:endParaRPr>
          </a:p>
        </p:txBody>
      </p:sp>
    </p:spTree>
    <p:extLst>
      <p:ext uri="{BB962C8B-B14F-4D97-AF65-F5344CB8AC3E}">
        <p14:creationId xmlns:p14="http://schemas.microsoft.com/office/powerpoint/2010/main" val="1105137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/>
          <a:srcRect t="7449" b="12948"/>
          <a:stretch/>
        </p:blipFill>
        <p:spPr>
          <a:xfrm>
            <a:off x="0" y="0"/>
            <a:ext cx="120828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378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148</TotalTime>
  <Words>620</Words>
  <Application>Microsoft Office PowerPoint</Application>
  <PresentationFormat>Panorámica</PresentationFormat>
  <Paragraphs>60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0" baseType="lpstr">
      <vt:lpstr>Arial</vt:lpstr>
      <vt:lpstr>HelveticaNeue-Light</vt:lpstr>
      <vt:lpstr>Trebuchet MS</vt:lpstr>
      <vt:lpstr>Wingdings 3</vt:lpstr>
      <vt:lpstr>Faceta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SISTEMAS</dc:creator>
  <cp:lastModifiedBy>SISTEMAS</cp:lastModifiedBy>
  <cp:revision>6</cp:revision>
  <cp:lastPrinted>2021-11-10T18:10:26Z</cp:lastPrinted>
  <dcterms:created xsi:type="dcterms:W3CDTF">2021-11-10T18:09:55Z</dcterms:created>
  <dcterms:modified xsi:type="dcterms:W3CDTF">2021-11-10T20:38:38Z</dcterms:modified>
</cp:coreProperties>
</file>