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72" r:id="rId2"/>
    <p:sldId id="274" r:id="rId3"/>
    <p:sldId id="275" r:id="rId4"/>
    <p:sldId id="276" r:id="rId5"/>
    <p:sldId id="277" r:id="rId6"/>
    <p:sldId id="278" r:id="rId7"/>
    <p:sldId id="279" r:id="rId8"/>
    <p:sldId id="256" r:id="rId9"/>
    <p:sldId id="257" r:id="rId10"/>
    <p:sldId id="258" r:id="rId11"/>
    <p:sldId id="259" r:id="rId12"/>
    <p:sldId id="260" r:id="rId13"/>
    <p:sldId id="261" r:id="rId14"/>
    <p:sldId id="262" r:id="rId15"/>
    <p:sldId id="264" r:id="rId16"/>
    <p:sldId id="263" r:id="rId17"/>
    <p:sldId id="266" r:id="rId18"/>
    <p:sldId id="265" r:id="rId19"/>
    <p:sldId id="280" r:id="rId20"/>
    <p:sldId id="267" r:id="rId21"/>
    <p:sldId id="268" r:id="rId22"/>
    <p:sldId id="269" r:id="rId23"/>
    <p:sldId id="270" r:id="rId24"/>
    <p:sldId id="271" r:id="rId2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4CB00F-5429-4B33-BCF3-A6A9428F2E5E}" type="datetimeFigureOut">
              <a:rPr lang="es-MX" smtClean="0"/>
              <a:t>13/11/2017</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2AA820-DD13-459F-B6BF-C6CE7219D54D}" type="slidenum">
              <a:rPr lang="es-MX" smtClean="0"/>
              <a:t>‹Nº›</a:t>
            </a:fld>
            <a:endParaRPr lang="es-MX"/>
          </a:p>
        </p:txBody>
      </p:sp>
    </p:spTree>
    <p:extLst>
      <p:ext uri="{BB962C8B-B14F-4D97-AF65-F5344CB8AC3E}">
        <p14:creationId xmlns:p14="http://schemas.microsoft.com/office/powerpoint/2010/main" val="3806281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smtClean="0"/>
              <a:t>Trtntntryjrtnthntrrtrtntrtryyrtn</a:t>
            </a:r>
          </a:p>
        </p:txBody>
      </p:sp>
      <p:sp>
        <p:nvSpPr>
          <p:cNvPr id="4" name="3 Marcador de número de diapositiva"/>
          <p:cNvSpPr>
            <a:spLocks noGrp="1"/>
          </p:cNvSpPr>
          <p:nvPr>
            <p:ph type="sldNum" sz="quarter" idx="10"/>
          </p:nvPr>
        </p:nvSpPr>
        <p:spPr/>
        <p:txBody>
          <a:bodyPr/>
          <a:lstStyle/>
          <a:p>
            <a:fld id="{1A2AA820-DD13-459F-B6BF-C6CE7219D54D}" type="slidenum">
              <a:rPr lang="es-MX" smtClean="0"/>
              <a:t>18</a:t>
            </a:fld>
            <a:endParaRPr lang="es-MX"/>
          </a:p>
        </p:txBody>
      </p:sp>
    </p:spTree>
    <p:extLst>
      <p:ext uri="{BB962C8B-B14F-4D97-AF65-F5344CB8AC3E}">
        <p14:creationId xmlns:p14="http://schemas.microsoft.com/office/powerpoint/2010/main" val="2010148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EE21A871-721E-4445-903B-24EF1E980745}" type="datetimeFigureOut">
              <a:rPr lang="es-MX" smtClean="0"/>
              <a:t>13/11/2017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B61D913-2C1E-4E37-BADC-69C8B96DE7EA}" type="slidenum">
              <a:rPr lang="es-MX" smtClean="0"/>
              <a:t>‹Nº›</a:t>
            </a:fld>
            <a:endParaRPr lang="es-MX"/>
          </a:p>
        </p:txBody>
      </p:sp>
    </p:spTree>
    <p:extLst>
      <p:ext uri="{BB962C8B-B14F-4D97-AF65-F5344CB8AC3E}">
        <p14:creationId xmlns:p14="http://schemas.microsoft.com/office/powerpoint/2010/main" val="2489728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E21A871-721E-4445-903B-24EF1E980745}" type="datetimeFigureOut">
              <a:rPr lang="es-MX" smtClean="0"/>
              <a:t>13/11/2017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B61D913-2C1E-4E37-BADC-69C8B96DE7EA}" type="slidenum">
              <a:rPr lang="es-MX" smtClean="0"/>
              <a:t>‹Nº›</a:t>
            </a:fld>
            <a:endParaRPr lang="es-MX"/>
          </a:p>
        </p:txBody>
      </p:sp>
    </p:spTree>
    <p:extLst>
      <p:ext uri="{BB962C8B-B14F-4D97-AF65-F5344CB8AC3E}">
        <p14:creationId xmlns:p14="http://schemas.microsoft.com/office/powerpoint/2010/main" val="3812494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E21A871-721E-4445-903B-24EF1E980745}" type="datetimeFigureOut">
              <a:rPr lang="es-MX" smtClean="0"/>
              <a:t>13/11/2017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B61D913-2C1E-4E37-BADC-69C8B96DE7EA}" type="slidenum">
              <a:rPr lang="es-MX" smtClean="0"/>
              <a:t>‹Nº›</a:t>
            </a:fld>
            <a:endParaRPr lang="es-MX"/>
          </a:p>
        </p:txBody>
      </p:sp>
    </p:spTree>
    <p:extLst>
      <p:ext uri="{BB962C8B-B14F-4D97-AF65-F5344CB8AC3E}">
        <p14:creationId xmlns:p14="http://schemas.microsoft.com/office/powerpoint/2010/main" val="662350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E21A871-721E-4445-903B-24EF1E980745}" type="datetimeFigureOut">
              <a:rPr lang="es-MX" smtClean="0"/>
              <a:t>13/11/2017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B61D913-2C1E-4E37-BADC-69C8B96DE7EA}" type="slidenum">
              <a:rPr lang="es-MX" smtClean="0"/>
              <a:t>‹Nº›</a:t>
            </a:fld>
            <a:endParaRPr lang="es-MX"/>
          </a:p>
        </p:txBody>
      </p:sp>
    </p:spTree>
    <p:extLst>
      <p:ext uri="{BB962C8B-B14F-4D97-AF65-F5344CB8AC3E}">
        <p14:creationId xmlns:p14="http://schemas.microsoft.com/office/powerpoint/2010/main" val="3893056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E21A871-721E-4445-903B-24EF1E980745}" type="datetimeFigureOut">
              <a:rPr lang="es-MX" smtClean="0"/>
              <a:t>13/11/2017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B61D913-2C1E-4E37-BADC-69C8B96DE7EA}" type="slidenum">
              <a:rPr lang="es-MX" smtClean="0"/>
              <a:t>‹Nº›</a:t>
            </a:fld>
            <a:endParaRPr lang="es-MX"/>
          </a:p>
        </p:txBody>
      </p:sp>
    </p:spTree>
    <p:extLst>
      <p:ext uri="{BB962C8B-B14F-4D97-AF65-F5344CB8AC3E}">
        <p14:creationId xmlns:p14="http://schemas.microsoft.com/office/powerpoint/2010/main" val="1814676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EE21A871-721E-4445-903B-24EF1E980745}" type="datetimeFigureOut">
              <a:rPr lang="es-MX" smtClean="0"/>
              <a:t>13/11/2017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B61D913-2C1E-4E37-BADC-69C8B96DE7EA}" type="slidenum">
              <a:rPr lang="es-MX" smtClean="0"/>
              <a:t>‹Nº›</a:t>
            </a:fld>
            <a:endParaRPr lang="es-MX"/>
          </a:p>
        </p:txBody>
      </p:sp>
    </p:spTree>
    <p:extLst>
      <p:ext uri="{BB962C8B-B14F-4D97-AF65-F5344CB8AC3E}">
        <p14:creationId xmlns:p14="http://schemas.microsoft.com/office/powerpoint/2010/main" val="793886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EE21A871-721E-4445-903B-24EF1E980745}" type="datetimeFigureOut">
              <a:rPr lang="es-MX" smtClean="0"/>
              <a:t>13/11/2017</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1B61D913-2C1E-4E37-BADC-69C8B96DE7EA}" type="slidenum">
              <a:rPr lang="es-MX" smtClean="0"/>
              <a:t>‹Nº›</a:t>
            </a:fld>
            <a:endParaRPr lang="es-MX"/>
          </a:p>
        </p:txBody>
      </p:sp>
    </p:spTree>
    <p:extLst>
      <p:ext uri="{BB962C8B-B14F-4D97-AF65-F5344CB8AC3E}">
        <p14:creationId xmlns:p14="http://schemas.microsoft.com/office/powerpoint/2010/main" val="3847960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EE21A871-721E-4445-903B-24EF1E980745}" type="datetimeFigureOut">
              <a:rPr lang="es-MX" smtClean="0"/>
              <a:t>13/11/2017</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1B61D913-2C1E-4E37-BADC-69C8B96DE7EA}" type="slidenum">
              <a:rPr lang="es-MX" smtClean="0"/>
              <a:t>‹Nº›</a:t>
            </a:fld>
            <a:endParaRPr lang="es-MX"/>
          </a:p>
        </p:txBody>
      </p:sp>
    </p:spTree>
    <p:extLst>
      <p:ext uri="{BB962C8B-B14F-4D97-AF65-F5344CB8AC3E}">
        <p14:creationId xmlns:p14="http://schemas.microsoft.com/office/powerpoint/2010/main" val="3366563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E21A871-721E-4445-903B-24EF1E980745}" type="datetimeFigureOut">
              <a:rPr lang="es-MX" smtClean="0"/>
              <a:t>13/11/2017</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1B61D913-2C1E-4E37-BADC-69C8B96DE7EA}" type="slidenum">
              <a:rPr lang="es-MX" smtClean="0"/>
              <a:t>‹Nº›</a:t>
            </a:fld>
            <a:endParaRPr lang="es-MX"/>
          </a:p>
        </p:txBody>
      </p:sp>
    </p:spTree>
    <p:extLst>
      <p:ext uri="{BB962C8B-B14F-4D97-AF65-F5344CB8AC3E}">
        <p14:creationId xmlns:p14="http://schemas.microsoft.com/office/powerpoint/2010/main" val="2819667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E21A871-721E-4445-903B-24EF1E980745}" type="datetimeFigureOut">
              <a:rPr lang="es-MX" smtClean="0"/>
              <a:t>13/11/2017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B61D913-2C1E-4E37-BADC-69C8B96DE7EA}" type="slidenum">
              <a:rPr lang="es-MX" smtClean="0"/>
              <a:t>‹Nº›</a:t>
            </a:fld>
            <a:endParaRPr lang="es-MX"/>
          </a:p>
        </p:txBody>
      </p:sp>
    </p:spTree>
    <p:extLst>
      <p:ext uri="{BB962C8B-B14F-4D97-AF65-F5344CB8AC3E}">
        <p14:creationId xmlns:p14="http://schemas.microsoft.com/office/powerpoint/2010/main" val="2371484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E21A871-721E-4445-903B-24EF1E980745}" type="datetimeFigureOut">
              <a:rPr lang="es-MX" smtClean="0"/>
              <a:t>13/11/2017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B61D913-2C1E-4E37-BADC-69C8B96DE7EA}" type="slidenum">
              <a:rPr lang="es-MX" smtClean="0"/>
              <a:t>‹Nº›</a:t>
            </a:fld>
            <a:endParaRPr lang="es-MX"/>
          </a:p>
        </p:txBody>
      </p:sp>
    </p:spTree>
    <p:extLst>
      <p:ext uri="{BB962C8B-B14F-4D97-AF65-F5344CB8AC3E}">
        <p14:creationId xmlns:p14="http://schemas.microsoft.com/office/powerpoint/2010/main" val="3920002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21A871-721E-4445-903B-24EF1E980745}" type="datetimeFigureOut">
              <a:rPr lang="es-MX" smtClean="0"/>
              <a:t>13/11/2017</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61D913-2C1E-4E37-BADC-69C8B96DE7EA}" type="slidenum">
              <a:rPr lang="es-MX" smtClean="0"/>
              <a:t>‹Nº›</a:t>
            </a:fld>
            <a:endParaRPr lang="es-MX"/>
          </a:p>
        </p:txBody>
      </p:sp>
    </p:spTree>
    <p:extLst>
      <p:ext uri="{BB962C8B-B14F-4D97-AF65-F5344CB8AC3E}">
        <p14:creationId xmlns:p14="http://schemas.microsoft.com/office/powerpoint/2010/main" val="985323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longleaf.net/teachingstyle.html"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MX" b="1" dirty="0">
                <a:effectLst>
                  <a:outerShdw blurRad="38100" dist="38100" dir="2700000" algn="tl">
                    <a:srgbClr val="000000">
                      <a:alpha val="43137"/>
                    </a:srgbClr>
                  </a:outerShdw>
                </a:effectLst>
              </a:rPr>
              <a:t>Modelo </a:t>
            </a:r>
            <a:r>
              <a:rPr lang="es-MX" b="1" dirty="0" err="1" smtClean="0">
                <a:effectLst>
                  <a:outerShdw blurRad="38100" dist="38100" dir="2700000" algn="tl">
                    <a:srgbClr val="000000">
                      <a:alpha val="43137"/>
                    </a:srgbClr>
                  </a:outerShdw>
                </a:effectLst>
              </a:rPr>
              <a:t>Grasha-Riechmann</a:t>
            </a:r>
            <a:endParaRPr lang="es-MX" dirty="0">
              <a:effectLst>
                <a:outerShdw blurRad="38100" dist="38100" dir="2700000" algn="tl">
                  <a:srgbClr val="000000">
                    <a:alpha val="43137"/>
                  </a:srgbClr>
                </a:outerShdw>
              </a:effectLst>
            </a:endParaRPr>
          </a:p>
        </p:txBody>
      </p:sp>
      <p:sp>
        <p:nvSpPr>
          <p:cNvPr id="5" name="4 Subtítulo"/>
          <p:cNvSpPr>
            <a:spLocks noGrp="1"/>
          </p:cNvSpPr>
          <p:nvPr>
            <p:ph type="subTitle" idx="1"/>
          </p:nvPr>
        </p:nvSpPr>
        <p:spPr/>
        <p:txBody>
          <a:bodyPr/>
          <a:lstStyle/>
          <a:p>
            <a:endParaRPr lang="es-MX"/>
          </a:p>
        </p:txBody>
      </p:sp>
    </p:spTree>
    <p:extLst>
      <p:ext uri="{BB962C8B-B14F-4D97-AF65-F5344CB8AC3E}">
        <p14:creationId xmlns:p14="http://schemas.microsoft.com/office/powerpoint/2010/main" val="359387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Quién es David </a:t>
            </a:r>
            <a:r>
              <a:rPr lang="es-MX" dirty="0" err="1" smtClean="0"/>
              <a:t>Kolb</a:t>
            </a:r>
            <a:r>
              <a:rPr lang="es-MX" dirty="0" smtClean="0"/>
              <a:t>?</a:t>
            </a:r>
            <a:endParaRPr lang="es-MX" dirty="0"/>
          </a:p>
        </p:txBody>
      </p:sp>
      <p:sp>
        <p:nvSpPr>
          <p:cNvPr id="3" name="2 Marcador de contenido"/>
          <p:cNvSpPr>
            <a:spLocks noGrp="1"/>
          </p:cNvSpPr>
          <p:nvPr>
            <p:ph idx="1"/>
          </p:nvPr>
        </p:nvSpPr>
        <p:spPr>
          <a:xfrm>
            <a:off x="4932040" y="1600200"/>
            <a:ext cx="3816424" cy="4525963"/>
          </a:xfrm>
        </p:spPr>
        <p:txBody>
          <a:bodyPr/>
          <a:lstStyle/>
          <a:p>
            <a:pPr marL="0" indent="0">
              <a:buNone/>
            </a:pPr>
            <a:r>
              <a:rPr lang="es-MX" dirty="0" smtClean="0"/>
              <a:t>Nació en 1939, estudió Psicología Social en Harvard, es profesor de comportamiento organizacional, se interesa en el cambio individual y social.</a:t>
            </a:r>
            <a:endParaRPr lang="es-MX" dirty="0"/>
          </a:p>
        </p:txBody>
      </p:sp>
      <p:pic>
        <p:nvPicPr>
          <p:cNvPr id="1026" name="Picture 2" descr="C:\Users\efima\Documents\MAESTRIA\3ER TRI\NELDA\David Kolb\aprendizaje-3_kol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916832"/>
            <a:ext cx="3953473"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5643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r>
              <a:rPr lang="es-MX" dirty="0" smtClean="0"/>
              <a:t>Las investigaciones de </a:t>
            </a:r>
            <a:r>
              <a:rPr lang="es-MX" dirty="0" err="1" smtClean="0"/>
              <a:t>Kolb</a:t>
            </a:r>
            <a:r>
              <a:rPr lang="es-MX" dirty="0" smtClean="0"/>
              <a:t> se centran en explorar los procesos </a:t>
            </a:r>
            <a:r>
              <a:rPr lang="es-MX" dirty="0" err="1" smtClean="0"/>
              <a:t>congnitivos</a:t>
            </a:r>
            <a:r>
              <a:rPr lang="es-MX" dirty="0" smtClean="0"/>
              <a:t> asociados al abordaje y procesamiento de las experiencias y en identificar y describir los diferentes modos en que realizamos dicho proceso, esto es, los diferentes estilos individuales de aprendizaje.</a:t>
            </a:r>
            <a:endParaRPr lang="es-MX" dirty="0"/>
          </a:p>
        </p:txBody>
      </p:sp>
    </p:spTree>
    <p:extLst>
      <p:ext uri="{BB962C8B-B14F-4D97-AF65-F5344CB8AC3E}">
        <p14:creationId xmlns:p14="http://schemas.microsoft.com/office/powerpoint/2010/main" val="2165589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6131024" cy="1143000"/>
          </a:xfrm>
        </p:spPr>
        <p:txBody>
          <a:bodyPr/>
          <a:lstStyle/>
          <a:p>
            <a:pPr algn="l"/>
            <a:r>
              <a:rPr lang="es-MX" dirty="0" smtClean="0"/>
              <a:t>Rápido, práctico y sencillo</a:t>
            </a:r>
            <a:endParaRPr lang="es-MX" dirty="0"/>
          </a:p>
        </p:txBody>
      </p:sp>
      <p:sp>
        <p:nvSpPr>
          <p:cNvPr id="3" name="2 Marcador de contenido"/>
          <p:cNvSpPr>
            <a:spLocks noGrp="1"/>
          </p:cNvSpPr>
          <p:nvPr>
            <p:ph idx="1"/>
          </p:nvPr>
        </p:nvSpPr>
        <p:spPr/>
        <p:txBody>
          <a:bodyPr>
            <a:normAutofit/>
          </a:bodyPr>
          <a:lstStyle/>
          <a:p>
            <a:pPr marL="514350" indent="-514350">
              <a:buFont typeface="+mj-lt"/>
              <a:buAutoNum type="arabicPeriod"/>
            </a:pPr>
            <a:r>
              <a:rPr lang="es-MX" dirty="0" smtClean="0"/>
              <a:t>El proceso de aprendizaje, las etapas por las que pasamos cuando aprendemos algo,</a:t>
            </a:r>
          </a:p>
          <a:p>
            <a:pPr marL="514350" indent="-514350">
              <a:buFont typeface="+mj-lt"/>
              <a:buAutoNum type="arabicPeriod"/>
            </a:pPr>
            <a:r>
              <a:rPr lang="es-MX" dirty="0" smtClean="0"/>
              <a:t>Los modos en que adquirimos nueva información y la transformamos en algo significativo y utilizable, y</a:t>
            </a:r>
          </a:p>
          <a:p>
            <a:pPr marL="514350" indent="-514350">
              <a:buFont typeface="+mj-lt"/>
              <a:buAutoNum type="arabicPeriod"/>
            </a:pPr>
            <a:r>
              <a:rPr lang="es-MX" dirty="0" smtClean="0"/>
              <a:t>Los estilos individuales de aprendizaje, que son los diferentes modos en que tendemos a abordar el proceso de aprendizaje.</a:t>
            </a:r>
          </a:p>
        </p:txBody>
      </p:sp>
      <p:pic>
        <p:nvPicPr>
          <p:cNvPr id="4" name="3 Imagen" descr="http://www.cca.org.mx/profesores/cursos/cep21/modulo_2/imagenes/kolbg.gif"/>
          <p:cNvPicPr/>
          <p:nvPr/>
        </p:nvPicPr>
        <p:blipFill>
          <a:blip r:embed="rId2"/>
          <a:srcRect/>
          <a:stretch>
            <a:fillRect/>
          </a:stretch>
        </p:blipFill>
        <p:spPr bwMode="auto">
          <a:xfrm>
            <a:off x="6626487" y="404664"/>
            <a:ext cx="1473905" cy="1068075"/>
          </a:xfrm>
          <a:prstGeom prst="rect">
            <a:avLst/>
          </a:prstGeom>
          <a:noFill/>
          <a:ln w="9525">
            <a:noFill/>
            <a:miter lim="800000"/>
            <a:headEnd/>
            <a:tailEnd/>
          </a:ln>
        </p:spPr>
      </p:pic>
    </p:spTree>
    <p:extLst>
      <p:ext uri="{BB962C8B-B14F-4D97-AF65-F5344CB8AC3E}">
        <p14:creationId xmlns:p14="http://schemas.microsoft.com/office/powerpoint/2010/main" val="26653356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Elipse"/>
          <p:cNvSpPr/>
          <p:nvPr/>
        </p:nvSpPr>
        <p:spPr>
          <a:xfrm>
            <a:off x="374848" y="3212976"/>
            <a:ext cx="596752" cy="576064"/>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6 Elipse"/>
          <p:cNvSpPr/>
          <p:nvPr/>
        </p:nvSpPr>
        <p:spPr>
          <a:xfrm>
            <a:off x="354898" y="3861048"/>
            <a:ext cx="596752" cy="576064"/>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7 Elipse"/>
          <p:cNvSpPr/>
          <p:nvPr/>
        </p:nvSpPr>
        <p:spPr>
          <a:xfrm>
            <a:off x="374848" y="4869160"/>
            <a:ext cx="596752" cy="576064"/>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4 Elipse"/>
          <p:cNvSpPr/>
          <p:nvPr/>
        </p:nvSpPr>
        <p:spPr>
          <a:xfrm>
            <a:off x="374848" y="2132856"/>
            <a:ext cx="596752" cy="57606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 name="1 Título"/>
          <p:cNvSpPr>
            <a:spLocks noGrp="1"/>
          </p:cNvSpPr>
          <p:nvPr>
            <p:ph type="title"/>
          </p:nvPr>
        </p:nvSpPr>
        <p:spPr/>
        <p:txBody>
          <a:bodyPr/>
          <a:lstStyle/>
          <a:p>
            <a:r>
              <a:rPr lang="es-MX" dirty="0" smtClean="0"/>
              <a:t>Ciclo del aprendizaje</a:t>
            </a:r>
            <a:endParaRPr lang="es-MX" dirty="0"/>
          </a:p>
        </p:txBody>
      </p:sp>
      <p:sp>
        <p:nvSpPr>
          <p:cNvPr id="3" name="2 Marcador de contenido"/>
          <p:cNvSpPr>
            <a:spLocks noGrp="1"/>
          </p:cNvSpPr>
          <p:nvPr>
            <p:ph idx="1"/>
          </p:nvPr>
        </p:nvSpPr>
        <p:spPr>
          <a:xfrm>
            <a:off x="457200" y="1600201"/>
            <a:ext cx="8229600" cy="748680"/>
          </a:xfrm>
        </p:spPr>
        <p:txBody>
          <a:bodyPr/>
          <a:lstStyle/>
          <a:p>
            <a:r>
              <a:rPr lang="es-MX" dirty="0" smtClean="0"/>
              <a:t>Aprendizaje significativo…</a:t>
            </a:r>
          </a:p>
        </p:txBody>
      </p:sp>
      <p:sp>
        <p:nvSpPr>
          <p:cNvPr id="4" name="2 Marcador de contenido"/>
          <p:cNvSpPr txBox="1">
            <a:spLocks/>
          </p:cNvSpPr>
          <p:nvPr/>
        </p:nvSpPr>
        <p:spPr>
          <a:xfrm>
            <a:off x="467544" y="2132856"/>
            <a:ext cx="8229600" cy="40324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s-MX" i="1" dirty="0" smtClean="0"/>
              <a:t>Hacemos algo</a:t>
            </a:r>
            <a:r>
              <a:rPr lang="es-MX" dirty="0" smtClean="0"/>
              <a:t>, tenemos una experiencia concreta.</a:t>
            </a:r>
          </a:p>
          <a:p>
            <a:pPr marL="514350" indent="-514350">
              <a:buFont typeface="+mj-lt"/>
              <a:buAutoNum type="arabicPeriod"/>
            </a:pPr>
            <a:r>
              <a:rPr lang="es-MX" i="1" dirty="0" smtClean="0"/>
              <a:t>Reflexionamos</a:t>
            </a:r>
            <a:r>
              <a:rPr lang="es-MX" dirty="0" smtClean="0"/>
              <a:t>, sobre aquello que hicimos.</a:t>
            </a:r>
          </a:p>
          <a:p>
            <a:pPr marL="514350" indent="-514350">
              <a:buFont typeface="+mj-lt"/>
              <a:buAutoNum type="arabicPeriod"/>
            </a:pPr>
            <a:r>
              <a:rPr lang="es-MX" dirty="0" smtClean="0"/>
              <a:t>Gracias a la reflexión, </a:t>
            </a:r>
            <a:r>
              <a:rPr lang="es-MX" i="1" dirty="0" smtClean="0"/>
              <a:t>obtenemos una conclusión</a:t>
            </a:r>
            <a:r>
              <a:rPr lang="es-MX" dirty="0" smtClean="0"/>
              <a:t>.</a:t>
            </a:r>
          </a:p>
          <a:p>
            <a:pPr marL="514350" indent="-514350">
              <a:buFont typeface="+mj-lt"/>
              <a:buAutoNum type="arabicPeriod"/>
            </a:pPr>
            <a:r>
              <a:rPr lang="es-MX" i="1" dirty="0" smtClean="0"/>
              <a:t>Probamos en la práctica</a:t>
            </a:r>
            <a:r>
              <a:rPr lang="es-MX" dirty="0" smtClean="0"/>
              <a:t> la conclusión obtenida.</a:t>
            </a:r>
          </a:p>
          <a:p>
            <a:pPr marL="514350" indent="-514350">
              <a:buFont typeface="+mj-lt"/>
              <a:buAutoNum type="arabicPeriod"/>
            </a:pPr>
            <a:endParaRPr lang="es-MX" dirty="0"/>
          </a:p>
        </p:txBody>
      </p:sp>
    </p:spTree>
    <p:extLst>
      <p:ext uri="{BB962C8B-B14F-4D97-AF65-F5344CB8AC3E}">
        <p14:creationId xmlns:p14="http://schemas.microsoft.com/office/powerpoint/2010/main" val="9928546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15 Grupo"/>
          <p:cNvGrpSpPr/>
          <p:nvPr/>
        </p:nvGrpSpPr>
        <p:grpSpPr>
          <a:xfrm>
            <a:off x="1187623" y="764704"/>
            <a:ext cx="6585249" cy="5454196"/>
            <a:chOff x="1187623" y="764704"/>
            <a:chExt cx="6585249" cy="5454196"/>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855" t="33265" r="34290" b="18334"/>
            <a:stretch/>
          </p:blipFill>
          <p:spPr bwMode="auto">
            <a:xfrm>
              <a:off x="1187623" y="764704"/>
              <a:ext cx="6585249" cy="5454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6 Conector recto"/>
            <p:cNvCxnSpPr/>
            <p:nvPr/>
          </p:nvCxnSpPr>
          <p:spPr>
            <a:xfrm>
              <a:off x="3923928" y="1484784"/>
              <a:ext cx="1368152"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6300192" y="3645024"/>
              <a:ext cx="1368152" cy="0"/>
            </a:xfrm>
            <a:prstGeom prst="line">
              <a:avLst/>
            </a:prstGeom>
            <a:ln w="889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3783237" y="6021288"/>
              <a:ext cx="1796875" cy="0"/>
            </a:xfrm>
            <a:prstGeom prst="line">
              <a:avLst/>
            </a:prstGeom>
            <a:ln w="889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1403648" y="3630389"/>
              <a:ext cx="1512168" cy="0"/>
            </a:xfrm>
            <a:prstGeom prst="line">
              <a:avLst/>
            </a:prstGeom>
            <a:ln w="88900">
              <a:solidFill>
                <a:srgbClr val="00B0F0"/>
              </a:solidFill>
            </a:ln>
          </p:spPr>
          <p:style>
            <a:lnRef idx="1">
              <a:schemeClr val="accent1"/>
            </a:lnRef>
            <a:fillRef idx="0">
              <a:schemeClr val="accent1"/>
            </a:fillRef>
            <a:effectRef idx="0">
              <a:schemeClr val="accent1"/>
            </a:effectRef>
            <a:fontRef idx="minor">
              <a:schemeClr val="tx1"/>
            </a:fontRef>
          </p:style>
        </p:cxnSp>
        <p:sp>
          <p:nvSpPr>
            <p:cNvPr id="15" name="14 Rectángulo"/>
            <p:cNvSpPr/>
            <p:nvPr/>
          </p:nvSpPr>
          <p:spPr>
            <a:xfrm>
              <a:off x="6691298" y="3727017"/>
              <a:ext cx="411337"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1979712" y="3717032"/>
              <a:ext cx="411337"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305" t="58859" r="60910" b="36554"/>
            <a:stretch/>
          </p:blipFill>
          <p:spPr bwMode="auto">
            <a:xfrm rot="20975640">
              <a:off x="1965019" y="4017278"/>
              <a:ext cx="558161" cy="516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1417714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Percepción y procesamiento</a:t>
            </a:r>
            <a:endParaRPr lang="es-MX" dirty="0"/>
          </a:p>
        </p:txBody>
      </p:sp>
      <p:grpSp>
        <p:nvGrpSpPr>
          <p:cNvPr id="4" name="3 Grupo"/>
          <p:cNvGrpSpPr/>
          <p:nvPr/>
        </p:nvGrpSpPr>
        <p:grpSpPr>
          <a:xfrm>
            <a:off x="1371128" y="1412776"/>
            <a:ext cx="6513240" cy="5086549"/>
            <a:chOff x="971600" y="764704"/>
            <a:chExt cx="7261035" cy="5616624"/>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855" t="33265" r="34290" b="18334"/>
            <a:stretch/>
          </p:blipFill>
          <p:spPr bwMode="auto">
            <a:xfrm>
              <a:off x="1187623" y="764704"/>
              <a:ext cx="6585249" cy="5454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5 Conector recto"/>
            <p:cNvCxnSpPr/>
            <p:nvPr/>
          </p:nvCxnSpPr>
          <p:spPr>
            <a:xfrm>
              <a:off x="3923928" y="1484784"/>
              <a:ext cx="1368152"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a:off x="6300192" y="3645024"/>
              <a:ext cx="1368152" cy="0"/>
            </a:xfrm>
            <a:prstGeom prst="line">
              <a:avLst/>
            </a:prstGeom>
            <a:ln w="889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a:off x="3783237" y="6021288"/>
              <a:ext cx="1796875" cy="0"/>
            </a:xfrm>
            <a:prstGeom prst="line">
              <a:avLst/>
            </a:prstGeom>
            <a:ln w="889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1403648" y="3630389"/>
              <a:ext cx="1512168" cy="0"/>
            </a:xfrm>
            <a:prstGeom prst="line">
              <a:avLst/>
            </a:prstGeom>
            <a:ln w="88900">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3539875" y="1484784"/>
              <a:ext cx="2176109" cy="369332"/>
            </a:xfrm>
            <a:prstGeom prst="rect">
              <a:avLst/>
            </a:prstGeom>
            <a:noFill/>
          </p:spPr>
          <p:txBody>
            <a:bodyPr wrap="none" rtlCol="0">
              <a:spAutoFit/>
            </a:bodyPr>
            <a:lstStyle/>
            <a:p>
              <a:r>
                <a:rPr lang="es-MX" b="1" dirty="0" smtClean="0"/>
                <a:t>Percibimos sintiendo</a:t>
              </a:r>
              <a:endParaRPr lang="es-MX" b="1" dirty="0"/>
            </a:p>
          </p:txBody>
        </p:sp>
        <p:sp>
          <p:nvSpPr>
            <p:cNvPr id="11" name="10 Rectángulo"/>
            <p:cNvSpPr/>
            <p:nvPr/>
          </p:nvSpPr>
          <p:spPr>
            <a:xfrm>
              <a:off x="6691298" y="3727017"/>
              <a:ext cx="411337"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11 Rectángulo"/>
            <p:cNvSpPr/>
            <p:nvPr/>
          </p:nvSpPr>
          <p:spPr>
            <a:xfrm>
              <a:off x="1979712" y="3717032"/>
              <a:ext cx="411337"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12 CuadroTexto"/>
            <p:cNvSpPr txBox="1"/>
            <p:nvPr/>
          </p:nvSpPr>
          <p:spPr>
            <a:xfrm>
              <a:off x="5724128" y="3645024"/>
              <a:ext cx="2508507" cy="369332"/>
            </a:xfrm>
            <a:prstGeom prst="rect">
              <a:avLst/>
            </a:prstGeom>
            <a:noFill/>
          </p:spPr>
          <p:txBody>
            <a:bodyPr wrap="none" rtlCol="0">
              <a:spAutoFit/>
            </a:bodyPr>
            <a:lstStyle/>
            <a:p>
              <a:r>
                <a:rPr lang="es-MX" b="1" dirty="0" smtClean="0"/>
                <a:t>Procesamos observando</a:t>
              </a:r>
              <a:endParaRPr lang="es-MX" b="1" dirty="0"/>
            </a:p>
          </p:txBody>
        </p:sp>
        <p:sp>
          <p:nvSpPr>
            <p:cNvPr id="14" name="13 CuadroTexto"/>
            <p:cNvSpPr txBox="1"/>
            <p:nvPr/>
          </p:nvSpPr>
          <p:spPr>
            <a:xfrm>
              <a:off x="3416114" y="6011996"/>
              <a:ext cx="2223109" cy="369332"/>
            </a:xfrm>
            <a:prstGeom prst="rect">
              <a:avLst/>
            </a:prstGeom>
            <a:noFill/>
          </p:spPr>
          <p:txBody>
            <a:bodyPr wrap="none" rtlCol="0">
              <a:spAutoFit/>
            </a:bodyPr>
            <a:lstStyle/>
            <a:p>
              <a:r>
                <a:rPr lang="es-MX" b="1" dirty="0" smtClean="0"/>
                <a:t>Percibimos pensando</a:t>
              </a:r>
              <a:endParaRPr lang="es-MX" b="1" dirty="0"/>
            </a:p>
          </p:txBody>
        </p:sp>
        <p:sp>
          <p:nvSpPr>
            <p:cNvPr id="15" name="14 CuadroTexto"/>
            <p:cNvSpPr txBox="1"/>
            <p:nvPr/>
          </p:nvSpPr>
          <p:spPr>
            <a:xfrm>
              <a:off x="971600" y="3645024"/>
              <a:ext cx="2257734" cy="369332"/>
            </a:xfrm>
            <a:prstGeom prst="rect">
              <a:avLst/>
            </a:prstGeom>
            <a:noFill/>
          </p:spPr>
          <p:txBody>
            <a:bodyPr wrap="none" rtlCol="0">
              <a:spAutoFit/>
            </a:bodyPr>
            <a:lstStyle/>
            <a:p>
              <a:r>
                <a:rPr lang="es-MX" b="1" dirty="0" smtClean="0"/>
                <a:t>Procesamos haciendo</a:t>
              </a:r>
              <a:endParaRPr lang="es-MX" b="1" dirty="0"/>
            </a:p>
          </p:txBody>
        </p:sp>
        <p:pic>
          <p:nvPicPr>
            <p:cNvPr id="1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305" t="58859" r="60910" b="36554"/>
            <a:stretch/>
          </p:blipFill>
          <p:spPr bwMode="auto">
            <a:xfrm rot="20975640">
              <a:off x="1965019" y="4017278"/>
              <a:ext cx="558161" cy="516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1962457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Los estilos de aprendizaje </a:t>
            </a:r>
            <a:endParaRPr lang="es-MX" dirty="0"/>
          </a:p>
        </p:txBody>
      </p:sp>
      <p:sp>
        <p:nvSpPr>
          <p:cNvPr id="3" name="2 Marcador de contenido"/>
          <p:cNvSpPr>
            <a:spLocks noGrp="1"/>
          </p:cNvSpPr>
          <p:nvPr>
            <p:ph idx="1"/>
          </p:nvPr>
        </p:nvSpPr>
        <p:spPr/>
        <p:txBody>
          <a:bodyPr/>
          <a:lstStyle/>
          <a:p>
            <a:r>
              <a:rPr lang="es-MX" dirty="0" smtClean="0"/>
              <a:t>Cada uno de los modos en que percibimos y procesamos información es un modo diferente de generar conocimiento y contribuir a nuestro aprendizaje.</a:t>
            </a:r>
          </a:p>
          <a:p>
            <a:r>
              <a:rPr lang="es-MX" dirty="0" smtClean="0"/>
              <a:t>Podemos entonces pensar en cada una de las cuatro etapas como 4 habilidades necesarias para aprender.</a:t>
            </a:r>
            <a:endParaRPr lang="es-MX" dirty="0"/>
          </a:p>
        </p:txBody>
      </p:sp>
    </p:spTree>
    <p:extLst>
      <p:ext uri="{BB962C8B-B14F-4D97-AF65-F5344CB8AC3E}">
        <p14:creationId xmlns:p14="http://schemas.microsoft.com/office/powerpoint/2010/main" val="11059045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r>
              <a:rPr lang="es-MX" dirty="0" smtClean="0"/>
              <a:t>El estilo de aprendizaje esta determinado por la combinación de preferencias…</a:t>
            </a:r>
            <a:endParaRPr lang="es-MX"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848" t="35656" r="17509" b="18288"/>
          <a:stretch/>
        </p:blipFill>
        <p:spPr bwMode="auto">
          <a:xfrm>
            <a:off x="-1" y="2708920"/>
            <a:ext cx="9047231" cy="3994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4 Conector recto"/>
          <p:cNvCxnSpPr/>
          <p:nvPr/>
        </p:nvCxnSpPr>
        <p:spPr>
          <a:xfrm>
            <a:off x="1835696" y="3356992"/>
            <a:ext cx="2448272" cy="0"/>
          </a:xfrm>
          <a:prstGeom prst="line">
            <a:avLst/>
          </a:prstGeom>
          <a:ln w="889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1835696" y="3573016"/>
            <a:ext cx="3960440" cy="0"/>
          </a:xfrm>
          <a:prstGeom prst="line">
            <a:avLst/>
          </a:prstGeom>
          <a:ln w="889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3563888" y="5949280"/>
            <a:ext cx="5256584" cy="0"/>
          </a:xfrm>
          <a:prstGeom prst="line">
            <a:avLst/>
          </a:prstGeom>
          <a:ln w="889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6764567" y="5733256"/>
            <a:ext cx="2055905" cy="0"/>
          </a:xfrm>
          <a:prstGeom prst="line">
            <a:avLst/>
          </a:prstGeom>
          <a:ln w="889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28706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48 Elipse"/>
          <p:cNvSpPr/>
          <p:nvPr/>
        </p:nvSpPr>
        <p:spPr>
          <a:xfrm>
            <a:off x="827583" y="1988840"/>
            <a:ext cx="1653271" cy="57606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6" name="45 Elipse"/>
          <p:cNvSpPr/>
          <p:nvPr/>
        </p:nvSpPr>
        <p:spPr>
          <a:xfrm>
            <a:off x="951650" y="3068960"/>
            <a:ext cx="1529204" cy="576064"/>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7" name="46 Elipse"/>
          <p:cNvSpPr/>
          <p:nvPr/>
        </p:nvSpPr>
        <p:spPr>
          <a:xfrm>
            <a:off x="639776" y="4293096"/>
            <a:ext cx="1841078" cy="576064"/>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8" name="47 Elipse"/>
          <p:cNvSpPr/>
          <p:nvPr/>
        </p:nvSpPr>
        <p:spPr>
          <a:xfrm>
            <a:off x="683568" y="5445224"/>
            <a:ext cx="1797286" cy="576064"/>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 name="1 Título"/>
          <p:cNvSpPr>
            <a:spLocks noGrp="1"/>
          </p:cNvSpPr>
          <p:nvPr>
            <p:ph type="title"/>
          </p:nvPr>
        </p:nvSpPr>
        <p:spPr/>
        <p:txBody>
          <a:bodyPr>
            <a:normAutofit fontScale="90000"/>
          </a:bodyPr>
          <a:lstStyle/>
          <a:p>
            <a:r>
              <a:rPr lang="es-MX" dirty="0"/>
              <a:t>Los 4 estilos que se desprenden de </a:t>
            </a:r>
            <a:r>
              <a:rPr lang="es-MX" dirty="0" smtClean="0"/>
              <a:t>las  </a:t>
            </a:r>
            <a:r>
              <a:rPr lang="es-MX" dirty="0"/>
              <a:t>preferencias son</a:t>
            </a:r>
            <a:r>
              <a:rPr lang="es-MX" dirty="0" smtClean="0"/>
              <a:t>:</a:t>
            </a:r>
            <a:endParaRPr lang="es-MX" dirty="0"/>
          </a:p>
        </p:txBody>
      </p:sp>
      <p:sp>
        <p:nvSpPr>
          <p:cNvPr id="7" name="6 CuadroTexto"/>
          <p:cNvSpPr txBox="1"/>
          <p:nvPr/>
        </p:nvSpPr>
        <p:spPr>
          <a:xfrm>
            <a:off x="938152" y="2031231"/>
            <a:ext cx="1577227" cy="461665"/>
          </a:xfrm>
          <a:prstGeom prst="rect">
            <a:avLst/>
          </a:prstGeom>
          <a:noFill/>
        </p:spPr>
        <p:txBody>
          <a:bodyPr wrap="none" rtlCol="0">
            <a:spAutoFit/>
          </a:bodyPr>
          <a:lstStyle/>
          <a:p>
            <a:r>
              <a:rPr lang="es-MX" sz="2400" b="1" dirty="0" smtClean="0">
                <a:effectLst>
                  <a:outerShdw blurRad="38100" dist="38100" dir="2700000" algn="tl">
                    <a:srgbClr val="000000">
                      <a:alpha val="43137"/>
                    </a:srgbClr>
                  </a:outerShdw>
                </a:effectLst>
              </a:rPr>
              <a:t>Divergente</a:t>
            </a:r>
            <a:endParaRPr lang="es-MX" sz="2400" b="1" dirty="0">
              <a:effectLst>
                <a:outerShdw blurRad="38100" dist="38100" dir="2700000" algn="tl">
                  <a:srgbClr val="000000">
                    <a:alpha val="43137"/>
                  </a:srgbClr>
                </a:outerShdw>
              </a:effectLst>
            </a:endParaRPr>
          </a:p>
        </p:txBody>
      </p:sp>
      <p:sp>
        <p:nvSpPr>
          <p:cNvPr id="8" name="7 CuadroTexto"/>
          <p:cNvSpPr txBox="1"/>
          <p:nvPr/>
        </p:nvSpPr>
        <p:spPr>
          <a:xfrm>
            <a:off x="965404" y="3140968"/>
            <a:ext cx="1561646" cy="461665"/>
          </a:xfrm>
          <a:prstGeom prst="rect">
            <a:avLst/>
          </a:prstGeom>
          <a:noFill/>
        </p:spPr>
        <p:txBody>
          <a:bodyPr wrap="none" rtlCol="0">
            <a:spAutoFit/>
          </a:bodyPr>
          <a:lstStyle/>
          <a:p>
            <a:r>
              <a:rPr lang="es-MX" sz="2400" b="1" dirty="0" smtClean="0">
                <a:effectLst>
                  <a:outerShdw blurRad="38100" dist="38100" dir="2700000" algn="tl">
                    <a:srgbClr val="000000">
                      <a:alpha val="43137"/>
                    </a:srgbClr>
                  </a:outerShdw>
                </a:effectLst>
              </a:rPr>
              <a:t>Asimilador</a:t>
            </a:r>
            <a:endParaRPr lang="es-MX" sz="2400" b="1" dirty="0">
              <a:effectLst>
                <a:outerShdw blurRad="38100" dist="38100" dir="2700000" algn="tl">
                  <a:srgbClr val="000000">
                    <a:alpha val="43137"/>
                  </a:srgbClr>
                </a:outerShdw>
              </a:effectLst>
            </a:endParaRPr>
          </a:p>
        </p:txBody>
      </p:sp>
      <p:sp>
        <p:nvSpPr>
          <p:cNvPr id="9" name="8 CuadroTexto"/>
          <p:cNvSpPr txBox="1"/>
          <p:nvPr/>
        </p:nvSpPr>
        <p:spPr>
          <a:xfrm>
            <a:off x="683568" y="4365104"/>
            <a:ext cx="1797287" cy="461665"/>
          </a:xfrm>
          <a:prstGeom prst="rect">
            <a:avLst/>
          </a:prstGeom>
          <a:noFill/>
        </p:spPr>
        <p:txBody>
          <a:bodyPr wrap="none" rtlCol="0">
            <a:spAutoFit/>
          </a:bodyPr>
          <a:lstStyle/>
          <a:p>
            <a:r>
              <a:rPr lang="es-MX" sz="2400" b="1" dirty="0" smtClean="0">
                <a:effectLst>
                  <a:outerShdw blurRad="38100" dist="38100" dir="2700000" algn="tl">
                    <a:srgbClr val="000000">
                      <a:alpha val="43137"/>
                    </a:srgbClr>
                  </a:outerShdw>
                </a:effectLst>
              </a:rPr>
              <a:t>Convergente</a:t>
            </a:r>
            <a:endParaRPr lang="es-MX" sz="2400" b="1" dirty="0">
              <a:effectLst>
                <a:outerShdw blurRad="38100" dist="38100" dir="2700000" algn="tl">
                  <a:srgbClr val="000000">
                    <a:alpha val="43137"/>
                  </a:srgbClr>
                </a:outerShdw>
              </a:effectLst>
            </a:endParaRPr>
          </a:p>
        </p:txBody>
      </p:sp>
      <p:sp>
        <p:nvSpPr>
          <p:cNvPr id="10" name="9 CuadroTexto"/>
          <p:cNvSpPr txBox="1"/>
          <p:nvPr/>
        </p:nvSpPr>
        <p:spPr>
          <a:xfrm>
            <a:off x="683568" y="5487615"/>
            <a:ext cx="1834285" cy="461665"/>
          </a:xfrm>
          <a:prstGeom prst="rect">
            <a:avLst/>
          </a:prstGeom>
          <a:noFill/>
        </p:spPr>
        <p:txBody>
          <a:bodyPr wrap="none" rtlCol="0">
            <a:spAutoFit/>
          </a:bodyPr>
          <a:lstStyle/>
          <a:p>
            <a:r>
              <a:rPr lang="es-MX" sz="2400" b="1" dirty="0" smtClean="0">
                <a:effectLst>
                  <a:outerShdw blurRad="38100" dist="38100" dir="2700000" algn="tl">
                    <a:srgbClr val="000000">
                      <a:alpha val="43137"/>
                    </a:srgbClr>
                  </a:outerShdw>
                </a:effectLst>
              </a:rPr>
              <a:t>Acomodador</a:t>
            </a:r>
            <a:endParaRPr lang="es-MX" sz="2400" b="1" dirty="0">
              <a:effectLst>
                <a:outerShdw blurRad="38100" dist="38100" dir="2700000" algn="tl">
                  <a:srgbClr val="000000">
                    <a:alpha val="43137"/>
                  </a:srgbClr>
                </a:outerShdw>
              </a:effectLst>
            </a:endParaRPr>
          </a:p>
        </p:txBody>
      </p:sp>
      <p:sp>
        <p:nvSpPr>
          <p:cNvPr id="11" name="10 Abrir llave"/>
          <p:cNvSpPr/>
          <p:nvPr/>
        </p:nvSpPr>
        <p:spPr>
          <a:xfrm>
            <a:off x="2483768" y="1772816"/>
            <a:ext cx="432048" cy="100811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2" name="11 Abrir llave"/>
          <p:cNvSpPr/>
          <p:nvPr/>
        </p:nvSpPr>
        <p:spPr>
          <a:xfrm>
            <a:off x="2483768" y="2924944"/>
            <a:ext cx="432048" cy="100811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3" name="12 Abrir llave"/>
          <p:cNvSpPr/>
          <p:nvPr/>
        </p:nvSpPr>
        <p:spPr>
          <a:xfrm>
            <a:off x="2483768" y="4149080"/>
            <a:ext cx="432048" cy="100811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4" name="13 Abrir llave"/>
          <p:cNvSpPr/>
          <p:nvPr/>
        </p:nvSpPr>
        <p:spPr>
          <a:xfrm>
            <a:off x="2483768" y="5301208"/>
            <a:ext cx="432048" cy="100811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5" name="14 CuadroTexto"/>
          <p:cNvSpPr txBox="1"/>
          <p:nvPr/>
        </p:nvSpPr>
        <p:spPr>
          <a:xfrm>
            <a:off x="2771800" y="1877923"/>
            <a:ext cx="3036537" cy="830997"/>
          </a:xfrm>
          <a:prstGeom prst="rect">
            <a:avLst/>
          </a:prstGeom>
          <a:noFill/>
        </p:spPr>
        <p:txBody>
          <a:bodyPr wrap="none" rtlCol="0">
            <a:spAutoFit/>
          </a:bodyPr>
          <a:lstStyle/>
          <a:p>
            <a:r>
              <a:rPr lang="es-MX" sz="2400" dirty="0" smtClean="0"/>
              <a:t>Experiencia Concreta +</a:t>
            </a:r>
          </a:p>
          <a:p>
            <a:r>
              <a:rPr lang="es-MX" sz="2400" dirty="0" smtClean="0"/>
              <a:t>Observación Reflexiva</a:t>
            </a:r>
            <a:endParaRPr lang="es-MX" sz="2400" dirty="0"/>
          </a:p>
        </p:txBody>
      </p:sp>
      <p:sp>
        <p:nvSpPr>
          <p:cNvPr id="16" name="15 CuadroTexto"/>
          <p:cNvSpPr txBox="1"/>
          <p:nvPr/>
        </p:nvSpPr>
        <p:spPr>
          <a:xfrm>
            <a:off x="2771800" y="3068960"/>
            <a:ext cx="3931846" cy="830997"/>
          </a:xfrm>
          <a:prstGeom prst="rect">
            <a:avLst/>
          </a:prstGeom>
          <a:noFill/>
        </p:spPr>
        <p:txBody>
          <a:bodyPr wrap="none" rtlCol="0">
            <a:spAutoFit/>
          </a:bodyPr>
          <a:lstStyle/>
          <a:p>
            <a:r>
              <a:rPr lang="es-MX" sz="2400" dirty="0" smtClean="0"/>
              <a:t>Conceptualización Abstracta +</a:t>
            </a:r>
          </a:p>
          <a:p>
            <a:r>
              <a:rPr lang="es-MX" sz="2400" dirty="0" smtClean="0"/>
              <a:t>Observación Reflexiva</a:t>
            </a:r>
            <a:endParaRPr lang="es-MX" sz="2400" dirty="0"/>
          </a:p>
        </p:txBody>
      </p:sp>
      <p:sp>
        <p:nvSpPr>
          <p:cNvPr id="18" name="17 CuadroTexto"/>
          <p:cNvSpPr txBox="1"/>
          <p:nvPr/>
        </p:nvSpPr>
        <p:spPr>
          <a:xfrm>
            <a:off x="2771800" y="4254187"/>
            <a:ext cx="3931846" cy="830997"/>
          </a:xfrm>
          <a:prstGeom prst="rect">
            <a:avLst/>
          </a:prstGeom>
          <a:noFill/>
        </p:spPr>
        <p:txBody>
          <a:bodyPr wrap="none" rtlCol="0">
            <a:spAutoFit/>
          </a:bodyPr>
          <a:lstStyle/>
          <a:p>
            <a:r>
              <a:rPr lang="es-MX" sz="2400" dirty="0" smtClean="0"/>
              <a:t>Conceptualización Abstracta +</a:t>
            </a:r>
          </a:p>
          <a:p>
            <a:r>
              <a:rPr lang="es-MX" sz="2400" dirty="0" smtClean="0"/>
              <a:t>Experimentación activa</a:t>
            </a:r>
            <a:endParaRPr lang="es-MX" sz="2400" dirty="0"/>
          </a:p>
        </p:txBody>
      </p:sp>
      <p:sp>
        <p:nvSpPr>
          <p:cNvPr id="19" name="18 CuadroTexto"/>
          <p:cNvSpPr txBox="1"/>
          <p:nvPr/>
        </p:nvSpPr>
        <p:spPr>
          <a:xfrm>
            <a:off x="2771800" y="5406315"/>
            <a:ext cx="3092578" cy="830997"/>
          </a:xfrm>
          <a:prstGeom prst="rect">
            <a:avLst/>
          </a:prstGeom>
          <a:noFill/>
        </p:spPr>
        <p:txBody>
          <a:bodyPr wrap="none" rtlCol="0">
            <a:spAutoFit/>
          </a:bodyPr>
          <a:lstStyle/>
          <a:p>
            <a:r>
              <a:rPr lang="es-MX" sz="2400" dirty="0" smtClean="0"/>
              <a:t>Experiencia Concreta +</a:t>
            </a:r>
          </a:p>
          <a:p>
            <a:r>
              <a:rPr lang="es-MX" sz="2400" dirty="0" smtClean="0"/>
              <a:t>Experimentación activa</a:t>
            </a:r>
            <a:endParaRPr lang="es-MX" sz="2400" dirty="0"/>
          </a:p>
        </p:txBody>
      </p:sp>
      <p:sp>
        <p:nvSpPr>
          <p:cNvPr id="21" name="20 Abrir llave"/>
          <p:cNvSpPr/>
          <p:nvPr/>
        </p:nvSpPr>
        <p:spPr>
          <a:xfrm>
            <a:off x="6732240" y="1772816"/>
            <a:ext cx="432048" cy="100811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22" name="21 Abrir llave"/>
          <p:cNvSpPr/>
          <p:nvPr/>
        </p:nvSpPr>
        <p:spPr>
          <a:xfrm>
            <a:off x="6732240" y="2924944"/>
            <a:ext cx="432048" cy="100811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23" name="22 Abrir llave"/>
          <p:cNvSpPr/>
          <p:nvPr/>
        </p:nvSpPr>
        <p:spPr>
          <a:xfrm>
            <a:off x="6732240" y="4149080"/>
            <a:ext cx="432048" cy="100811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24" name="23 Abrir llave"/>
          <p:cNvSpPr/>
          <p:nvPr/>
        </p:nvSpPr>
        <p:spPr>
          <a:xfrm>
            <a:off x="6732240" y="5301208"/>
            <a:ext cx="432048" cy="100811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25" name="24 CuadroTexto"/>
          <p:cNvSpPr txBox="1"/>
          <p:nvPr/>
        </p:nvSpPr>
        <p:spPr>
          <a:xfrm>
            <a:off x="7092280" y="1844824"/>
            <a:ext cx="1322926" cy="830997"/>
          </a:xfrm>
          <a:prstGeom prst="rect">
            <a:avLst/>
          </a:prstGeom>
          <a:noFill/>
        </p:spPr>
        <p:txBody>
          <a:bodyPr wrap="none" rtlCol="0">
            <a:spAutoFit/>
          </a:bodyPr>
          <a:lstStyle/>
          <a:p>
            <a:r>
              <a:rPr lang="es-MX" sz="2400" dirty="0" smtClean="0"/>
              <a:t>Sentir y </a:t>
            </a:r>
          </a:p>
          <a:p>
            <a:r>
              <a:rPr lang="es-MX" sz="2400" dirty="0"/>
              <a:t>O</a:t>
            </a:r>
            <a:r>
              <a:rPr lang="es-MX" sz="2400" dirty="0" smtClean="0"/>
              <a:t>bservar</a:t>
            </a:r>
            <a:endParaRPr lang="es-MX" sz="2400" dirty="0"/>
          </a:p>
        </p:txBody>
      </p:sp>
      <p:sp>
        <p:nvSpPr>
          <p:cNvPr id="26" name="25 CuadroTexto"/>
          <p:cNvSpPr txBox="1"/>
          <p:nvPr/>
        </p:nvSpPr>
        <p:spPr>
          <a:xfrm>
            <a:off x="7092280" y="3030051"/>
            <a:ext cx="1322926" cy="830997"/>
          </a:xfrm>
          <a:prstGeom prst="rect">
            <a:avLst/>
          </a:prstGeom>
          <a:noFill/>
        </p:spPr>
        <p:txBody>
          <a:bodyPr wrap="none" rtlCol="0">
            <a:spAutoFit/>
          </a:bodyPr>
          <a:lstStyle/>
          <a:p>
            <a:r>
              <a:rPr lang="es-MX" sz="2400" dirty="0" smtClean="0"/>
              <a:t>Pensar y </a:t>
            </a:r>
          </a:p>
          <a:p>
            <a:r>
              <a:rPr lang="es-MX" sz="2400" dirty="0"/>
              <a:t>O</a:t>
            </a:r>
            <a:r>
              <a:rPr lang="es-MX" sz="2400" dirty="0" smtClean="0"/>
              <a:t>bservar</a:t>
            </a:r>
            <a:endParaRPr lang="es-MX" sz="2400" dirty="0"/>
          </a:p>
        </p:txBody>
      </p:sp>
      <p:sp>
        <p:nvSpPr>
          <p:cNvPr id="27" name="26 CuadroTexto"/>
          <p:cNvSpPr txBox="1"/>
          <p:nvPr/>
        </p:nvSpPr>
        <p:spPr>
          <a:xfrm>
            <a:off x="7092280" y="4254187"/>
            <a:ext cx="1236492" cy="830997"/>
          </a:xfrm>
          <a:prstGeom prst="rect">
            <a:avLst/>
          </a:prstGeom>
          <a:noFill/>
        </p:spPr>
        <p:txBody>
          <a:bodyPr wrap="none" rtlCol="0">
            <a:spAutoFit/>
          </a:bodyPr>
          <a:lstStyle/>
          <a:p>
            <a:r>
              <a:rPr lang="es-MX" sz="2400" dirty="0" smtClean="0"/>
              <a:t>Pensar y</a:t>
            </a:r>
          </a:p>
          <a:p>
            <a:r>
              <a:rPr lang="es-MX" sz="2400" dirty="0" smtClean="0"/>
              <a:t>Actuar</a:t>
            </a:r>
            <a:endParaRPr lang="es-MX" sz="2400" dirty="0"/>
          </a:p>
        </p:txBody>
      </p:sp>
      <p:sp>
        <p:nvSpPr>
          <p:cNvPr id="28" name="27 CuadroTexto"/>
          <p:cNvSpPr txBox="1"/>
          <p:nvPr/>
        </p:nvSpPr>
        <p:spPr>
          <a:xfrm>
            <a:off x="7092280" y="5406315"/>
            <a:ext cx="1196481" cy="830997"/>
          </a:xfrm>
          <a:prstGeom prst="rect">
            <a:avLst/>
          </a:prstGeom>
          <a:noFill/>
        </p:spPr>
        <p:txBody>
          <a:bodyPr wrap="none" rtlCol="0">
            <a:spAutoFit/>
          </a:bodyPr>
          <a:lstStyle/>
          <a:p>
            <a:r>
              <a:rPr lang="es-MX" sz="2400" dirty="0" smtClean="0"/>
              <a:t>Sentir y </a:t>
            </a:r>
          </a:p>
          <a:p>
            <a:r>
              <a:rPr lang="es-MX" sz="2400" dirty="0" smtClean="0"/>
              <a:t>Actuar</a:t>
            </a:r>
            <a:endParaRPr lang="es-MX" sz="2400" dirty="0"/>
          </a:p>
        </p:txBody>
      </p:sp>
    </p:spTree>
    <p:extLst>
      <p:ext uri="{BB962C8B-B14F-4D97-AF65-F5344CB8AC3E}">
        <p14:creationId xmlns:p14="http://schemas.microsoft.com/office/powerpoint/2010/main" val="42508210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432" y="1268760"/>
            <a:ext cx="9071080" cy="4389665"/>
          </a:xfrm>
        </p:spPr>
      </p:pic>
    </p:spTree>
    <p:extLst>
      <p:ext uri="{BB962C8B-B14F-4D97-AF65-F5344CB8AC3E}">
        <p14:creationId xmlns:p14="http://schemas.microsoft.com/office/powerpoint/2010/main" val="3102665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51520" y="1337645"/>
            <a:ext cx="8280920" cy="3693319"/>
          </a:xfrm>
          <a:prstGeom prst="rect">
            <a:avLst/>
          </a:prstGeom>
          <a:noFill/>
        </p:spPr>
        <p:txBody>
          <a:bodyPr wrap="square" rtlCol="0">
            <a:spAutoFit/>
          </a:bodyPr>
          <a:lstStyle/>
          <a:p>
            <a:pPr algn="just"/>
            <a:r>
              <a:rPr lang="es-MX" b="1" dirty="0"/>
              <a:t>Desarrollado por</a:t>
            </a:r>
            <a:r>
              <a:rPr lang="es-MX" dirty="0"/>
              <a:t>: Anthony </a:t>
            </a:r>
            <a:r>
              <a:rPr lang="es-MX" dirty="0" err="1"/>
              <a:t>Grasha</a:t>
            </a:r>
            <a:r>
              <a:rPr lang="es-MX" dirty="0"/>
              <a:t> y </a:t>
            </a:r>
            <a:r>
              <a:rPr lang="es-MX" dirty="0" err="1"/>
              <a:t>Sheryl</a:t>
            </a:r>
            <a:r>
              <a:rPr lang="es-MX" dirty="0"/>
              <a:t> </a:t>
            </a:r>
            <a:r>
              <a:rPr lang="es-MX" dirty="0" err="1"/>
              <a:t>Hruska</a:t>
            </a:r>
            <a:r>
              <a:rPr lang="es-MX" dirty="0"/>
              <a:t> </a:t>
            </a:r>
            <a:r>
              <a:rPr lang="es-MX" dirty="0" err="1"/>
              <a:t>Riechmann</a:t>
            </a:r>
            <a:r>
              <a:rPr lang="es-MX" dirty="0"/>
              <a:t> en 1974.</a:t>
            </a:r>
          </a:p>
          <a:p>
            <a:pPr algn="just"/>
            <a:r>
              <a:rPr lang="es-MX" dirty="0"/>
              <a:t>El modelo de estilos de aprendizaje llamado </a:t>
            </a:r>
            <a:r>
              <a:rPr lang="es-MX" b="1" i="1" dirty="0" err="1"/>
              <a:t>Grasha-Riechmann</a:t>
            </a:r>
            <a:r>
              <a:rPr lang="es-MX" b="1" i="1" dirty="0"/>
              <a:t> </a:t>
            </a:r>
            <a:r>
              <a:rPr lang="es-MX" b="1" i="1" dirty="0" err="1"/>
              <a:t>Student</a:t>
            </a:r>
            <a:r>
              <a:rPr lang="es-MX" b="1" i="1" dirty="0"/>
              <a:t> </a:t>
            </a:r>
            <a:r>
              <a:rPr lang="es-MX" b="1" i="1" dirty="0" err="1"/>
              <a:t>Learning</a:t>
            </a:r>
            <a:r>
              <a:rPr lang="es-MX" b="1" i="1" dirty="0"/>
              <a:t> Style </a:t>
            </a:r>
            <a:r>
              <a:rPr lang="es-MX" b="1" i="1" dirty="0" err="1"/>
              <a:t>Scales</a:t>
            </a:r>
            <a:r>
              <a:rPr lang="es-MX" dirty="0"/>
              <a:t> se basa en las preferencias de los alumnos respecto a la interacción con sus compañeros y sus maestros y se refiere a la combinación de estilos que un estudiante puede llegar a evidenciar</a:t>
            </a:r>
            <a:r>
              <a:rPr lang="es-MX" dirty="0" smtClean="0"/>
              <a:t>.</a:t>
            </a:r>
          </a:p>
          <a:p>
            <a:pPr algn="just"/>
            <a:endParaRPr lang="es-MX" dirty="0"/>
          </a:p>
          <a:p>
            <a:pPr algn="just"/>
            <a:r>
              <a:rPr lang="es-MX" b="1" dirty="0"/>
              <a:t>Descripción del modelo:</a:t>
            </a:r>
            <a:endParaRPr lang="es-MX" dirty="0"/>
          </a:p>
          <a:p>
            <a:pPr algn="just"/>
            <a:r>
              <a:rPr lang="es-MX" dirty="0"/>
              <a:t>Los autores identificaron seis estilos en torno a tres dimensiones</a:t>
            </a:r>
            <a:r>
              <a:rPr lang="es-MX" dirty="0" smtClean="0"/>
              <a:t>:</a:t>
            </a:r>
          </a:p>
          <a:p>
            <a:pPr algn="just"/>
            <a:endParaRPr lang="es-MX" dirty="0"/>
          </a:p>
          <a:p>
            <a:pPr algn="just"/>
            <a:r>
              <a:rPr lang="es-MX" b="1" dirty="0"/>
              <a:t>Dimensiones</a:t>
            </a:r>
            <a:endParaRPr lang="es-MX" dirty="0"/>
          </a:p>
          <a:p>
            <a:pPr lvl="0" algn="just"/>
            <a:r>
              <a:rPr lang="es-MX" dirty="0"/>
              <a:t>Las actitudes del alumno hacia el aprendizaje.</a:t>
            </a:r>
          </a:p>
          <a:p>
            <a:pPr lvl="0" algn="just"/>
            <a:r>
              <a:rPr lang="es-MX" dirty="0"/>
              <a:t>Las perspectivas sobre los compañeros y sobre los maestros.</a:t>
            </a:r>
          </a:p>
          <a:p>
            <a:pPr lvl="0" algn="just"/>
            <a:r>
              <a:rPr lang="es-MX" dirty="0"/>
              <a:t>Las reacciones a los procedimientos didácticos dentro del salón de clases.</a:t>
            </a:r>
          </a:p>
        </p:txBody>
      </p:sp>
    </p:spTree>
    <p:extLst>
      <p:ext uri="{BB962C8B-B14F-4D97-AF65-F5344CB8AC3E}">
        <p14:creationId xmlns:p14="http://schemas.microsoft.com/office/powerpoint/2010/main" val="28193254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noAutofit/>
          </a:bodyPr>
          <a:lstStyle/>
          <a:p>
            <a:r>
              <a:rPr lang="es-MX" sz="9600" b="1" dirty="0" smtClean="0">
                <a:effectLst>
                  <a:outerShdw blurRad="38100" dist="38100" dir="2700000" algn="tl">
                    <a:srgbClr val="000000">
                      <a:alpha val="43137"/>
                    </a:srgbClr>
                  </a:outerShdw>
                </a:effectLst>
              </a:rPr>
              <a:t>TEST</a:t>
            </a:r>
            <a:endParaRPr lang="es-MX" sz="9600" b="1" dirty="0">
              <a:effectLst>
                <a:outerShdw blurRad="38100" dist="38100" dir="2700000" algn="tl">
                  <a:srgbClr val="000000">
                    <a:alpha val="43137"/>
                  </a:srgbClr>
                </a:outerShdw>
              </a:effectLst>
            </a:endParaRPr>
          </a:p>
        </p:txBody>
      </p:sp>
      <p:sp>
        <p:nvSpPr>
          <p:cNvPr id="5" name="4 Subtítulo"/>
          <p:cNvSpPr>
            <a:spLocks noGrp="1"/>
          </p:cNvSpPr>
          <p:nvPr>
            <p:ph type="subTitle" idx="1"/>
          </p:nvPr>
        </p:nvSpPr>
        <p:spPr>
          <a:xfrm>
            <a:off x="1411560" y="3501008"/>
            <a:ext cx="6400800" cy="1752600"/>
          </a:xfrm>
        </p:spPr>
        <p:txBody>
          <a:bodyPr/>
          <a:lstStyle/>
          <a:p>
            <a:r>
              <a:rPr lang="es-MX" dirty="0" smtClean="0"/>
              <a:t>Contestar el test</a:t>
            </a:r>
            <a:endParaRPr lang="es-MX" dirty="0"/>
          </a:p>
        </p:txBody>
      </p:sp>
    </p:spTree>
    <p:extLst>
      <p:ext uri="{BB962C8B-B14F-4D97-AF65-F5344CB8AC3E}">
        <p14:creationId xmlns:p14="http://schemas.microsoft.com/office/powerpoint/2010/main" val="15631871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034" t="25000" r="9560" b="16803"/>
          <a:stretch/>
        </p:blipFill>
        <p:spPr bwMode="auto">
          <a:xfrm>
            <a:off x="2123729" y="298020"/>
            <a:ext cx="6562842" cy="589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rot="16200000">
            <a:off x="-831968" y="2512814"/>
            <a:ext cx="4264501" cy="1200329"/>
          </a:xfrm>
          <a:prstGeom prst="rect">
            <a:avLst/>
          </a:prstGeom>
          <a:noFill/>
        </p:spPr>
        <p:txBody>
          <a:bodyPr wrap="none" rtlCol="0">
            <a:spAutoFit/>
          </a:bodyPr>
          <a:lstStyle/>
          <a:p>
            <a:r>
              <a:rPr lang="es-MX" sz="7200" dirty="0" smtClean="0"/>
              <a:t>Divergente</a:t>
            </a:r>
            <a:endParaRPr lang="es-MX" sz="7200" dirty="0"/>
          </a:p>
        </p:txBody>
      </p:sp>
    </p:spTree>
    <p:extLst>
      <p:ext uri="{BB962C8B-B14F-4D97-AF65-F5344CB8AC3E}">
        <p14:creationId xmlns:p14="http://schemas.microsoft.com/office/powerpoint/2010/main" val="6495158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rot="16200000">
            <a:off x="-794199" y="2512814"/>
            <a:ext cx="4188967" cy="1200329"/>
          </a:xfrm>
          <a:prstGeom prst="rect">
            <a:avLst/>
          </a:prstGeom>
          <a:noFill/>
        </p:spPr>
        <p:txBody>
          <a:bodyPr wrap="none" rtlCol="0">
            <a:spAutoFit/>
          </a:bodyPr>
          <a:lstStyle/>
          <a:p>
            <a:r>
              <a:rPr lang="es-MX" sz="7200" dirty="0" smtClean="0"/>
              <a:t>Asimilador</a:t>
            </a:r>
            <a:endParaRPr lang="es-MX" sz="72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033" t="23770" r="9445" b="28813"/>
          <a:stretch/>
        </p:blipFill>
        <p:spPr bwMode="auto">
          <a:xfrm>
            <a:off x="1763688" y="764704"/>
            <a:ext cx="6922155" cy="5052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66167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rot="16200000">
            <a:off x="-1167345" y="2512814"/>
            <a:ext cx="4935262" cy="1200329"/>
          </a:xfrm>
          <a:prstGeom prst="rect">
            <a:avLst/>
          </a:prstGeom>
          <a:noFill/>
        </p:spPr>
        <p:txBody>
          <a:bodyPr wrap="none" rtlCol="0">
            <a:spAutoFit/>
          </a:bodyPr>
          <a:lstStyle/>
          <a:p>
            <a:r>
              <a:rPr lang="es-MX" sz="7200" dirty="0" smtClean="0"/>
              <a:t>Convergente</a:t>
            </a:r>
            <a:endParaRPr lang="es-MX" sz="72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263" t="18033" r="9445" b="44672"/>
          <a:stretch/>
        </p:blipFill>
        <p:spPr bwMode="auto">
          <a:xfrm>
            <a:off x="2915816" y="650600"/>
            <a:ext cx="5802022" cy="3352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5269" t="35092" r="9446" b="47158"/>
          <a:stretch/>
        </p:blipFill>
        <p:spPr bwMode="auto">
          <a:xfrm>
            <a:off x="3108960" y="4002879"/>
            <a:ext cx="5608878" cy="1586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24806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rot="16200000">
            <a:off x="-1218348" y="2512814"/>
            <a:ext cx="5037276" cy="1200329"/>
          </a:xfrm>
          <a:prstGeom prst="rect">
            <a:avLst/>
          </a:prstGeom>
          <a:noFill/>
        </p:spPr>
        <p:txBody>
          <a:bodyPr wrap="none" rtlCol="0">
            <a:spAutoFit/>
          </a:bodyPr>
          <a:lstStyle/>
          <a:p>
            <a:r>
              <a:rPr lang="es-MX" sz="7200" dirty="0" smtClean="0"/>
              <a:t>Acomodador</a:t>
            </a:r>
            <a:endParaRPr lang="es-MX" sz="7200"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813" t="27321" r="9442" b="46786"/>
          <a:stretch/>
        </p:blipFill>
        <p:spPr bwMode="auto">
          <a:xfrm>
            <a:off x="2343402" y="260648"/>
            <a:ext cx="6361532"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3915" t="35966" r="9440" b="32799"/>
          <a:stretch/>
        </p:blipFill>
        <p:spPr bwMode="auto">
          <a:xfrm>
            <a:off x="2349123" y="2585717"/>
            <a:ext cx="6355811" cy="304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3471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861727116"/>
              </p:ext>
            </p:extLst>
          </p:nvPr>
        </p:nvGraphicFramePr>
        <p:xfrm>
          <a:off x="179512" y="548680"/>
          <a:ext cx="8640960" cy="5760642"/>
        </p:xfrm>
        <a:graphic>
          <a:graphicData uri="http://schemas.openxmlformats.org/drawingml/2006/table">
            <a:tbl>
              <a:tblPr firstRow="1" firstCol="1" bandRow="1">
                <a:tableStyleId>{5C22544A-7EE6-4342-B048-85BDC9FD1C3A}</a:tableStyleId>
              </a:tblPr>
              <a:tblGrid>
                <a:gridCol w="373198"/>
                <a:gridCol w="4062112"/>
                <a:gridCol w="4205650"/>
              </a:tblGrid>
              <a:tr h="1920214">
                <a:tc>
                  <a:txBody>
                    <a:bodyPr/>
                    <a:lstStyle/>
                    <a:p>
                      <a:pPr algn="ctr">
                        <a:lnSpc>
                          <a:spcPct val="115000"/>
                        </a:lnSpc>
                        <a:spcAft>
                          <a:spcPts val="1000"/>
                        </a:spcAft>
                      </a:pPr>
                      <a:r>
                        <a:rPr lang="es-MX" sz="4000" dirty="0" smtClean="0">
                          <a:effectLst/>
                          <a:latin typeface="Times New Roman"/>
                          <a:ea typeface="Times New Roman"/>
                          <a:cs typeface="Times New Roman"/>
                        </a:rPr>
                        <a:t>1</a:t>
                      </a:r>
                      <a:endParaRPr lang="es-MX" sz="4000" dirty="0">
                        <a:effectLst/>
                        <a:latin typeface="Times New Roman"/>
                        <a:ea typeface="Times New Roman"/>
                        <a:cs typeface="Times New Roman"/>
                      </a:endParaRPr>
                    </a:p>
                  </a:txBody>
                  <a:tcPr marL="9525" marR="9525" marT="9525" marB="9525" anchor="ctr"/>
                </a:tc>
                <a:tc>
                  <a:txBody>
                    <a:bodyPr/>
                    <a:lstStyle/>
                    <a:p>
                      <a:pPr algn="ctr">
                        <a:lnSpc>
                          <a:spcPct val="115000"/>
                        </a:lnSpc>
                        <a:spcAft>
                          <a:spcPts val="1000"/>
                        </a:spcAft>
                      </a:pPr>
                      <a:r>
                        <a:rPr lang="es-MX" sz="1600" dirty="0">
                          <a:effectLst/>
                        </a:rPr>
                        <a:t>Participativo</a:t>
                      </a:r>
                    </a:p>
                    <a:p>
                      <a:pPr>
                        <a:lnSpc>
                          <a:spcPct val="115000"/>
                        </a:lnSpc>
                        <a:spcAft>
                          <a:spcPts val="1000"/>
                        </a:spcAft>
                      </a:pPr>
                      <a:r>
                        <a:rPr lang="es-MX" sz="1600" dirty="0">
                          <a:effectLst/>
                        </a:rPr>
                        <a:t>Son buenos elementos en clase. Disfrutan la sesión y procuran estar al pendiente la mayor parte del tiempo. Tienen mucha disposición para el trabajo escolar.</a:t>
                      </a:r>
                      <a:endParaRPr lang="es-MX" sz="1600" dirty="0">
                        <a:effectLst/>
                        <a:latin typeface="Calibri"/>
                        <a:ea typeface="Calibri"/>
                        <a:cs typeface="Times New Roman"/>
                      </a:endParaRPr>
                    </a:p>
                  </a:txBody>
                  <a:tcPr marL="9525" marR="9525" marT="9525" marB="9525"/>
                </a:tc>
                <a:tc>
                  <a:txBody>
                    <a:bodyPr/>
                    <a:lstStyle/>
                    <a:p>
                      <a:pPr algn="ctr">
                        <a:lnSpc>
                          <a:spcPct val="115000"/>
                        </a:lnSpc>
                        <a:spcAft>
                          <a:spcPts val="1000"/>
                        </a:spcAft>
                      </a:pPr>
                      <a:r>
                        <a:rPr lang="es-MX" sz="1600">
                          <a:effectLst/>
                        </a:rPr>
                        <a:t>Elusivo</a:t>
                      </a:r>
                    </a:p>
                    <a:p>
                      <a:pPr>
                        <a:lnSpc>
                          <a:spcPct val="115000"/>
                        </a:lnSpc>
                        <a:spcAft>
                          <a:spcPts val="1000"/>
                        </a:spcAft>
                      </a:pPr>
                      <a:r>
                        <a:rPr lang="es-MX" sz="1600">
                          <a:effectLst/>
                        </a:rPr>
                        <a:t>No manifiestan entusiasmo en clase. No participan y se mantienen aislados. Son apáticos y desinteresados en las actividades escolares. No les gusta estar mucho tiempo en el aula.</a:t>
                      </a:r>
                      <a:endParaRPr lang="es-MX" sz="1600">
                        <a:effectLst/>
                        <a:latin typeface="Calibri"/>
                        <a:ea typeface="Calibri"/>
                        <a:cs typeface="Times New Roman"/>
                      </a:endParaRPr>
                    </a:p>
                  </a:txBody>
                  <a:tcPr marL="9525" marR="9525" marT="9525" marB="9525"/>
                </a:tc>
              </a:tr>
              <a:tr h="1920214">
                <a:tc>
                  <a:txBody>
                    <a:bodyPr/>
                    <a:lstStyle/>
                    <a:p>
                      <a:pPr algn="ctr">
                        <a:lnSpc>
                          <a:spcPct val="115000"/>
                        </a:lnSpc>
                        <a:spcAft>
                          <a:spcPts val="1000"/>
                        </a:spcAft>
                      </a:pPr>
                      <a:r>
                        <a:rPr lang="es-MX" sz="4000" dirty="0" smtClean="0">
                          <a:effectLst/>
                          <a:latin typeface="Times New Roman"/>
                          <a:ea typeface="Times New Roman"/>
                          <a:cs typeface="Times New Roman"/>
                        </a:rPr>
                        <a:t>2</a:t>
                      </a:r>
                      <a:endParaRPr lang="es-MX" sz="4000" dirty="0">
                        <a:effectLst/>
                        <a:latin typeface="Times New Roman"/>
                        <a:ea typeface="Times New Roman"/>
                        <a:cs typeface="Times New Roman"/>
                      </a:endParaRPr>
                    </a:p>
                  </a:txBody>
                  <a:tcPr marL="9525" marR="9525" marT="9525" marB="9525" anchor="ctr"/>
                </a:tc>
                <a:tc>
                  <a:txBody>
                    <a:bodyPr/>
                    <a:lstStyle/>
                    <a:p>
                      <a:pPr algn="ctr">
                        <a:lnSpc>
                          <a:spcPct val="115000"/>
                        </a:lnSpc>
                        <a:spcAft>
                          <a:spcPts val="1000"/>
                        </a:spcAft>
                      </a:pPr>
                      <a:r>
                        <a:rPr lang="es-MX" sz="1600">
                          <a:effectLst/>
                        </a:rPr>
                        <a:t>Competitivo</a:t>
                      </a:r>
                    </a:p>
                    <a:p>
                      <a:pPr>
                        <a:lnSpc>
                          <a:spcPct val="115000"/>
                        </a:lnSpc>
                        <a:spcAft>
                          <a:spcPts val="1000"/>
                        </a:spcAft>
                      </a:pPr>
                      <a:r>
                        <a:rPr lang="es-MX" sz="1600">
                          <a:effectLst/>
                        </a:rPr>
                        <a:t>Estudian para demostrar a los demás su supremacía en términos de aprovechamiento o calificación. Les gusta ser el centro de atención y recibir reconocimiento por sus logros.</a:t>
                      </a:r>
                      <a:endParaRPr lang="es-MX" sz="1600">
                        <a:effectLst/>
                        <a:latin typeface="Calibri"/>
                        <a:ea typeface="Calibri"/>
                        <a:cs typeface="Times New Roman"/>
                      </a:endParaRPr>
                    </a:p>
                  </a:txBody>
                  <a:tcPr marL="9525" marR="9525" marT="9525" marB="9525"/>
                </a:tc>
                <a:tc>
                  <a:txBody>
                    <a:bodyPr/>
                    <a:lstStyle/>
                    <a:p>
                      <a:pPr algn="ctr">
                        <a:lnSpc>
                          <a:spcPct val="115000"/>
                        </a:lnSpc>
                        <a:spcAft>
                          <a:spcPts val="1000"/>
                        </a:spcAft>
                      </a:pPr>
                      <a:r>
                        <a:rPr lang="es-MX" sz="1600" dirty="0">
                          <a:effectLst/>
                        </a:rPr>
                        <a:t>Colaborativo</a:t>
                      </a:r>
                    </a:p>
                    <a:p>
                      <a:pPr>
                        <a:lnSpc>
                          <a:spcPct val="115000"/>
                        </a:lnSpc>
                        <a:spcAft>
                          <a:spcPts val="1000"/>
                        </a:spcAft>
                      </a:pPr>
                      <a:r>
                        <a:rPr lang="es-MX" sz="1600" dirty="0">
                          <a:effectLst/>
                        </a:rPr>
                        <a:t>Les gusta aprender compartiendo ideas y talentos. </a:t>
                      </a:r>
                      <a:r>
                        <a:rPr lang="es-MX" sz="1600">
                          <a:effectLst/>
                        </a:rPr>
                        <a:t>Gustan de trabajar con sus compañeros y con sus profesores.</a:t>
                      </a:r>
                      <a:endParaRPr lang="es-MX" sz="1600">
                        <a:effectLst/>
                        <a:latin typeface="Calibri"/>
                        <a:ea typeface="Calibri"/>
                        <a:cs typeface="Times New Roman"/>
                      </a:endParaRPr>
                    </a:p>
                  </a:txBody>
                  <a:tcPr marL="9525" marR="9525" marT="9525" marB="9525"/>
                </a:tc>
              </a:tr>
              <a:tr h="1920214">
                <a:tc>
                  <a:txBody>
                    <a:bodyPr/>
                    <a:lstStyle/>
                    <a:p>
                      <a:pPr algn="ctr">
                        <a:lnSpc>
                          <a:spcPct val="115000"/>
                        </a:lnSpc>
                        <a:spcAft>
                          <a:spcPts val="1000"/>
                        </a:spcAft>
                      </a:pPr>
                      <a:r>
                        <a:rPr lang="es-MX" sz="4000" dirty="0" smtClean="0">
                          <a:effectLst/>
                          <a:latin typeface="Times New Roman"/>
                          <a:ea typeface="Times New Roman"/>
                          <a:cs typeface="Times New Roman"/>
                        </a:rPr>
                        <a:t>3</a:t>
                      </a:r>
                      <a:endParaRPr lang="es-MX" sz="4000" dirty="0">
                        <a:effectLst/>
                        <a:latin typeface="Times New Roman"/>
                        <a:ea typeface="Times New Roman"/>
                        <a:cs typeface="Times New Roman"/>
                      </a:endParaRPr>
                    </a:p>
                  </a:txBody>
                  <a:tcPr marL="9525" marR="9525" marT="9525" marB="9525" anchor="ctr"/>
                </a:tc>
                <a:tc>
                  <a:txBody>
                    <a:bodyPr/>
                    <a:lstStyle/>
                    <a:p>
                      <a:pPr algn="ctr">
                        <a:lnSpc>
                          <a:spcPct val="115000"/>
                        </a:lnSpc>
                        <a:spcAft>
                          <a:spcPts val="1000"/>
                        </a:spcAft>
                      </a:pPr>
                      <a:r>
                        <a:rPr lang="es-MX" sz="1600">
                          <a:effectLst/>
                        </a:rPr>
                        <a:t>Dependientes</a:t>
                      </a:r>
                    </a:p>
                    <a:p>
                      <a:pPr>
                        <a:lnSpc>
                          <a:spcPct val="115000"/>
                        </a:lnSpc>
                        <a:spcAft>
                          <a:spcPts val="1000"/>
                        </a:spcAft>
                      </a:pPr>
                      <a:r>
                        <a:rPr lang="es-MX" sz="1600">
                          <a:effectLst/>
                        </a:rPr>
                        <a:t>Manifiestan poca curiosidad intelectual y aprender sólo lo que tienen que aprender. Visualizan a los profesores y a sus compañeros como figuras de guía y/o autoridad para realizar sus actividades.</a:t>
                      </a:r>
                      <a:endParaRPr lang="es-MX" sz="1600">
                        <a:effectLst/>
                        <a:latin typeface="Calibri"/>
                        <a:ea typeface="Calibri"/>
                        <a:cs typeface="Times New Roman"/>
                      </a:endParaRPr>
                    </a:p>
                  </a:txBody>
                  <a:tcPr marL="9525" marR="9525" marT="9525" marB="9525"/>
                </a:tc>
                <a:tc>
                  <a:txBody>
                    <a:bodyPr/>
                    <a:lstStyle/>
                    <a:p>
                      <a:pPr algn="ctr">
                        <a:lnSpc>
                          <a:spcPct val="115000"/>
                        </a:lnSpc>
                        <a:spcAft>
                          <a:spcPts val="1000"/>
                        </a:spcAft>
                      </a:pPr>
                      <a:r>
                        <a:rPr lang="es-MX" sz="1600" dirty="0">
                          <a:effectLst/>
                        </a:rPr>
                        <a:t>Independientes</a:t>
                      </a:r>
                    </a:p>
                    <a:p>
                      <a:pPr>
                        <a:lnSpc>
                          <a:spcPct val="115000"/>
                        </a:lnSpc>
                        <a:spcAft>
                          <a:spcPts val="1000"/>
                        </a:spcAft>
                      </a:pPr>
                      <a:r>
                        <a:rPr lang="es-MX" sz="1600" dirty="0">
                          <a:effectLst/>
                        </a:rPr>
                        <a:t>Les gusta pensar por sí mismos. Son autónomos y confiados en su aprendizaje. Deciden lo que es importante de lo que no lo es, y les gusta trabajar de manera sólida. Evitan el trabajo en equipo.</a:t>
                      </a:r>
                      <a:endParaRPr lang="es-MX" sz="1600" dirty="0">
                        <a:effectLst/>
                        <a:latin typeface="Calibri"/>
                        <a:ea typeface="Calibri"/>
                        <a:cs typeface="Times New Roman"/>
                      </a:endParaRPr>
                    </a:p>
                  </a:txBody>
                  <a:tcPr marL="9525" marR="9525" marT="9525" marB="9525"/>
                </a:tc>
              </a:tr>
            </a:tbl>
          </a:graphicData>
        </a:graphic>
      </p:graphicFrame>
      <p:sp>
        <p:nvSpPr>
          <p:cNvPr id="3" name="2 CuadroTexto"/>
          <p:cNvSpPr txBox="1"/>
          <p:nvPr/>
        </p:nvSpPr>
        <p:spPr>
          <a:xfrm>
            <a:off x="1331640" y="87248"/>
            <a:ext cx="2088232" cy="523220"/>
          </a:xfrm>
          <a:prstGeom prst="rect">
            <a:avLst/>
          </a:prstGeom>
          <a:noFill/>
        </p:spPr>
        <p:txBody>
          <a:bodyPr wrap="square" rtlCol="0">
            <a:spAutoFit/>
          </a:bodyPr>
          <a:lstStyle/>
          <a:p>
            <a:r>
              <a:rPr lang="es-MX" sz="2800" b="1" dirty="0" smtClean="0"/>
              <a:t>Estilos </a:t>
            </a:r>
            <a:endParaRPr lang="es-MX" sz="2800" b="1" dirty="0"/>
          </a:p>
        </p:txBody>
      </p:sp>
    </p:spTree>
    <p:extLst>
      <p:ext uri="{BB962C8B-B14F-4D97-AF65-F5344CB8AC3E}">
        <p14:creationId xmlns:p14="http://schemas.microsoft.com/office/powerpoint/2010/main" val="11978512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116632"/>
            <a:ext cx="8568952" cy="3416320"/>
          </a:xfrm>
          <a:prstGeom prst="rect">
            <a:avLst/>
          </a:prstGeom>
          <a:noFill/>
        </p:spPr>
        <p:txBody>
          <a:bodyPr wrap="square" rtlCol="0">
            <a:spAutoFit/>
          </a:bodyPr>
          <a:lstStyle/>
          <a:p>
            <a:pPr algn="just"/>
            <a:r>
              <a:rPr lang="es-MX" b="1" dirty="0"/>
              <a:t>Sugerencias prácticas para el salón de clase:</a:t>
            </a:r>
            <a:endParaRPr lang="es-MX" dirty="0"/>
          </a:p>
          <a:p>
            <a:pPr algn="just"/>
            <a:r>
              <a:rPr lang="es-MX" dirty="0"/>
              <a:t>Las seis modalidades de estilos de aprendizaje propuestas por </a:t>
            </a:r>
            <a:r>
              <a:rPr lang="es-MX" dirty="0" err="1"/>
              <a:t>Grasha</a:t>
            </a:r>
            <a:r>
              <a:rPr lang="es-MX" dirty="0"/>
              <a:t> y </a:t>
            </a:r>
            <a:r>
              <a:rPr lang="es-MX" dirty="0" err="1"/>
              <a:t>Riechmann</a:t>
            </a:r>
            <a:r>
              <a:rPr lang="es-MX" dirty="0"/>
              <a:t>, van muy de la mano con el perfil de enseñanza del maestro.</a:t>
            </a:r>
          </a:p>
          <a:p>
            <a:pPr algn="just"/>
            <a:r>
              <a:rPr lang="es-MX" dirty="0"/>
              <a:t>Anthony </a:t>
            </a:r>
            <a:r>
              <a:rPr lang="es-MX" dirty="0" err="1"/>
              <a:t>Grasha</a:t>
            </a:r>
            <a:r>
              <a:rPr lang="es-MX" dirty="0"/>
              <a:t> elaboró en 1996 un modelo que relaciona los estilos de enseñanza de los profesores con los estilos de aprendizaje de los alumnos. </a:t>
            </a:r>
            <a:r>
              <a:rPr lang="es-MX" dirty="0" err="1"/>
              <a:t>Grasha</a:t>
            </a:r>
            <a:r>
              <a:rPr lang="es-MX" dirty="0"/>
              <a:t> establece que las cualidades personales del profesor guían y dirigen la selección de procesos instruccionales.</a:t>
            </a:r>
          </a:p>
          <a:p>
            <a:pPr algn="just"/>
            <a:r>
              <a:rPr lang="es-MX" dirty="0"/>
              <a:t>El autor toma como punto de partida la evaluación de estilos de personalidad de </a:t>
            </a:r>
            <a:r>
              <a:rPr lang="es-MX" b="1" dirty="0" err="1"/>
              <a:t>Briggs</a:t>
            </a:r>
            <a:r>
              <a:rPr lang="es-MX" b="1" dirty="0"/>
              <a:t> y Myers </a:t>
            </a:r>
            <a:r>
              <a:rPr lang="es-MX" dirty="0"/>
              <a:t>para crear un instrumento dirigido a los profesores y que identifica los estilos de enseñanza. Desarrolló entonces un instrumento llamado </a:t>
            </a:r>
            <a:r>
              <a:rPr lang="es-MX" b="1" dirty="0" err="1"/>
              <a:t>Teaching</a:t>
            </a:r>
            <a:r>
              <a:rPr lang="es-MX" b="1" dirty="0"/>
              <a:t> </a:t>
            </a:r>
            <a:r>
              <a:rPr lang="es-MX" b="1" dirty="0" err="1"/>
              <a:t>Styles</a:t>
            </a:r>
            <a:r>
              <a:rPr lang="es-MX" b="1" dirty="0"/>
              <a:t> </a:t>
            </a:r>
            <a:r>
              <a:rPr lang="es-MX" b="1" dirty="0" err="1"/>
              <a:t>Inventory</a:t>
            </a:r>
            <a:r>
              <a:rPr lang="es-MX" dirty="0"/>
              <a:t>, en el cual presenta cinco patrones diferentes de maestros:</a:t>
            </a:r>
          </a:p>
          <a:p>
            <a:pPr algn="just"/>
            <a:endParaRPr lang="es-MX" dirty="0"/>
          </a:p>
        </p:txBody>
      </p:sp>
      <p:pic>
        <p:nvPicPr>
          <p:cNvPr id="4098" name="Picture 2" descr="http://club.ediba.com/esp/wp-content/uploads/2013/08/2013-08-21-Espaci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129446"/>
            <a:ext cx="4104456" cy="36119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http://signisalc.org/redes/educomunicacion/files/2012/02/pedagogic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475" y="3501008"/>
            <a:ext cx="4254744" cy="315117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961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434754130"/>
              </p:ext>
            </p:extLst>
          </p:nvPr>
        </p:nvGraphicFramePr>
        <p:xfrm>
          <a:off x="179512" y="188640"/>
          <a:ext cx="8784976" cy="6643929"/>
        </p:xfrm>
        <a:graphic>
          <a:graphicData uri="http://schemas.openxmlformats.org/drawingml/2006/table">
            <a:tbl>
              <a:tblPr firstRow="1" firstCol="1" bandRow="1">
                <a:tableStyleId>{5C22544A-7EE6-4342-B048-85BDC9FD1C3A}</a:tableStyleId>
              </a:tblPr>
              <a:tblGrid>
                <a:gridCol w="8784976"/>
              </a:tblGrid>
              <a:tr h="1454167">
                <a:tc>
                  <a:txBody>
                    <a:bodyPr/>
                    <a:lstStyle/>
                    <a:p>
                      <a:pPr algn="l">
                        <a:lnSpc>
                          <a:spcPct val="115000"/>
                        </a:lnSpc>
                        <a:spcAft>
                          <a:spcPts val="1000"/>
                        </a:spcAft>
                      </a:pPr>
                      <a:r>
                        <a:rPr lang="es-MX" sz="1600" dirty="0">
                          <a:effectLst/>
                        </a:rPr>
                        <a:t>Experto</a:t>
                      </a:r>
                      <a:br>
                        <a:rPr lang="es-MX" sz="1600" dirty="0">
                          <a:effectLst/>
                        </a:rPr>
                      </a:br>
                      <a:r>
                        <a:rPr lang="es-MX" sz="1600" dirty="0">
                          <a:effectLst/>
                        </a:rPr>
                        <a:t>Es aquel que tiene el conocimiento y la experiencia que los estudiantes requieren. Mantiene su status entre sus estudiantes porque domina los detalles de la materia que imparte. Además, reta a sus estudiantes a través de la competencia entre ellos y parte del supuesto de que sus pupilos necesitan ser preparados por alguien como él.</a:t>
                      </a:r>
                      <a:endParaRPr lang="es-MX" sz="1600" dirty="0">
                        <a:effectLst/>
                        <a:latin typeface="Calibri"/>
                        <a:ea typeface="Calibri"/>
                        <a:cs typeface="Times New Roman"/>
                      </a:endParaRPr>
                    </a:p>
                  </a:txBody>
                  <a:tcPr marL="9525" marR="9525" marT="9525" marB="9525" anchor="ctr"/>
                </a:tc>
              </a:tr>
              <a:tr h="1454167">
                <a:tc>
                  <a:txBody>
                    <a:bodyPr/>
                    <a:lstStyle/>
                    <a:p>
                      <a:pPr algn="l">
                        <a:lnSpc>
                          <a:spcPct val="115000"/>
                        </a:lnSpc>
                        <a:spcAft>
                          <a:spcPts val="1000"/>
                        </a:spcAft>
                      </a:pPr>
                      <a:r>
                        <a:rPr lang="es-MX" sz="1600" dirty="0">
                          <a:effectLst/>
                        </a:rPr>
                        <a:t>Autoridad formal</a:t>
                      </a:r>
                      <a:br>
                        <a:rPr lang="es-MX" sz="1600" dirty="0">
                          <a:effectLst/>
                        </a:rPr>
                      </a:br>
                      <a:r>
                        <a:rPr lang="es-MX" sz="1600" dirty="0">
                          <a:effectLst/>
                        </a:rPr>
                        <a:t>Es aquel que mantiene su status entre los estudiantes por su conocimiento y por su puesto dentro de la escuela. Ofrece retroalimentación efectiva a los alumnos basada en los objetivos del curso, sus expectativas y a través de los reglamentos institucionales. Cuida mucho la normatividad correcta y aceptable dentro de la escuela y ofrece conocimiento estructurado a sus pupilos.</a:t>
                      </a:r>
                      <a:endParaRPr lang="es-MX" sz="1600" dirty="0">
                        <a:effectLst/>
                        <a:latin typeface="Calibri"/>
                        <a:ea typeface="Calibri"/>
                        <a:cs typeface="Times New Roman"/>
                      </a:endParaRPr>
                    </a:p>
                  </a:txBody>
                  <a:tcPr marL="9525" marR="9525" marT="9525" marB="9525" anchor="ctr"/>
                </a:tc>
              </a:tr>
              <a:tr h="1095114">
                <a:tc>
                  <a:txBody>
                    <a:bodyPr/>
                    <a:lstStyle/>
                    <a:p>
                      <a:pPr algn="l">
                        <a:lnSpc>
                          <a:spcPct val="115000"/>
                        </a:lnSpc>
                        <a:spcAft>
                          <a:spcPts val="1000"/>
                        </a:spcAft>
                      </a:pPr>
                      <a:r>
                        <a:rPr lang="es-MX" sz="1600">
                          <a:effectLst/>
                        </a:rPr>
                        <a:t>Modelo personal</a:t>
                      </a:r>
                      <a:br>
                        <a:rPr lang="es-MX" sz="1600">
                          <a:effectLst/>
                        </a:rPr>
                      </a:br>
                      <a:r>
                        <a:rPr lang="es-MX" sz="1600">
                          <a:effectLst/>
                        </a:rPr>
                        <a:t>Es aquel que cree ser "el ejemplo para los estudiantes" y a través de su propio desempeño les muestra a sus alumnos las formas adecuadas para pensar y comportarse. Es meticuloso, ordenado y a través de su persona, motiva a sus pupilos a emular su propio comportamiento.</a:t>
                      </a:r>
                      <a:endParaRPr lang="es-MX" sz="1600">
                        <a:effectLst/>
                        <a:latin typeface="Calibri"/>
                        <a:ea typeface="Calibri"/>
                        <a:cs typeface="Times New Roman"/>
                      </a:endParaRPr>
                    </a:p>
                  </a:txBody>
                  <a:tcPr marL="9525" marR="9525" marT="9525" marB="9525" anchor="ctr"/>
                </a:tc>
              </a:tr>
              <a:tr h="1454167">
                <a:tc>
                  <a:txBody>
                    <a:bodyPr/>
                    <a:lstStyle/>
                    <a:p>
                      <a:pPr algn="l">
                        <a:lnSpc>
                          <a:spcPct val="115000"/>
                        </a:lnSpc>
                        <a:spcAft>
                          <a:spcPts val="1000"/>
                        </a:spcAft>
                      </a:pPr>
                      <a:r>
                        <a:rPr lang="es-MX" sz="1600">
                          <a:effectLst/>
                        </a:rPr>
                        <a:t>Facilitador</a:t>
                      </a:r>
                      <a:br>
                        <a:rPr lang="es-MX" sz="1600">
                          <a:effectLst/>
                        </a:rPr>
                      </a:br>
                      <a:r>
                        <a:rPr lang="es-MX" sz="1600">
                          <a:effectLst/>
                        </a:rPr>
                        <a:t>Es aquel que guía a los estudiantes hacia el aprendizaje a través de cuestionamientos, alternativas y toma de decisiones. Enfatiza el desarrollo de los alumnos hacia la independencia, la iniciativa y la responsabilidad. Gusta del trabajo a través de proyectos o problemas que les permitan a los estudiantes aprender por su cuenta, y en donde la función del profesor sea sólo de asesor.</a:t>
                      </a:r>
                      <a:endParaRPr lang="es-MX" sz="1600">
                        <a:effectLst/>
                        <a:latin typeface="Calibri"/>
                        <a:ea typeface="Calibri"/>
                        <a:cs typeface="Times New Roman"/>
                      </a:endParaRPr>
                    </a:p>
                  </a:txBody>
                  <a:tcPr marL="9525" marR="9525" marT="9525" marB="9525" anchor="ctr"/>
                </a:tc>
              </a:tr>
              <a:tr h="1095114">
                <a:tc>
                  <a:txBody>
                    <a:bodyPr/>
                    <a:lstStyle/>
                    <a:p>
                      <a:pPr algn="l">
                        <a:lnSpc>
                          <a:spcPct val="115000"/>
                        </a:lnSpc>
                        <a:spcAft>
                          <a:spcPts val="1000"/>
                        </a:spcAft>
                      </a:pPr>
                      <a:r>
                        <a:rPr lang="es-MX" sz="1600" dirty="0" err="1">
                          <a:effectLst/>
                        </a:rPr>
                        <a:t>Delegador</a:t>
                      </a:r>
                      <a:r>
                        <a:rPr lang="es-MX" sz="1600" dirty="0">
                          <a:effectLst/>
                        </a:rPr>
                        <a:t/>
                      </a:r>
                      <a:br>
                        <a:rPr lang="es-MX" sz="1600" dirty="0">
                          <a:effectLst/>
                        </a:rPr>
                      </a:br>
                      <a:r>
                        <a:rPr lang="es-MX" sz="1600" dirty="0">
                          <a:effectLst/>
                        </a:rPr>
                        <a:t>Es aquel que le da la libertad al alumno a ser lo más autónomo posible. Motiva a los estudiantes a trabajar en proyectos de manera independiente o en pequeños equipos. El profesor funge solamente como consultor del proyecto.</a:t>
                      </a:r>
                      <a:endParaRPr lang="es-MX" sz="1600" dirty="0">
                        <a:effectLst/>
                        <a:latin typeface="Calibri"/>
                        <a:ea typeface="Calibri"/>
                        <a:cs typeface="Times New Roman"/>
                      </a:endParaRPr>
                    </a:p>
                  </a:txBody>
                  <a:tcPr marL="9525" marR="9525" marT="9525" marB="9525" anchor="ctr"/>
                </a:tc>
              </a:tr>
            </a:tbl>
          </a:graphicData>
        </a:graphic>
      </p:graphicFrame>
    </p:spTree>
    <p:extLst>
      <p:ext uri="{BB962C8B-B14F-4D97-AF65-F5344CB8AC3E}">
        <p14:creationId xmlns:p14="http://schemas.microsoft.com/office/powerpoint/2010/main" val="20049768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1560" y="620688"/>
            <a:ext cx="7416824" cy="1754326"/>
          </a:xfrm>
          <a:prstGeom prst="rect">
            <a:avLst/>
          </a:prstGeom>
          <a:noFill/>
        </p:spPr>
        <p:txBody>
          <a:bodyPr wrap="square" rtlCol="0">
            <a:spAutoFit/>
          </a:bodyPr>
          <a:lstStyle/>
          <a:p>
            <a:pPr algn="just"/>
            <a:r>
              <a:rPr lang="es-MX" dirty="0"/>
              <a:t>Todos los maestros poseen cada uno de los estilos en diferente grado y los combinan dependiendo del contexto, del estilo de aprendizaje de los alumnos, de la propia personalidad, de la materia a enseñar, del tipo de curso, del gusto personal por el curso, del número de alumnos, del tipo de evaluación, etc.</a:t>
            </a:r>
          </a:p>
          <a:p>
            <a:pPr algn="just"/>
            <a:endParaRPr lang="es-MX" dirty="0"/>
          </a:p>
        </p:txBody>
      </p:sp>
      <p:pic>
        <p:nvPicPr>
          <p:cNvPr id="3074" name="Picture 2" descr="https://motimatematicas.files.wordpress.com/2015/04/estilos-de-aprendizaje-nic3b1o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060848"/>
            <a:ext cx="5760640" cy="4565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89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84689" y="3905761"/>
            <a:ext cx="8091767" cy="1323439"/>
          </a:xfrm>
          <a:prstGeom prst="rect">
            <a:avLst/>
          </a:prstGeom>
          <a:noFill/>
        </p:spPr>
        <p:txBody>
          <a:bodyPr wrap="none" rtlCol="0">
            <a:spAutoFit/>
          </a:bodyPr>
          <a:lstStyle/>
          <a:p>
            <a:r>
              <a:rPr lang="es-MX" sz="4000" dirty="0">
                <a:hlinkClick r:id="rId2"/>
              </a:rPr>
              <a:t>http://</a:t>
            </a:r>
            <a:r>
              <a:rPr lang="es-MX" sz="4000" dirty="0" smtClean="0">
                <a:hlinkClick r:id="rId2"/>
              </a:rPr>
              <a:t>longleaf.net/teachingstyle.html</a:t>
            </a:r>
            <a:endParaRPr lang="es-MX" sz="4000" dirty="0" smtClean="0"/>
          </a:p>
          <a:p>
            <a:endParaRPr lang="es-MX" sz="4000" dirty="0"/>
          </a:p>
        </p:txBody>
      </p:sp>
      <p:sp>
        <p:nvSpPr>
          <p:cNvPr id="3" name="3 Título"/>
          <p:cNvSpPr txBox="1">
            <a:spLocks/>
          </p:cNvSpPr>
          <p:nvPr/>
        </p:nvSpPr>
        <p:spPr>
          <a:xfrm>
            <a:off x="685800" y="1916832"/>
            <a:ext cx="7772400" cy="147002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9600" b="1" smtClean="0">
                <a:effectLst>
                  <a:outerShdw blurRad="38100" dist="38100" dir="2700000" algn="tl">
                    <a:srgbClr val="000000">
                      <a:alpha val="43137"/>
                    </a:srgbClr>
                  </a:outerShdw>
                </a:effectLst>
              </a:rPr>
              <a:t>TEST</a:t>
            </a:r>
            <a:endParaRPr lang="es-MX" sz="9600" b="1" dirty="0">
              <a:effectLst>
                <a:outerShdw blurRad="38100" dist="38100" dir="2700000" algn="tl">
                  <a:srgbClr val="000000">
                    <a:alpha val="43137"/>
                  </a:srgbClr>
                </a:outerShdw>
              </a:effectLst>
            </a:endParaRPr>
          </a:p>
        </p:txBody>
      </p:sp>
      <p:sp>
        <p:nvSpPr>
          <p:cNvPr id="4" name="4 Subtítulo"/>
          <p:cNvSpPr txBox="1">
            <a:spLocks/>
          </p:cNvSpPr>
          <p:nvPr/>
        </p:nvSpPr>
        <p:spPr>
          <a:xfrm>
            <a:off x="1411560" y="3287415"/>
            <a:ext cx="6400800" cy="1752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MX" dirty="0" smtClean="0">
                <a:solidFill>
                  <a:schemeClr val="bg1">
                    <a:lumMod val="65000"/>
                  </a:schemeClr>
                </a:solidFill>
              </a:rPr>
              <a:t>Contestar el test</a:t>
            </a:r>
            <a:endParaRPr lang="es-MX" dirty="0">
              <a:solidFill>
                <a:schemeClr val="bg1">
                  <a:lumMod val="65000"/>
                </a:schemeClr>
              </a:solidFill>
            </a:endParaRPr>
          </a:p>
        </p:txBody>
      </p:sp>
    </p:spTree>
    <p:extLst>
      <p:ext uri="{BB962C8B-B14F-4D97-AF65-F5344CB8AC3E}">
        <p14:creationId xmlns:p14="http://schemas.microsoft.com/office/powerpoint/2010/main" val="2421723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MX" b="1" dirty="0" smtClean="0">
                <a:effectLst>
                  <a:outerShdw blurRad="38100" dist="38100" dir="2700000" algn="tl">
                    <a:srgbClr val="000000">
                      <a:alpha val="43137"/>
                    </a:srgbClr>
                  </a:outerShdw>
                </a:effectLst>
              </a:rPr>
              <a:t>El Aprendizaje Experiencial</a:t>
            </a:r>
            <a:br>
              <a:rPr lang="es-MX" b="1" dirty="0" smtClean="0">
                <a:effectLst>
                  <a:outerShdw blurRad="38100" dist="38100" dir="2700000" algn="tl">
                    <a:srgbClr val="000000">
                      <a:alpha val="43137"/>
                    </a:srgbClr>
                  </a:outerShdw>
                </a:effectLst>
              </a:rPr>
            </a:br>
            <a:endParaRPr lang="es-MX"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938940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David </a:t>
            </a:r>
            <a:r>
              <a:rPr lang="es-MX" dirty="0" err="1" smtClean="0"/>
              <a:t>Kolb</a:t>
            </a:r>
            <a:r>
              <a:rPr lang="es-MX" dirty="0" smtClean="0"/>
              <a:t> y la teoría del Aprendizaje Experiencial</a:t>
            </a:r>
            <a:endParaRPr lang="es-MX" dirty="0"/>
          </a:p>
        </p:txBody>
      </p:sp>
      <p:sp>
        <p:nvSpPr>
          <p:cNvPr id="3" name="2 Marcador de contenido"/>
          <p:cNvSpPr>
            <a:spLocks noGrp="1"/>
          </p:cNvSpPr>
          <p:nvPr>
            <p:ph idx="1"/>
          </p:nvPr>
        </p:nvSpPr>
        <p:spPr/>
        <p:txBody>
          <a:bodyPr/>
          <a:lstStyle/>
          <a:p>
            <a:r>
              <a:rPr lang="es-MX" dirty="0"/>
              <a:t>S</a:t>
            </a:r>
            <a:r>
              <a:rPr lang="es-MX" dirty="0" smtClean="0"/>
              <a:t>e centra en la importancia del papel que juega la experiencia en el proceso de aprendizaje. Desde ésta perspectiva el aprendizaje es el proceso mediante el cual construimos conocimiento mediante un proceso de reflexión y de «dar sentido» a las experiencias.</a:t>
            </a:r>
          </a:p>
          <a:p>
            <a:pPr marL="0" indent="0">
              <a:buNone/>
            </a:pPr>
            <a:endParaRPr lang="es-MX" dirty="0"/>
          </a:p>
        </p:txBody>
      </p:sp>
    </p:spTree>
    <p:extLst>
      <p:ext uri="{BB962C8B-B14F-4D97-AF65-F5344CB8AC3E}">
        <p14:creationId xmlns:p14="http://schemas.microsoft.com/office/powerpoint/2010/main" val="67788316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TotalTime>
  <Words>728</Words>
  <Application>Microsoft Office PowerPoint</Application>
  <PresentationFormat>Presentación en pantalla (4:3)</PresentationFormat>
  <Paragraphs>94</Paragraphs>
  <Slides>24</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24</vt:i4>
      </vt:variant>
    </vt:vector>
  </HeadingPairs>
  <TitlesOfParts>
    <vt:vector size="28" baseType="lpstr">
      <vt:lpstr>Arial</vt:lpstr>
      <vt:lpstr>Calibri</vt:lpstr>
      <vt:lpstr>Times New Roman</vt:lpstr>
      <vt:lpstr>Tema de Office</vt:lpstr>
      <vt:lpstr>Modelo Grasha-Riechmann</vt:lpstr>
      <vt:lpstr>Presentación de PowerPoint</vt:lpstr>
      <vt:lpstr>Presentación de PowerPoint</vt:lpstr>
      <vt:lpstr>Presentación de PowerPoint</vt:lpstr>
      <vt:lpstr>Presentación de PowerPoint</vt:lpstr>
      <vt:lpstr>Presentación de PowerPoint</vt:lpstr>
      <vt:lpstr>Presentación de PowerPoint</vt:lpstr>
      <vt:lpstr>El Aprendizaje Experiencial </vt:lpstr>
      <vt:lpstr>David Kolb y la teoría del Aprendizaje Experiencial</vt:lpstr>
      <vt:lpstr>Quién es David Kolb?</vt:lpstr>
      <vt:lpstr>Presentación de PowerPoint</vt:lpstr>
      <vt:lpstr>Rápido, práctico y sencillo</vt:lpstr>
      <vt:lpstr>Ciclo del aprendizaje</vt:lpstr>
      <vt:lpstr>Presentación de PowerPoint</vt:lpstr>
      <vt:lpstr>Percepción y procesamiento</vt:lpstr>
      <vt:lpstr>Los estilos de aprendizaje </vt:lpstr>
      <vt:lpstr>Presentación de PowerPoint</vt:lpstr>
      <vt:lpstr>Los 4 estilos que se desprenden de las  preferencias son:</vt:lpstr>
      <vt:lpstr>Presentación de PowerPoint</vt:lpstr>
      <vt:lpstr>TEST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APRENDIZAJE EXPERIENCIAL</dc:title>
  <dc:creator>Efi Maury</dc:creator>
  <cp:lastModifiedBy>Efi Maury</cp:lastModifiedBy>
  <cp:revision>96</cp:revision>
  <dcterms:created xsi:type="dcterms:W3CDTF">2016-04-29T19:10:23Z</dcterms:created>
  <dcterms:modified xsi:type="dcterms:W3CDTF">2017-11-13T17:22:14Z</dcterms:modified>
</cp:coreProperties>
</file>