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9094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smtClean="0"/>
              <a:pPr/>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2494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9B482E8-6E0E-1B4F-B1FD-C69DB9E858D9}"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998279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03236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FBF54567-0DE4-3F47-BF90-CB84690072F9}"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93838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3/12/2020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128976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3/12/2020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099292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7573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4766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9200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DFA1846-DA80-1C48-A609-854EA85C59AD}" type="datetimeFigureOut">
              <a:rPr lang="en-US" smtClean="0"/>
              <a:pPr/>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9049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83077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8835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F13A34C8-038E-2045-AF43-DF7DBB8E0E9E}" type="datetimeFigureOut">
              <a:rPr lang="en-US" smtClean="0"/>
              <a:pPr/>
              <a:t>3/12/2020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0750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18C68F-D26B-8F47-958C-23B49CF8A634}" type="datetimeFigureOut">
              <a:rPr lang="en-US" smtClean="0"/>
              <a:pPr/>
              <a:t>3/12/2020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192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D0DF5E60-9974-AC48-9591-99C2BB44B7CF}" type="datetimeFigureOut">
              <a:rPr lang="en-US" smtClean="0"/>
              <a:pPr/>
              <a:t>3/12/2020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01311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smtClean="0"/>
              <a:pPr/>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753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B482E8-6E0E-1B4F-B1FD-C69DB9E858D9}" type="datetimeFigureOut">
              <a:rPr lang="en-US" smtClean="0"/>
              <a:pPr/>
              <a:t>3/12/2020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27217135"/>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409904"/>
            <a:ext cx="8825658" cy="4367478"/>
          </a:xfrm>
        </p:spPr>
        <p:txBody>
          <a:bodyPr/>
          <a:lstStyle/>
          <a:p>
            <a:r>
              <a:rPr lang="es-ES" dirty="0">
                <a:solidFill>
                  <a:schemeClr val="bg2">
                    <a:lumMod val="40000"/>
                    <a:lumOff val="60000"/>
                  </a:schemeClr>
                </a:solidFill>
              </a:rPr>
              <a:t>PASADO Y FUTURO DEL VERBO LEER</a:t>
            </a:r>
            <a:br>
              <a:rPr lang="es-ES" dirty="0">
                <a:solidFill>
                  <a:schemeClr val="bg2">
                    <a:lumMod val="40000"/>
                    <a:lumOff val="60000"/>
                  </a:schemeClr>
                </a:solidFill>
              </a:rPr>
            </a:br>
            <a:r>
              <a:rPr lang="es-ES" dirty="0">
                <a:solidFill>
                  <a:schemeClr val="bg1"/>
                </a:solidFill>
              </a:rPr>
              <a:t/>
            </a:r>
            <a:br>
              <a:rPr lang="es-ES" dirty="0">
                <a:solidFill>
                  <a:schemeClr val="bg1"/>
                </a:solidFill>
              </a:rPr>
            </a:br>
            <a:endParaRPr lang="es-MX" dirty="0"/>
          </a:p>
        </p:txBody>
      </p:sp>
      <p:sp>
        <p:nvSpPr>
          <p:cNvPr id="3" name="Subtítulo 2"/>
          <p:cNvSpPr>
            <a:spLocks noGrp="1"/>
          </p:cNvSpPr>
          <p:nvPr>
            <p:ph type="subTitle" idx="1"/>
          </p:nvPr>
        </p:nvSpPr>
        <p:spPr/>
        <p:txBody>
          <a:bodyPr/>
          <a:lstStyle/>
          <a:p>
            <a:r>
              <a:rPr lang="es-ES" dirty="0">
                <a:solidFill>
                  <a:schemeClr val="accent6"/>
                </a:solidFill>
              </a:rPr>
              <a:t>Emilia Ferreiro</a:t>
            </a:r>
            <a:endParaRPr lang="es-MX" dirty="0">
              <a:solidFill>
                <a:schemeClr val="accent6"/>
              </a:solidFill>
            </a:endParaRPr>
          </a:p>
        </p:txBody>
      </p:sp>
    </p:spTree>
    <p:extLst>
      <p:ext uri="{BB962C8B-B14F-4D97-AF65-F5344CB8AC3E}">
        <p14:creationId xmlns:p14="http://schemas.microsoft.com/office/powerpoint/2010/main" val="104612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smtClean="0"/>
              <a:t>¿Estamos frente a una renovación en la definición del texto y del </a:t>
            </a:r>
            <a:r>
              <a:rPr lang="es-MX" dirty="0" err="1" smtClean="0"/>
              <a:t>lector,de</a:t>
            </a:r>
            <a:r>
              <a:rPr lang="es-MX" dirty="0" smtClean="0"/>
              <a:t> las prácticas de lectura y de los modos de leer?</a:t>
            </a:r>
          </a:p>
          <a:p>
            <a:r>
              <a:rPr lang="es-MX" dirty="0" smtClean="0"/>
              <a:t>De una población del planeta supuestamente letrada, resulta iletrada con esta nueva tecnología</a:t>
            </a:r>
          </a:p>
          <a:p>
            <a:r>
              <a:rPr lang="es-MX" dirty="0" smtClean="0"/>
              <a:t>Todos somos de una generación intermedia, que vio llegar la </a:t>
            </a:r>
            <a:r>
              <a:rPr lang="es-MX" dirty="0" err="1" smtClean="0"/>
              <a:t>computadora.Los</a:t>
            </a:r>
            <a:r>
              <a:rPr lang="es-MX" dirty="0" smtClean="0"/>
              <a:t> niños que ahora están en las aulas nacieron las computadoras instaladas en la sociedad y que tienen una diferencia con sus maestras .</a:t>
            </a:r>
          </a:p>
          <a:p>
            <a:r>
              <a:rPr lang="es-MX" dirty="0" smtClean="0"/>
              <a:t>El </a:t>
            </a:r>
            <a:r>
              <a:rPr lang="es-MX" dirty="0" err="1" smtClean="0"/>
              <a:t>espiritú</a:t>
            </a:r>
            <a:r>
              <a:rPr lang="es-MX" dirty="0" smtClean="0"/>
              <a:t> de fin de milenio, se anuncia el fin de las bibliotecas, de los libros y de los derechos de autor</a:t>
            </a:r>
          </a:p>
          <a:p>
            <a:endParaRPr lang="es-MX" dirty="0" smtClean="0"/>
          </a:p>
          <a:p>
            <a:endParaRPr lang="es-MX" dirty="0"/>
          </a:p>
        </p:txBody>
      </p:sp>
    </p:spTree>
    <p:extLst>
      <p:ext uri="{BB962C8B-B14F-4D97-AF65-F5344CB8AC3E}">
        <p14:creationId xmlns:p14="http://schemas.microsoft.com/office/powerpoint/2010/main" val="1323405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r>
              <a:rPr lang="es-MX" dirty="0" smtClean="0"/>
              <a:t>Todos ensalzan la educación como la clave de la pertenencia del siglo XXI, pero nadie se atreve a plantear abiertamente el grado de analfabetismo de los maestros y alumnos, la incapacidad de pasar del libro a los libros…sin hablar de las redes informáticas y otras lindezas.</a:t>
            </a:r>
          </a:p>
          <a:p>
            <a:r>
              <a:rPr lang="es-MX" dirty="0" smtClean="0"/>
              <a:t>La imprenta difundió cambios que desde el siglo VII fueron introducidos por algunos escribas, pero fueron cristianos de la época medieval quienes dividieron el texto sistemáticamente en unidades gráficas, esto permitía una comprensión inmediata, sin pasar por intermediación de la voz.</a:t>
            </a:r>
            <a:endParaRPr lang="es-MX" dirty="0"/>
          </a:p>
        </p:txBody>
      </p:sp>
    </p:spTree>
    <p:extLst>
      <p:ext uri="{BB962C8B-B14F-4D97-AF65-F5344CB8AC3E}">
        <p14:creationId xmlns:p14="http://schemas.microsoft.com/office/powerpoint/2010/main" val="235309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8712" y="1502979"/>
            <a:ext cx="10554574" cy="5355021"/>
          </a:xfrm>
        </p:spPr>
        <p:txBody>
          <a:bodyPr/>
          <a:lstStyle/>
          <a:p>
            <a:pPr marL="0" indent="0">
              <a:buNone/>
            </a:pPr>
            <a:r>
              <a:rPr lang="es-MX" dirty="0" smtClean="0"/>
              <a:t>Los cambios que dieron lugar a esa gramática de la </a:t>
            </a:r>
            <a:r>
              <a:rPr lang="es-MX" dirty="0" err="1" smtClean="0"/>
              <a:t>legibilidadprodujeron</a:t>
            </a:r>
            <a:r>
              <a:rPr lang="es-MX" dirty="0" smtClean="0"/>
              <a:t> ese tipo de texto con título, autor claramente visibles al comienzo con páginas numeradas, con índice, división de capítulos </a:t>
            </a:r>
            <a:r>
              <a:rPr lang="es-MX" dirty="0" err="1" smtClean="0"/>
              <a:t>parráfos</a:t>
            </a:r>
            <a:r>
              <a:rPr lang="es-MX" dirty="0" smtClean="0"/>
              <a:t> con un ordenamiento numérico o alfabético con letras ampliadas, con una puntuación</a:t>
            </a:r>
          </a:p>
          <a:p>
            <a:r>
              <a:rPr lang="es-MX" dirty="0" smtClean="0"/>
              <a:t>Esa página dio origen a una página sin censura social.</a:t>
            </a:r>
          </a:p>
          <a:p>
            <a:r>
              <a:rPr lang="es-MX" dirty="0" smtClean="0"/>
              <a:t>El medievo permitió una relación única y singular entre el lector y el texto</a:t>
            </a:r>
          </a:p>
          <a:p>
            <a:r>
              <a:rPr lang="es-MX" dirty="0" smtClean="0"/>
              <a:t>La página de la computadora rompe la intimidad con el texto, debido a que la posición vertical transforma la lectura en una lectura pública.</a:t>
            </a:r>
          </a:p>
          <a:p>
            <a:pPr marL="0" indent="0">
              <a:buNone/>
            </a:pPr>
            <a:endParaRPr lang="es-MX" dirty="0" smtClean="0"/>
          </a:p>
          <a:p>
            <a:endParaRPr lang="es-MX" dirty="0"/>
          </a:p>
        </p:txBody>
      </p:sp>
      <p:pic>
        <p:nvPicPr>
          <p:cNvPr id="1038" name="Picture 14" descr="Niños Estudiando, Libro, Lectura, Leer, Cul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909888"/>
            <a:ext cx="2896451" cy="192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1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iños Estudiando, Libro, Lectura, Leer, Cultura"/>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52744" y="3100552"/>
            <a:ext cx="4361794" cy="334967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ctura, Libro, Leer, Pantalla Táct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14784"/>
            <a:ext cx="2770867" cy="303710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Resultado de imagen para imprenta image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8" name="Picture 10" descr="Resultado de imagen para imprenta image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929" y="2273066"/>
            <a:ext cx="2577115" cy="230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39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3137" y="409903"/>
            <a:ext cx="10554574" cy="5638081"/>
          </a:xfrm>
        </p:spPr>
        <p:txBody>
          <a:bodyPr>
            <a:normAutofit/>
          </a:bodyPr>
          <a:lstStyle/>
          <a:p>
            <a:r>
              <a:rPr lang="es-MX" dirty="0" smtClean="0"/>
              <a:t>Ejemplo es el correo electrónico (mismo de letra) por oposición al correo donde el sobre tiene una existencia material(tamaño, </a:t>
            </a:r>
            <a:r>
              <a:rPr lang="es-MX" dirty="0" err="1" smtClean="0"/>
              <a:t>logotipo,diferente</a:t>
            </a:r>
            <a:r>
              <a:rPr lang="es-MX" dirty="0" smtClean="0"/>
              <a:t> tipología de letra).</a:t>
            </a:r>
          </a:p>
          <a:p>
            <a:r>
              <a:rPr lang="es-MX" u="sng" dirty="0" smtClean="0"/>
              <a:t>Aglutinación de funciones</a:t>
            </a:r>
            <a:r>
              <a:rPr lang="es-MX" dirty="0" smtClean="0"/>
              <a:t>: Durante siglos el escriba raspa y pule la piel del animal y preparar el pergamino, corte adecuado a las plumas de ganso de lo que hoy llamamos cortaplumas, preparar tintas el autor </a:t>
            </a:r>
            <a:r>
              <a:rPr lang="es-MX" dirty="0" err="1" smtClean="0"/>
              <a:t>dictaba.Los</a:t>
            </a:r>
            <a:r>
              <a:rPr lang="es-MX" dirty="0" smtClean="0"/>
              <a:t> desarrollos tecnológicos juntaron dos funciones el autor intelectual y material de las marcas (manuscrito de autor).</a:t>
            </a:r>
          </a:p>
          <a:p>
            <a:r>
              <a:rPr lang="es-MX" dirty="0" smtClean="0"/>
              <a:t>Con el perfeccionamiento de las impresoras personales el autor material e intelectual se reúnen con la idea de editor.</a:t>
            </a:r>
            <a:endParaRPr lang="es-MX" dirty="0"/>
          </a:p>
          <a:p>
            <a:r>
              <a:rPr lang="es-MX" u="sng" dirty="0" smtClean="0">
                <a:effectLst>
                  <a:outerShdw blurRad="38100" dist="38100" dir="2700000" algn="tl">
                    <a:srgbClr val="000000">
                      <a:alpha val="43137"/>
                    </a:srgbClr>
                  </a:outerShdw>
                </a:effectLst>
              </a:rPr>
              <a:t>Tipología de textos</a:t>
            </a:r>
            <a:r>
              <a:rPr lang="es-MX" u="sng" dirty="0" smtClean="0"/>
              <a:t> no esta cerrada </a:t>
            </a:r>
            <a:r>
              <a:rPr lang="es-MX" dirty="0" smtClean="0"/>
              <a:t>no solo tenemos nuevos estilos de comunicación escrita  sino oral. </a:t>
            </a:r>
          </a:p>
          <a:p>
            <a:endParaRPr lang="es-MX" dirty="0" smtClean="0">
              <a:effectLst>
                <a:outerShdw blurRad="38100" dist="38100" dir="2700000" algn="tl">
                  <a:srgbClr val="000000">
                    <a:alpha val="43137"/>
                  </a:srgbClr>
                </a:outerShdw>
              </a:effectLst>
            </a:endParaRPr>
          </a:p>
          <a:p>
            <a:endParaRPr lang="es-MX" dirty="0" smtClean="0"/>
          </a:p>
          <a:p>
            <a:endParaRPr lang="es-MX" dirty="0"/>
          </a:p>
        </p:txBody>
      </p:sp>
      <p:pic>
        <p:nvPicPr>
          <p:cNvPr id="3080" name="Picture 8" descr="Resultado de imagen para imagenes telef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523" y="4549540"/>
            <a:ext cx="1997925" cy="1498444"/>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Resultado de imagen para imagenes telefo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183" y="4549540"/>
            <a:ext cx="2151572" cy="133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19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fontScale="92500" lnSpcReduction="20000"/>
          </a:bodyPr>
          <a:lstStyle/>
          <a:p>
            <a:r>
              <a:rPr lang="es-MX" u="sng" dirty="0" smtClean="0"/>
              <a:t>La distinción imagen texto resulta problemática. </a:t>
            </a:r>
            <a:r>
              <a:rPr lang="es-MX" dirty="0" smtClean="0"/>
              <a:t>textos medievales y en la nuevas tecnologías el texto es tratado como imagen . La interface texto/imagen esta supe explotación de recursos gráficos para guiar la interpretación del lector.</a:t>
            </a:r>
          </a:p>
          <a:p>
            <a:r>
              <a:rPr lang="es-MX" u="sng" dirty="0" smtClean="0"/>
              <a:t>Pantalla de tv </a:t>
            </a:r>
            <a:r>
              <a:rPr lang="es-MX" u="sng" dirty="0" err="1" smtClean="0"/>
              <a:t>vesus</a:t>
            </a:r>
            <a:r>
              <a:rPr lang="es-MX" u="sng" dirty="0" smtClean="0"/>
              <a:t> pantalla de la computadora. </a:t>
            </a:r>
            <a:r>
              <a:rPr lang="es-MX" dirty="0" smtClean="0"/>
              <a:t>El modo de actuar frente a estas dos pantallas puede afectar la relación  con lo impreso ,no solo en frecuencia de uso sino en el modo de relación con lo impreso.</a:t>
            </a:r>
          </a:p>
          <a:p>
            <a:endParaRPr lang="es-MX" u="sng" dirty="0"/>
          </a:p>
          <a:p>
            <a:r>
              <a:rPr lang="es-MX" u="sng" dirty="0" err="1" smtClean="0"/>
              <a:t>Imperalismo</a:t>
            </a:r>
            <a:r>
              <a:rPr lang="es-MX" u="sng" dirty="0" smtClean="0"/>
              <a:t> lingüístico y consecuencias ortográfica</a:t>
            </a:r>
            <a:r>
              <a:rPr lang="es-MX" dirty="0" smtClean="0"/>
              <a:t>s. Con la modernidad a los franceses se les pide que escriban sin acentos, en español la ñ sufre las más extrañas transformaciones sin afectar su comprensión en niño = niño ,no ocurre en otros casos frecuentes en e-mail </a:t>
            </a:r>
            <a:r>
              <a:rPr lang="es-MX" dirty="0" err="1" smtClean="0"/>
              <a:t>anio</a:t>
            </a:r>
            <a:r>
              <a:rPr lang="es-MX" dirty="0" smtClean="0"/>
              <a:t>, </a:t>
            </a:r>
            <a:r>
              <a:rPr lang="es-MX" dirty="0" err="1" smtClean="0"/>
              <a:t>anho,agno</a:t>
            </a:r>
            <a:r>
              <a:rPr lang="es-MX" dirty="0" smtClean="0"/>
              <a:t> nuestra omisión tendrá consecuencias ortográficas con o sin el placer de la Real Academia ..</a:t>
            </a:r>
          </a:p>
          <a:p>
            <a:pPr marL="0" indent="0">
              <a:buNone/>
            </a:pPr>
            <a:endParaRPr lang="es-MX" dirty="0"/>
          </a:p>
        </p:txBody>
      </p:sp>
    </p:spTree>
    <p:extLst>
      <p:ext uri="{BB962C8B-B14F-4D97-AF65-F5344CB8AC3E}">
        <p14:creationId xmlns:p14="http://schemas.microsoft.com/office/powerpoint/2010/main" val="345694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lnSpcReduction="10000"/>
          </a:bodyPr>
          <a:lstStyle/>
          <a:p>
            <a:pPr algn="just"/>
            <a:r>
              <a:rPr lang="es-MX" dirty="0" smtClean="0"/>
              <a:t>En fin en estos tiempos modernos cualquier propuesta de simplificación ortográfica esta inevitablemente teñida de imperialismo ortográfico.</a:t>
            </a:r>
          </a:p>
          <a:p>
            <a:pPr algn="just"/>
            <a:r>
              <a:rPr lang="es-MX" u="sng" dirty="0" smtClean="0"/>
              <a:t>Desfase generacional. ¿</a:t>
            </a:r>
            <a:r>
              <a:rPr lang="es-MX" dirty="0" smtClean="0"/>
              <a:t>Esta la escuela preparada para responder a los nuevos requerimientos de alfabetización? La respuesta es rotundamente negativa. Por otra parte en términos porcentuales ha habido una disminución global del analfabetismo ,pero en términos absolutos hay cada vez más analfabetos en el mundo.</a:t>
            </a:r>
          </a:p>
          <a:p>
            <a:pPr algn="just"/>
            <a:r>
              <a:rPr lang="es-MX" dirty="0" smtClean="0"/>
              <a:t>Si usará el término cultura letrada (circular diversos libros)  al menos como receptor de la misma, las cifras serían espeluznantes.</a:t>
            </a:r>
          </a:p>
          <a:p>
            <a:pPr algn="just"/>
            <a:r>
              <a:rPr lang="es-MX" dirty="0" smtClean="0"/>
              <a:t>Hace falta una experiencia intensiva con cuentos y lectores, y un contexto escolar que sabe distinguir entre la construcción textual y la obediencia de convenciones ortográficas</a:t>
            </a:r>
            <a:endParaRPr lang="es-MX" dirty="0"/>
          </a:p>
        </p:txBody>
      </p:sp>
    </p:spTree>
    <p:extLst>
      <p:ext uri="{BB962C8B-B14F-4D97-AF65-F5344CB8AC3E}">
        <p14:creationId xmlns:p14="http://schemas.microsoft.com/office/powerpoint/2010/main" val="4789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8712" y="294291"/>
            <a:ext cx="10554574" cy="5564508"/>
          </a:xfrm>
        </p:spPr>
        <p:txBody>
          <a:bodyPr/>
          <a:lstStyle/>
          <a:p>
            <a:r>
              <a:rPr lang="es-MX" dirty="0" smtClean="0"/>
              <a:t>El acceso a la diversidad de libros debería darse en la escuela ,pero sino cumple su función hay otros espacios a ser creados..</a:t>
            </a:r>
          </a:p>
          <a:p>
            <a:endParaRPr lang="es-MX" dirty="0"/>
          </a:p>
        </p:txBody>
      </p:sp>
      <p:pic>
        <p:nvPicPr>
          <p:cNvPr id="4108" name="Picture 12" descr="Resultado de imagen para imagen de una biblioteca anim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124" y="3659607"/>
            <a:ext cx="2147728" cy="2199192"/>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Resultado de imagen para imagen de cine period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059" y="3659607"/>
            <a:ext cx="2428875" cy="194377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Resultado de imagen para imagen de cine anim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715" y="3659607"/>
            <a:ext cx="2671708" cy="194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6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132</TotalTime>
  <Words>706</Words>
  <Application>Microsoft Office PowerPoint</Application>
  <PresentationFormat>Panorámica</PresentationFormat>
  <Paragraphs>26</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Century Gothic</vt:lpstr>
      <vt:lpstr>Wingdings 3</vt:lpstr>
      <vt:lpstr>Ion</vt:lpstr>
      <vt:lpstr>PASADO Y FUTURO DEL VERBO LEER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PASADO Y FUTURO DEL VERBO LEER Emilia Ferreiro</dc:title>
  <dc:creator>Yara</dc:creator>
  <cp:lastModifiedBy>Yara</cp:lastModifiedBy>
  <cp:revision>16</cp:revision>
  <dcterms:created xsi:type="dcterms:W3CDTF">2020-03-11T15:42:23Z</dcterms:created>
  <dcterms:modified xsi:type="dcterms:W3CDTF">2020-03-12T17:04:39Z</dcterms:modified>
</cp:coreProperties>
</file>