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8" r:id="rId5"/>
    <p:sldId id="259" r:id="rId6"/>
    <p:sldId id="260" r:id="rId7"/>
    <p:sldId id="261" r:id="rId8"/>
    <p:sldId id="267" r:id="rId9"/>
    <p:sldId id="262" r:id="rId10"/>
    <p:sldId id="263" r:id="rId11"/>
    <p:sldId id="264" r:id="rId12"/>
    <p:sldId id="265" r:id="rId13"/>
    <p:sldId id="268" r:id="rId14"/>
    <p:sldId id="279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AC1D13-957E-4D62-962E-A88727B80430}" v="74" dt="2021-08-23T17:21:06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D91B9-DAC9-422D-83F8-980B3D100077}" type="datetimeFigureOut">
              <a:rPr lang="es-ES" smtClean="0"/>
              <a:pPr/>
              <a:t>06/09/2021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8AF08-C8D3-4171-8F41-11BFE63AC78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757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10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12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2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3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4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5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6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7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8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9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8822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12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895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93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906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06/09/2021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67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06/09/2021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00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06/09/2021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94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06/09/2021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015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06/09/2021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74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06/09/2021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260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A763-8FD4-456D-AA35-47A5D21FC11F}" type="datetimeFigureOut">
              <a:rPr lang="es-ES" smtClean="0"/>
              <a:pPr/>
              <a:t>06/09/2021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346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500166" y="857232"/>
            <a:ext cx="7056784" cy="480131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Normal de Educación Preescolar</a:t>
            </a:r>
          </a:p>
          <a:p>
            <a:pPr algn="ctr"/>
            <a:endParaRPr lang="es-MX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“PROGRAMA INSTITUCIONAL DE TUTORÍA EDUCATIVA PARA LAS ESCUELAS NORMALES DEL ESTADO DE COAHUILA DE ZARAGOZA ”</a:t>
            </a:r>
          </a:p>
          <a:p>
            <a:pPr algn="ctr"/>
            <a:endParaRPr lang="es-ES_tradnl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PITEENC</a:t>
            </a: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r>
              <a:rPr lang="es-ES_tradnl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1º SEMESTRE.  </a:t>
            </a:r>
          </a:p>
          <a:p>
            <a:pPr algn="ctr"/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PROFRA. IRMA EDITH VARGAS RODRIGUEZ   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213456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285852" y="1166843"/>
            <a:ext cx="65722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s-ES_tradnl"/>
            </a:br>
            <a:br>
              <a:rPr lang="es-ES_tradnl"/>
            </a:br>
            <a:r>
              <a:rPr lang="es-ES_tradnl" sz="2400">
                <a:latin typeface="Arial" pitchFamily="34" charset="0"/>
                <a:cs typeface="Arial" pitchFamily="34" charset="0"/>
              </a:rPr>
              <a:t>Trabajos escritos                                 20%                              </a:t>
            </a:r>
            <a:br>
              <a:rPr lang="es-ES_tradnl" sz="2400">
                <a:latin typeface="Arial" pitchFamily="34" charset="0"/>
                <a:cs typeface="Arial" pitchFamily="34" charset="0"/>
              </a:rPr>
            </a:br>
            <a:br>
              <a:rPr lang="es-ES_tradnl" sz="2400">
                <a:latin typeface="Arial" pitchFamily="34" charset="0"/>
                <a:cs typeface="Arial" pitchFamily="34" charset="0"/>
              </a:rPr>
            </a:br>
            <a:r>
              <a:rPr lang="es-ES_tradnl" sz="2400">
                <a:latin typeface="Arial" pitchFamily="34" charset="0"/>
                <a:cs typeface="Arial" pitchFamily="34" charset="0"/>
              </a:rPr>
              <a:t>Participación                                        20%                              </a:t>
            </a:r>
            <a:br>
              <a:rPr lang="es-ES_tradnl" sz="2400">
                <a:latin typeface="Arial" pitchFamily="34" charset="0"/>
                <a:cs typeface="Arial" pitchFamily="34" charset="0"/>
              </a:rPr>
            </a:br>
            <a:br>
              <a:rPr lang="es-ES_tradnl" sz="2400">
                <a:latin typeface="Arial" pitchFamily="34" charset="0"/>
                <a:cs typeface="Arial" pitchFamily="34" charset="0"/>
              </a:rPr>
            </a:br>
            <a:r>
              <a:rPr lang="es-ES_tradnl" sz="2400">
                <a:latin typeface="Arial" pitchFamily="34" charset="0"/>
                <a:cs typeface="Arial" pitchFamily="34" charset="0"/>
              </a:rPr>
              <a:t>Asistencia                                            30%                              </a:t>
            </a:r>
            <a:br>
              <a:rPr lang="es-ES_tradnl" sz="2400">
                <a:latin typeface="Arial" pitchFamily="34" charset="0"/>
                <a:cs typeface="Arial" pitchFamily="34" charset="0"/>
              </a:rPr>
            </a:br>
            <a:br>
              <a:rPr lang="es-ES_tradnl" sz="2400">
                <a:latin typeface="Arial" pitchFamily="34" charset="0"/>
                <a:cs typeface="Arial" pitchFamily="34" charset="0"/>
              </a:rPr>
            </a:br>
            <a:r>
              <a:rPr lang="es-ES_tradnl" sz="2400">
                <a:latin typeface="Arial" pitchFamily="34" charset="0"/>
                <a:cs typeface="Arial" pitchFamily="34" charset="0"/>
              </a:rPr>
              <a:t>Portafolio                                             30%                              </a:t>
            </a:r>
            <a:br>
              <a:rPr lang="es-ES_tradnl" sz="2400">
                <a:latin typeface="Arial" pitchFamily="34" charset="0"/>
                <a:cs typeface="Arial" pitchFamily="34" charset="0"/>
              </a:rPr>
            </a:br>
            <a:r>
              <a:rPr lang="es-ES_tradnl" sz="2400">
                <a:latin typeface="Arial" pitchFamily="34" charset="0"/>
                <a:cs typeface="Arial" pitchFamily="34" charset="0"/>
              </a:rPr>
              <a:t>      </a:t>
            </a:r>
            <a:br>
              <a:rPr lang="es-ES_tradnl" sz="2400">
                <a:latin typeface="Arial" pitchFamily="34" charset="0"/>
                <a:cs typeface="Arial" pitchFamily="34" charset="0"/>
              </a:rPr>
            </a:br>
            <a:r>
              <a:rPr lang="es-ES_tradnl" sz="2400">
                <a:latin typeface="Arial" pitchFamily="34" charset="0"/>
                <a:cs typeface="Arial" pitchFamily="34" charset="0"/>
              </a:rPr>
              <a:t>Total de evaluación                           100</a:t>
            </a:r>
            <a:r>
              <a:rPr lang="es-ES_tradnl" sz="3200">
                <a:latin typeface="Arial" pitchFamily="34" charset="0"/>
                <a:cs typeface="Arial" pitchFamily="34" charset="0"/>
              </a:rPr>
              <a:t>%</a:t>
            </a:r>
            <a:endParaRPr lang="es-E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357422" y="642918"/>
            <a:ext cx="5183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2800" b="1">
                <a:latin typeface="Arial" pitchFamily="34" charset="0"/>
                <a:cs typeface="Arial" pitchFamily="34" charset="0"/>
              </a:rPr>
              <a:t>CRITERIOS DE EVALUACIÓN</a:t>
            </a:r>
            <a:endParaRPr lang="es-ES" sz="28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403648" y="1028343"/>
            <a:ext cx="65527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>
                <a:latin typeface="Arial" panose="020B0604020202020204" pitchFamily="34" charset="0"/>
                <a:cs typeface="Arial" panose="020B0604020202020204" pitchFamily="34" charset="0"/>
              </a:rPr>
              <a:t>REGLAMENTO DE LA CLASE</a:t>
            </a:r>
          </a:p>
          <a:p>
            <a:pPr algn="just"/>
            <a:r>
              <a:rPr lang="es-MX" sz="2000">
                <a:latin typeface="Arial" panose="020B0604020202020204" pitchFamily="34" charset="0"/>
                <a:cs typeface="Arial" panose="020B0604020202020204" pitchFamily="34" charset="0"/>
              </a:rPr>
              <a:t>- Llegar puntualmente a la clase, presentarse con su playera del uniforme.</a:t>
            </a:r>
          </a:p>
          <a:p>
            <a:pPr algn="just"/>
            <a:r>
              <a:rPr lang="es-MX" sz="2000">
                <a:latin typeface="Arial" panose="020B0604020202020204" pitchFamily="34" charset="0"/>
                <a:cs typeface="Arial" panose="020B0604020202020204" pitchFamily="34" charset="0"/>
              </a:rPr>
              <a:t>- Traer  en cada clase los materiales  solicitados (cuaderno, lecturas, tareas, etc.), de lo contrario se aplicará las falta correspondiente. </a:t>
            </a:r>
          </a:p>
          <a:p>
            <a:pPr algn="just"/>
            <a:r>
              <a:rPr lang="es-MX" sz="2000">
                <a:latin typeface="Arial" panose="020B0604020202020204" pitchFamily="34" charset="0"/>
                <a:cs typeface="Arial" panose="020B0604020202020204" pitchFamily="34" charset="0"/>
              </a:rPr>
              <a:t>- Mantener la cámara encendida y el audio apagado, hasta que la tutora le solicite.</a:t>
            </a:r>
          </a:p>
          <a:p>
            <a:pPr algn="just"/>
            <a:r>
              <a:rPr lang="es-MX" sz="2000">
                <a:latin typeface="Arial" panose="020B0604020202020204" pitchFamily="34" charset="0"/>
                <a:cs typeface="Arial" panose="020B0604020202020204" pitchFamily="34" charset="0"/>
              </a:rPr>
              <a:t>- Entregar en tiempo y forma trabajos y tareas, no se aceptan trabajos fuera de tiempo, sólo si están justificadas las faltas. </a:t>
            </a:r>
          </a:p>
          <a:p>
            <a:pPr algn="just"/>
            <a:r>
              <a:rPr lang="es-MX" sz="2000">
                <a:latin typeface="Arial" panose="020B0604020202020204" pitchFamily="34" charset="0"/>
                <a:cs typeface="Arial" panose="020B0604020202020204" pitchFamily="34" charset="0"/>
              </a:rPr>
              <a:t>- La evaluación final de cada bimestre quedará sujeta a la buena actitud, disposición y respeto en cada sesión, hacia el docente y compañeros, de ser lo contrario automáticamente pasará a una evaluación reprobatoria.</a:t>
            </a:r>
          </a:p>
        </p:txBody>
      </p:sp>
    </p:spTree>
    <p:extLst>
      <p:ext uri="{BB962C8B-B14F-4D97-AF65-F5344CB8AC3E}">
        <p14:creationId xmlns:p14="http://schemas.microsoft.com/office/powerpoint/2010/main" val="2935039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  <a:p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57224" y="2571744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4800" b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¡Gracias por su atención !</a:t>
            </a:r>
          </a:p>
        </p:txBody>
      </p:sp>
    </p:spTree>
    <p:extLst>
      <p:ext uri="{BB962C8B-B14F-4D97-AF65-F5344CB8AC3E}">
        <p14:creationId xmlns:p14="http://schemas.microsoft.com/office/powerpoint/2010/main" val="2203349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  <a:p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/>
          </a:p>
          <a:p>
            <a:pPr algn="ctr"/>
            <a:r>
              <a:rPr lang="es-MX" sz="2400" b="1">
                <a:latin typeface="Arial" pitchFamily="34" charset="0"/>
                <a:cs typeface="Arial" pitchFamily="34" charset="0"/>
              </a:rPr>
              <a:t>ENFOQUE</a:t>
            </a:r>
          </a:p>
          <a:p>
            <a:pPr algn="ctr"/>
            <a:endParaRPr lang="es-MX" sz="2400" b="1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>
                <a:latin typeface="Arial" pitchFamily="34" charset="0"/>
                <a:cs typeface="Arial" pitchFamily="34" charset="0"/>
              </a:rPr>
              <a:t>Basado en el desarrollo de competencias.</a:t>
            </a:r>
          </a:p>
          <a:p>
            <a:pPr algn="ctr"/>
            <a:r>
              <a:rPr lang="es-MX" sz="2400" b="1">
                <a:latin typeface="Arial" pitchFamily="34" charset="0"/>
                <a:cs typeface="Arial" pitchFamily="34" charset="0"/>
              </a:rPr>
              <a:t>Centrado en el aprendizaje.</a:t>
            </a:r>
          </a:p>
          <a:p>
            <a:pPr algn="ctr"/>
            <a:r>
              <a:rPr lang="es-MX" sz="2400" b="1">
                <a:latin typeface="Arial" pitchFamily="34" charset="0"/>
                <a:cs typeface="Arial" pitchFamily="34" charset="0"/>
              </a:rPr>
              <a:t>Aprendizaje colaborativo.</a:t>
            </a:r>
          </a:p>
          <a:p>
            <a:pPr algn="ctr"/>
            <a:endParaRPr lang="es-MX" b="1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>
                <a:latin typeface="Arial" pitchFamily="34" charset="0"/>
                <a:cs typeface="Arial" pitchFamily="34" charset="0"/>
              </a:rPr>
              <a:t>    </a:t>
            </a:r>
            <a:r>
              <a:rPr lang="es-MX" sz="2000">
                <a:latin typeface="Arial" pitchFamily="34" charset="0"/>
                <a:cs typeface="Arial" pitchFamily="34" charset="0"/>
              </a:rPr>
              <a:t>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a:t>
            </a:r>
          </a:p>
          <a:p>
            <a:pPr algn="ctr"/>
            <a:endParaRPr lang="es-MX" b="1"/>
          </a:p>
          <a:p>
            <a:pPr algn="ctr"/>
            <a:endParaRPr lang="es-MX" b="1"/>
          </a:p>
        </p:txBody>
      </p:sp>
    </p:spTree>
    <p:extLst>
      <p:ext uri="{BB962C8B-B14F-4D97-AF65-F5344CB8AC3E}">
        <p14:creationId xmlns:p14="http://schemas.microsoft.com/office/powerpoint/2010/main" val="46349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642910" y="6215082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3" y="692696"/>
            <a:ext cx="828091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/>
          </a:p>
          <a:p>
            <a:pPr algn="ctr"/>
            <a:r>
              <a:rPr lang="es-ES_tradnl" sz="2800" b="1">
                <a:latin typeface="Arial" pitchFamily="34" charset="0"/>
                <a:cs typeface="Arial" pitchFamily="34" charset="0"/>
              </a:rPr>
              <a:t>OBJETIVOS</a:t>
            </a:r>
            <a:r>
              <a:rPr lang="es-MX" sz="2800" b="1">
                <a:latin typeface="Arial" pitchFamily="34" charset="0"/>
                <a:cs typeface="Arial" pitchFamily="34" charset="0"/>
              </a:rPr>
              <a:t> QUE SE PRETENDEN CON LA OPERACIÓN DEL PITEENC:</a:t>
            </a:r>
            <a:r>
              <a:rPr lang="es-ES_tradnl" sz="2800" b="1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just"/>
            <a:r>
              <a:rPr lang="es-MX" sz="2000" cap="none">
                <a:latin typeface="Arial" panose="020B0604020202020204" pitchFamily="34" charset="0"/>
                <a:cs typeface="Arial" panose="020B0604020202020204" pitchFamily="34" charset="0"/>
              </a:rPr>
              <a:t>Favorecer el Desarrollo Integral de la Persona.</a:t>
            </a:r>
          </a:p>
          <a:p>
            <a:pPr algn="just"/>
            <a:endParaRPr lang="es-MX" sz="2000" cap="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>
                <a:latin typeface="Arial" panose="020B0604020202020204" pitchFamily="34" charset="0"/>
                <a:cs typeface="Arial" panose="020B0604020202020204" pitchFamily="34" charset="0"/>
              </a:rPr>
              <a:t>Desarrollar Competencias para la vida, atendiendo al contexto real y su entorno para la adquisición de aprendizajes significativos.</a:t>
            </a:r>
          </a:p>
          <a:p>
            <a:pPr algn="just"/>
            <a:endParaRPr lang="es-MX" sz="2000" cap="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>
                <a:latin typeface="Arial" panose="020B0604020202020204" pitchFamily="34" charset="0"/>
                <a:cs typeface="Arial" panose="020B0604020202020204" pitchFamily="34" charset="0"/>
              </a:rPr>
              <a:t>Prevenir Dificultades de aprendizaje: reprobación, deserción, fracaso y/o inadaptación escolar.</a:t>
            </a:r>
          </a:p>
          <a:p>
            <a:pPr algn="just"/>
            <a:endParaRPr lang="es-MX" sz="2000" cap="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>
                <a:latin typeface="Arial" panose="020B0604020202020204" pitchFamily="34" charset="0"/>
                <a:cs typeface="Arial" panose="020B0604020202020204" pitchFamily="34" charset="0"/>
              </a:rPr>
              <a:t>Elevar el nivel de logro de los estudiantes.</a:t>
            </a:r>
          </a:p>
          <a:p>
            <a:pPr algn="just"/>
            <a:endParaRPr lang="es-MX" sz="2000" cap="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>
                <a:latin typeface="Arial" panose="020B0604020202020204" pitchFamily="34" charset="0"/>
                <a:cs typeface="Arial" panose="020B0604020202020204" pitchFamily="34" charset="0"/>
              </a:rPr>
              <a:t>Contribuir a la adecuada relación e interacción entre los distintos integrantes de la comunidad educativa.</a:t>
            </a: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0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85918" y="785794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>
                <a:latin typeface="Arial" pitchFamily="34" charset="0"/>
                <a:cs typeface="Arial" pitchFamily="34" charset="0"/>
              </a:rPr>
              <a:t>CARACTERÍSTICAS DE LA ATENCIÓN</a:t>
            </a:r>
          </a:p>
          <a:p>
            <a:pPr algn="ctr"/>
            <a:r>
              <a:rPr lang="es-MX" sz="2800" b="1">
                <a:latin typeface="Arial" pitchFamily="34" charset="0"/>
                <a:cs typeface="Arial" pitchFamily="34" charset="0"/>
              </a:rPr>
              <a:t> DEL  PITEENC.</a:t>
            </a:r>
            <a:endParaRPr lang="es-E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285852" y="2136338"/>
            <a:ext cx="72465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b="1" i="1">
                <a:latin typeface="Arial" pitchFamily="34" charset="0"/>
                <a:cs typeface="Arial" pitchFamily="34" charset="0"/>
              </a:rPr>
              <a:t>Personalizada:  </a:t>
            </a:r>
            <a:r>
              <a:rPr lang="es-ES" sz="2400">
                <a:latin typeface="Arial" pitchFamily="34" charset="0"/>
                <a:cs typeface="Arial" pitchFamily="34" charset="0"/>
              </a:rPr>
              <a:t>Relación directa y confidencial con el alumno. </a:t>
            </a:r>
          </a:p>
          <a:p>
            <a:pPr algn="just">
              <a:buNone/>
            </a:pPr>
            <a:endParaRPr lang="es-ES" sz="240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>
                <a:latin typeface="Arial" pitchFamily="34" charset="0"/>
                <a:cs typeface="Arial" pitchFamily="34" charset="0"/>
              </a:rPr>
              <a:t>Planificada: </a:t>
            </a:r>
            <a:r>
              <a:rPr lang="es-ES" sz="2400">
                <a:latin typeface="Arial" pitchFamily="34" charset="0"/>
                <a:cs typeface="Arial" pitchFamily="34" charset="0"/>
              </a:rPr>
              <a:t>actividades organizadas de modo sistemático.</a:t>
            </a:r>
          </a:p>
          <a:p>
            <a:pPr algn="just">
              <a:buNone/>
            </a:pPr>
            <a:endParaRPr lang="es-ES" sz="240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>
                <a:latin typeface="Arial" pitchFamily="34" charset="0"/>
                <a:cs typeface="Arial" pitchFamily="34" charset="0"/>
              </a:rPr>
              <a:t>Continua</a:t>
            </a:r>
            <a:r>
              <a:rPr lang="es-ES" sz="2400">
                <a:latin typeface="Arial" pitchFamily="34" charset="0"/>
                <a:cs typeface="Arial" pitchFamily="34" charset="0"/>
              </a:rPr>
              <a:t>: encuentro regular y permanente, definido en tiempo y espacio entre el tutor y tutorado (s).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928662" y="6143644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14480" y="714356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>
                <a:latin typeface="Arial" pitchFamily="34" charset="0"/>
                <a:cs typeface="Arial" pitchFamily="34" charset="0"/>
              </a:rPr>
              <a:t>CARACTERÍSTICAS DE LA ATENCIÓN</a:t>
            </a:r>
          </a:p>
          <a:p>
            <a:pPr algn="ctr"/>
            <a:r>
              <a:rPr lang="es-MX" sz="2800" b="1">
                <a:latin typeface="Arial" pitchFamily="34" charset="0"/>
                <a:cs typeface="Arial" pitchFamily="34" charset="0"/>
              </a:rPr>
              <a:t> DEL  PITEENC.</a:t>
            </a:r>
            <a:endParaRPr lang="es-E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214414" y="2000240"/>
            <a:ext cx="76060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b="1" i="1">
                <a:latin typeface="Arial" pitchFamily="34" charset="0"/>
                <a:cs typeface="Arial" pitchFamily="34" charset="0"/>
              </a:rPr>
              <a:t>Intencionada: </a:t>
            </a:r>
            <a:r>
              <a:rPr lang="es-ES" sz="2400">
                <a:latin typeface="Arial" pitchFamily="34" charset="0"/>
                <a:cs typeface="Arial" pitchFamily="34" charset="0"/>
              </a:rPr>
              <a:t>identifica necesidades de formación y/o aspectos problema para eficientar el desempeño y logro académico de los estudiantes.</a:t>
            </a:r>
          </a:p>
          <a:p>
            <a:pPr lvl="0" algn="just"/>
            <a:endParaRPr lang="es-ES" sz="240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>
                <a:latin typeface="Arial" pitchFamily="34" charset="0"/>
                <a:cs typeface="Arial" pitchFamily="34" charset="0"/>
              </a:rPr>
              <a:t>Preventiva: </a:t>
            </a:r>
            <a:r>
              <a:rPr lang="es-ES" sz="2400">
                <a:latin typeface="Arial" pitchFamily="34" charset="0"/>
                <a:cs typeface="Arial" pitchFamily="34" charset="0"/>
              </a:rPr>
              <a:t>Anticipa la presencia de situaciones de riesgo en los estudiantes.</a:t>
            </a:r>
          </a:p>
          <a:p>
            <a:pPr lvl="0" algn="just"/>
            <a:endParaRPr lang="es-ES" sz="240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>
                <a:latin typeface="Arial" pitchFamily="34" charset="0"/>
                <a:cs typeface="Arial" pitchFamily="34" charset="0"/>
              </a:rPr>
              <a:t>Resolutiva:  </a:t>
            </a:r>
            <a:r>
              <a:rPr lang="es-ES" sz="2400">
                <a:latin typeface="Arial" pitchFamily="34" charset="0"/>
                <a:cs typeface="Arial" pitchFamily="34" charset="0"/>
              </a:rPr>
              <a:t>intervención y participación de diferentes dependencias de la institución  y en caso necesario,  derivación a espacios profesionalizados para la atención de situaciones específicas.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785918" y="200024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2400" b="1">
                <a:latin typeface="Arial" pitchFamily="34" charset="0"/>
                <a:cs typeface="Arial" pitchFamily="34" charset="0"/>
              </a:rPr>
              <a:t>Tutoría de Grupo.</a:t>
            </a:r>
          </a:p>
          <a:p>
            <a:pPr algn="just"/>
            <a:endParaRPr lang="es-ES" sz="2400" b="1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>
                <a:latin typeface="Arial" pitchFamily="34" charset="0"/>
                <a:cs typeface="Arial" pitchFamily="34" charset="0"/>
              </a:rPr>
              <a:t>Tutoría en pequeños grupos.</a:t>
            </a:r>
          </a:p>
          <a:p>
            <a:pPr algn="just"/>
            <a:endParaRPr lang="es-ES" sz="2400" b="1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>
                <a:latin typeface="Arial" pitchFamily="34" charset="0"/>
                <a:cs typeface="Arial" pitchFamily="34" charset="0"/>
              </a:rPr>
              <a:t>Tutoría individual.</a:t>
            </a:r>
          </a:p>
          <a:p>
            <a:pPr algn="just"/>
            <a:endParaRPr lang="es-ES" sz="2400" b="1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>
                <a:latin typeface="Arial" pitchFamily="34" charset="0"/>
                <a:cs typeface="Arial" pitchFamily="34" charset="0"/>
              </a:rPr>
              <a:t>Tutoría de pares.</a:t>
            </a:r>
            <a:endParaRPr lang="es-E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071802" y="1071546"/>
            <a:ext cx="40292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>
                <a:latin typeface="Arial" pitchFamily="34" charset="0"/>
                <a:cs typeface="Arial" pitchFamily="34" charset="0"/>
              </a:rPr>
              <a:t>TIPOS DE TUTORÍA</a:t>
            </a:r>
            <a:endParaRPr lang="es-ES" sz="32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714612" y="1000108"/>
            <a:ext cx="3774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>
                <a:latin typeface="Arial" pitchFamily="34" charset="0"/>
                <a:cs typeface="Arial" pitchFamily="34" charset="0"/>
              </a:rPr>
              <a:t>TUTORÍA DE GRUPO</a:t>
            </a:r>
            <a:endParaRPr lang="es-E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42910" y="1859340"/>
            <a:ext cx="73581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>
                <a:latin typeface="Arial" pitchFamily="34" charset="0"/>
                <a:cs typeface="Arial" pitchFamily="34" charset="0"/>
              </a:rPr>
              <a:t>Este tipo de intervención la recibirán el total de los grupos que integran la  licenciatura DE EDUCACIÓN PREESCOLAR. de acuerdo a las líneas de acción/temas que integran el Programa Institucional de Tutoría Educativa. </a:t>
            </a:r>
          </a:p>
          <a:p>
            <a:pPr algn="just">
              <a:buNone/>
            </a:pPr>
            <a:endParaRPr lang="es-ES" sz="24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>
                <a:latin typeface="Arial" pitchFamily="34" charset="0"/>
                <a:cs typeface="Arial" pitchFamily="34" charset="0"/>
              </a:rPr>
              <a:t>Las líneas de acción son consideradas los ejes temáticos a abordar para el desarrollo de la(s) competencia (s) que le son inherentes; y cada una de ellas se circunscribe en alguno de los ámbitos.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428596" y="6304002"/>
            <a:ext cx="8867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  <a:p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2" y="0"/>
          <a:ext cx="9143998" cy="6858000"/>
        </p:xfrm>
        <a:graphic>
          <a:graphicData uri="http://schemas.openxmlformats.org/drawingml/2006/table">
            <a:tbl>
              <a:tblPr/>
              <a:tblGrid>
                <a:gridCol w="1234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7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32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426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0423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SEMESTRE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PRIMERO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SEGUNDO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TERCERO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CUARTO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QUINTO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SEXTO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SEPTIMO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OCTAVO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Plan de Vida y Carrera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Memoria y reflexión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Preparar una declaración de mi misión personal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Seguimiento al Plan de Vida y Carrera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(3)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Tutoría de pares y Anticipando lo que viene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Orientación Profesional (Programa para generar raíces con su Alma Mater)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2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estudiante exitoso y Administración del tiempo.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Tomar apuntes dirigidos a cada estilo de aprendizaje y Cómo estudiar para exámenes según el estilo de aprendizaje y área de conocimiento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Auto concepto y autoestima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Inteligencia emocional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conflictos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emociones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profesional exitoso (Preparación del Currículum Vitae, Entrevistas profesionales y Conexiones profesionales)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Identificación de historias de éxito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Reconocer mi ritmo y estilo de aprendizaje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55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Escrita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Oral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Realización de presentaciones exitosas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introducción a la elaboración del Portafolio de Competencia Docente (PCD)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Práctica de elaboración del Portafolio de Competencia Docente (PCD) Anteproyecto.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Elaboración y presentación de medio término del Portafolio de Competencia Docente (PCD 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Presentación final del Portafolio de Competencia Docente (PCD) (Curso: Práctica Profesional)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4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Realizar selecciones académicas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857232"/>
            <a:ext cx="7710054" cy="504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5579E692DCB7B4C84391CCFBA6D048D" ma:contentTypeVersion="4" ma:contentTypeDescription="Crear nuevo documento." ma:contentTypeScope="" ma:versionID="5e65d5b04e4eb1ea1d531363639f91ed">
  <xsd:schema xmlns:xsd="http://www.w3.org/2001/XMLSchema" xmlns:xs="http://www.w3.org/2001/XMLSchema" xmlns:p="http://schemas.microsoft.com/office/2006/metadata/properties" xmlns:ns2="66d35e65-36e4-4c97-8190-36645396f651" targetNamespace="http://schemas.microsoft.com/office/2006/metadata/properties" ma:root="true" ma:fieldsID="dff74451a1961f6fe03511571f289237" ns2:_="">
    <xsd:import namespace="66d35e65-36e4-4c97-8190-36645396f6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35e65-36e4-4c97-8190-36645396f6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E27C59-F832-4DB5-B47D-ECE7EE42A10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607E35C-4A47-498F-9BAB-57B5AE146B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E7C161-A7A6-4FE4-8BA0-ECCC0BC65E90}">
  <ds:schemaRefs>
    <ds:schemaRef ds:uri="66d35e65-36e4-4c97-8190-36645396f65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987</Words>
  <Application>Microsoft Office PowerPoint</Application>
  <PresentationFormat>Presentación en pantalla (4:3)</PresentationFormat>
  <Paragraphs>216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IRMA EDITH VARGAS RODRIGUEZ</cp:lastModifiedBy>
  <cp:revision>4</cp:revision>
  <dcterms:created xsi:type="dcterms:W3CDTF">2017-07-11T17:21:51Z</dcterms:created>
  <dcterms:modified xsi:type="dcterms:W3CDTF">2021-09-06T15:02:50Z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0x01010025579E692DCB7B4C84391CCFBA6D048D</vt:lpwstr>
  </property>
</Properties>
</file>