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1"/>
  </p:notesMasterIdLst>
  <p:handoutMasterIdLst>
    <p:handoutMasterId r:id="rId32"/>
  </p:handoutMasterIdLst>
  <p:sldIdLst>
    <p:sldId id="277" r:id="rId5"/>
    <p:sldId id="256" r:id="rId6"/>
    <p:sldId id="295" r:id="rId7"/>
    <p:sldId id="296" r:id="rId8"/>
    <p:sldId id="297" r:id="rId9"/>
    <p:sldId id="285" r:id="rId10"/>
    <p:sldId id="272" r:id="rId11"/>
    <p:sldId id="258" r:id="rId12"/>
    <p:sldId id="298" r:id="rId13"/>
    <p:sldId id="299" r:id="rId14"/>
    <p:sldId id="300" r:id="rId15"/>
    <p:sldId id="301" r:id="rId16"/>
    <p:sldId id="310" r:id="rId17"/>
    <p:sldId id="294" r:id="rId18"/>
    <p:sldId id="288" r:id="rId19"/>
    <p:sldId id="312" r:id="rId20"/>
    <p:sldId id="309" r:id="rId21"/>
    <p:sldId id="292" r:id="rId22"/>
    <p:sldId id="302" r:id="rId23"/>
    <p:sldId id="307" r:id="rId24"/>
    <p:sldId id="303" r:id="rId25"/>
    <p:sldId id="304" r:id="rId26"/>
    <p:sldId id="305" r:id="rId27"/>
    <p:sldId id="306" r:id="rId28"/>
    <p:sldId id="265" r:id="rId29"/>
    <p:sldId id="274"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4E21A0-8AE3-4719-AC77-E7D74C6F4B86}" type="datetimeFigureOut">
              <a:rPr lang="es-ES" smtClean="0"/>
              <a:t>20/08/2021</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C5C3DA-10CE-4FC3-9DD3-D50E6B7007E0}" type="slidenum">
              <a:rPr lang="es-ES" smtClean="0"/>
              <a:t>‹Nº›</a:t>
            </a:fld>
            <a:endParaRPr lang="es-ES"/>
          </a:p>
        </p:txBody>
      </p:sp>
    </p:spTree>
    <p:extLst>
      <p:ext uri="{BB962C8B-B14F-4D97-AF65-F5344CB8AC3E}">
        <p14:creationId xmlns:p14="http://schemas.microsoft.com/office/powerpoint/2010/main" val="189581069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1B251-5219-43D3-8488-8E3EB1A3CFFE}" type="datetimeFigureOut">
              <a:rPr lang="es-ES" smtClean="0"/>
              <a:t>20/08/2021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2465B-B14F-4278-8DBD-E7DBF3BDC11E}" type="slidenum">
              <a:rPr lang="es-ES" smtClean="0"/>
              <a:t>‹Nº›</a:t>
            </a:fld>
            <a:endParaRPr lang="es-ES"/>
          </a:p>
        </p:txBody>
      </p:sp>
    </p:spTree>
    <p:extLst>
      <p:ext uri="{BB962C8B-B14F-4D97-AF65-F5344CB8AC3E}">
        <p14:creationId xmlns:p14="http://schemas.microsoft.com/office/powerpoint/2010/main" val="19526054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20/08/2021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380167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20/08/2021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88903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20/08/2021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0054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20/08/2021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00640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559DEBC-A12E-497F-96DC-4BE12F868659}" type="datetimeFigureOut">
              <a:rPr lang="es-ES" smtClean="0"/>
              <a:t>20/08/2021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72622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559DEBC-A12E-497F-96DC-4BE12F868659}" type="datetimeFigureOut">
              <a:rPr lang="es-ES" smtClean="0"/>
              <a:t>20/08/2021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00169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559DEBC-A12E-497F-96DC-4BE12F868659}" type="datetimeFigureOut">
              <a:rPr lang="es-ES" smtClean="0"/>
              <a:t>20/08/2021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22395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559DEBC-A12E-497F-96DC-4BE12F868659}" type="datetimeFigureOut">
              <a:rPr lang="es-ES" smtClean="0"/>
              <a:t>20/08/2021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83423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9DEBC-A12E-497F-96DC-4BE12F868659}" type="datetimeFigureOut">
              <a:rPr lang="es-ES" smtClean="0"/>
              <a:t>20/08/2021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78012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20/08/2021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2036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20/08/2021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5727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9DEBC-A12E-497F-96DC-4BE12F868659}" type="datetimeFigureOut">
              <a:rPr lang="es-ES" smtClean="0"/>
              <a:t>20/08/2021</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B7DA1-35BA-457D-B0F3-6E330B3B22A4}" type="slidenum">
              <a:rPr lang="es-ES" smtClean="0"/>
              <a:t>‹Nº›</a:t>
            </a:fld>
            <a:endParaRPr lang="es-ES"/>
          </a:p>
        </p:txBody>
      </p:sp>
    </p:spTree>
    <p:extLst>
      <p:ext uri="{BB962C8B-B14F-4D97-AF65-F5344CB8AC3E}">
        <p14:creationId xmlns:p14="http://schemas.microsoft.com/office/powerpoint/2010/main" val="3843730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8" Type="http://schemas.openxmlformats.org/officeDocument/2006/relationships/hyperlink" Target="https://elt.oup.com/teachersclub/courses/teachingadults/?cc=mx&amp;selLanguage=en" TargetMode="External"/><Relationship Id="rId13" Type="http://schemas.openxmlformats.org/officeDocument/2006/relationships/hyperlink" Target="https://www.eslvideo.com/" TargetMode="External"/><Relationship Id="rId18" Type="http://schemas.openxmlformats.org/officeDocument/2006/relationships/hyperlink" Target="http://www.topics-mag.com/" TargetMode="External"/><Relationship Id="rId3" Type="http://schemas.openxmlformats.org/officeDocument/2006/relationships/hyperlink" Target="https://www.teachingenglish.org.uk/teaching-adults" TargetMode="External"/><Relationship Id="rId21" Type="http://schemas.openxmlformats.org/officeDocument/2006/relationships/hyperlink" Target="https://www.tefl.net/" TargetMode="External"/><Relationship Id="rId7" Type="http://schemas.openxmlformats.org/officeDocument/2006/relationships/hyperlink" Target="https://www.pearsonelt.com/professional-development/resources.html" TargetMode="External"/><Relationship Id="rId12" Type="http://schemas.openxmlformats.org/officeDocument/2006/relationships/hyperlink" Target="https://visuwords.com/" TargetMode="External"/><Relationship Id="rId17" Type="http://schemas.openxmlformats.org/officeDocument/2006/relationships/hyperlink" Target="https://www.englishclub.com/" TargetMode="External"/><Relationship Id="rId2" Type="http://schemas.openxmlformats.org/officeDocument/2006/relationships/hyperlink" Target="http://www.bbc.co.uk/learningenglish" TargetMode="External"/><Relationship Id="rId16" Type="http://schemas.openxmlformats.org/officeDocument/2006/relationships/hyperlink" Target="http://intermediatelow.blogspot.com/" TargetMode="External"/><Relationship Id="rId20" Type="http://schemas.openxmlformats.org/officeDocument/2006/relationships/hyperlink" Target="https://dictionary.cambridge.org/es/" TargetMode="External"/><Relationship Id="rId1" Type="http://schemas.openxmlformats.org/officeDocument/2006/relationships/slideLayout" Target="../slideLayouts/slideLayout4.xml"/><Relationship Id="rId6" Type="http://schemas.openxmlformats.org/officeDocument/2006/relationships/hyperlink" Target="https://americanenglish.state.gov/teachers-corner" TargetMode="External"/><Relationship Id="rId11" Type="http://schemas.openxmlformats.org/officeDocument/2006/relationships/hyperlink" Target="https://thedigitalteacher.com/" TargetMode="External"/><Relationship Id="rId5" Type="http://schemas.openxmlformats.org/officeDocument/2006/relationships/hyperlink" Target="https://www.cambridgeenglish.org/learning-english/" TargetMode="External"/><Relationship Id="rId15" Type="http://schemas.openxmlformats.org/officeDocument/2006/relationships/hyperlink" Target="https://www.busuu.com/es" TargetMode="External"/><Relationship Id="rId10" Type="http://schemas.openxmlformats.org/officeDocument/2006/relationships/hyperlink" Target="http://www.onestopenglish.com/" TargetMode="External"/><Relationship Id="rId19" Type="http://schemas.openxmlformats.org/officeDocument/2006/relationships/hyperlink" Target="http://www.readableblog.com/" TargetMode="External"/><Relationship Id="rId4" Type="http://schemas.openxmlformats.org/officeDocument/2006/relationships/hyperlink" Target="https://elt.oup.com/learning_resources/courses/adultlearners/?cc=mx&amp;selLanguage=en" TargetMode="External"/><Relationship Id="rId9" Type="http://schemas.openxmlformats.org/officeDocument/2006/relationships/hyperlink" Target="http://www.bbc.co.uk/worldservice/learningenglish/teach/" TargetMode="External"/><Relationship Id="rId14" Type="http://schemas.openxmlformats.org/officeDocument/2006/relationships/hyperlink" Target="https://es.lyricstraining.com/" TargetMode="External"/><Relationship Id="rId22" Type="http://schemas.openxmlformats.org/officeDocument/2006/relationships/hyperlink" Target="http://www.elllo.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38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550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0683" y="303245"/>
            <a:ext cx="9937844" cy="1325563"/>
          </a:xfrm>
        </p:spPr>
        <p:txBody>
          <a:bodyPr>
            <a:normAutofit/>
          </a:bodyPr>
          <a:lstStyle/>
          <a:p>
            <a:pPr algn="ctr"/>
            <a:r>
              <a:rPr lang="es-MX" sz="4000" b="1" dirty="0" err="1">
                <a:solidFill>
                  <a:schemeClr val="tx2">
                    <a:lumMod val="60000"/>
                    <a:lumOff val="40000"/>
                  </a:schemeClr>
                </a:solidFill>
                <a:latin typeface="Arial" panose="020B0604020202020204" pitchFamily="34" charset="0"/>
                <a:cs typeface="Arial" panose="020B0604020202020204" pitchFamily="34" charset="0"/>
              </a:rPr>
              <a:t>Competences</a:t>
            </a:r>
            <a:r>
              <a:rPr lang="es-MX" sz="4000" b="1" dirty="0">
                <a:solidFill>
                  <a:schemeClr val="tx2">
                    <a:lumMod val="60000"/>
                    <a:lumOff val="40000"/>
                  </a:schemeClr>
                </a:solidFill>
                <a:latin typeface="Arial" panose="020B0604020202020204" pitchFamily="34" charset="0"/>
                <a:cs typeface="Arial" panose="020B0604020202020204" pitchFamily="34" charset="0"/>
              </a:rPr>
              <a:t> of </a:t>
            </a:r>
            <a:r>
              <a:rPr lang="es-MX" sz="4000" b="1" dirty="0" err="1">
                <a:solidFill>
                  <a:schemeClr val="tx2">
                    <a:lumMod val="60000"/>
                    <a:lumOff val="40000"/>
                  </a:schemeClr>
                </a:solidFill>
                <a:latin typeface="Arial" panose="020B0604020202020204" pitchFamily="34" charset="0"/>
                <a:cs typeface="Arial" panose="020B0604020202020204" pitchFamily="34" charset="0"/>
              </a:rPr>
              <a:t>the</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degree</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profile</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developed</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by</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the</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course</a:t>
            </a:r>
            <a:endParaRPr lang="es-MX" sz="4000" b="1"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6"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352970" y="244165"/>
            <a:ext cx="1423230" cy="1377022"/>
          </a:xfrm>
          <a:prstGeom prst="rect">
            <a:avLst/>
          </a:prstGeom>
          <a:noFill/>
        </p:spPr>
      </p:pic>
      <p:sp>
        <p:nvSpPr>
          <p:cNvPr id="3" name="Rectángulo 2"/>
          <p:cNvSpPr/>
          <p:nvPr/>
        </p:nvSpPr>
        <p:spPr>
          <a:xfrm>
            <a:off x="655092" y="2140134"/>
            <a:ext cx="10809027" cy="4360168"/>
          </a:xfrm>
          <a:prstGeom prst="rect">
            <a:avLst/>
          </a:prstGeom>
        </p:spPr>
        <p:txBody>
          <a:bodyPr wrap="square">
            <a:spAutoFit/>
          </a:bodyPr>
          <a:lstStyle/>
          <a:p>
            <a:pPr marL="342905" indent="-342905">
              <a:lnSpc>
                <a:spcPct val="150000"/>
              </a:lnSpc>
              <a:spcBef>
                <a:spcPts val="240"/>
              </a:spcBef>
              <a:spcAft>
                <a:spcPts val="240"/>
              </a:spcAft>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Use critical and creative thought for solving problems and taking decisions.</a:t>
            </a:r>
            <a:endParaRPr lang="es-ES" sz="2200" dirty="0">
              <a:latin typeface="Arial" panose="020B0604020202020204" pitchFamily="34" charset="0"/>
              <a:ea typeface="Calibri" panose="020F0502020204030204" pitchFamily="34" charset="0"/>
              <a:cs typeface="Arial" panose="020B0604020202020204" pitchFamily="34" charset="0"/>
            </a:endParaRPr>
          </a:p>
          <a:p>
            <a:pPr marL="342905" indent="-342905">
              <a:lnSpc>
                <a:spcPct val="150000"/>
              </a:lnSpc>
              <a:spcBef>
                <a:spcPts val="240"/>
              </a:spcBef>
              <a:spcAft>
                <a:spcPts val="240"/>
              </a:spcAft>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Learn in an autonomous way and demonstrate initiative for self-regulation and strengthen her /his personal development.</a:t>
            </a:r>
            <a:endParaRPr lang="es-ES" sz="2200" dirty="0">
              <a:latin typeface="Arial" panose="020B0604020202020204" pitchFamily="34" charset="0"/>
              <a:ea typeface="Calibri" panose="020F0502020204030204" pitchFamily="34" charset="0"/>
              <a:cs typeface="Arial" panose="020B0604020202020204" pitchFamily="34" charset="0"/>
            </a:endParaRPr>
          </a:p>
          <a:p>
            <a:pPr marL="342905" indent="-342905">
              <a:lnSpc>
                <a:spcPct val="150000"/>
              </a:lnSpc>
              <a:spcBef>
                <a:spcPts val="240"/>
              </a:spcBef>
              <a:spcAft>
                <a:spcPts val="240"/>
              </a:spcAft>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Cooperate to bring about innovative projects having a social impact.</a:t>
            </a:r>
            <a:endParaRPr lang="es-ES" sz="2200" dirty="0">
              <a:latin typeface="Arial" panose="020B0604020202020204" pitchFamily="34" charset="0"/>
              <a:ea typeface="Calibri" panose="020F0502020204030204" pitchFamily="34" charset="0"/>
              <a:cs typeface="Arial" panose="020B0604020202020204" pitchFamily="34" charset="0"/>
            </a:endParaRPr>
          </a:p>
          <a:p>
            <a:pPr marL="342905" indent="-342905">
              <a:lnSpc>
                <a:spcPct val="150000"/>
              </a:lnSpc>
              <a:spcBef>
                <a:spcPts val="240"/>
              </a:spcBef>
              <a:spcAft>
                <a:spcPts val="240"/>
              </a:spcAft>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Act within an ethical way by interiorizing social rules and principles needed for a better coexistence. </a:t>
            </a:r>
          </a:p>
          <a:p>
            <a:pPr marL="342905" indent="-342905">
              <a:lnSpc>
                <a:spcPct val="150000"/>
              </a:lnSpc>
              <a:spcBef>
                <a:spcPts val="240"/>
              </a:spcBef>
              <a:spcAft>
                <a:spcPts val="240"/>
              </a:spcAft>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Use ICT as well as other languages for understanding, explaining and offering alternative solutions to the problems encountered.</a:t>
            </a:r>
            <a:endParaRPr lang="es-ES" sz="2200" dirty="0">
              <a:latin typeface="Arial" panose="020B0604020202020204" pitchFamily="34" charset="0"/>
              <a:cs typeface="Arial" panose="020B0604020202020204" pitchFamily="34" charset="0"/>
            </a:endParaRPr>
          </a:p>
        </p:txBody>
      </p:sp>
      <p:sp>
        <p:nvSpPr>
          <p:cNvPr id="4" name="CuadroTexto 3"/>
          <p:cNvSpPr txBox="1"/>
          <p:nvPr/>
        </p:nvSpPr>
        <p:spPr>
          <a:xfrm>
            <a:off x="4544705" y="1698543"/>
            <a:ext cx="1665026"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GENERIC</a:t>
            </a:r>
            <a:endParaRPr lang="es-E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368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27" t="19575" r="24331" b="35849"/>
          <a:stretch/>
        </p:blipFill>
        <p:spPr bwMode="auto">
          <a:xfrm>
            <a:off x="2156611" y="41962"/>
            <a:ext cx="9688934" cy="482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581" t="26600" r="24815" b="55424"/>
          <a:stretch/>
        </p:blipFill>
        <p:spPr bwMode="auto">
          <a:xfrm>
            <a:off x="2536169" y="4865298"/>
            <a:ext cx="9245036" cy="1962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n 10"/>
          <p:cNvPicPr/>
          <p:nvPr/>
        </p:nvPicPr>
        <p:blipFill>
          <a:blip r:embed="rId4">
            <a:extLst>
              <a:ext uri="{28A0092B-C50C-407E-A947-70E740481C1C}">
                <a14:useLocalDpi xmlns:a14="http://schemas.microsoft.com/office/drawing/2010/main" val="0"/>
              </a:ext>
            </a:extLst>
          </a:blip>
          <a:srcRect/>
          <a:stretch>
            <a:fillRect/>
          </a:stretch>
        </p:blipFill>
        <p:spPr bwMode="auto">
          <a:xfrm>
            <a:off x="352970" y="244165"/>
            <a:ext cx="1423230" cy="1377022"/>
          </a:xfrm>
          <a:prstGeom prst="rect">
            <a:avLst/>
          </a:prstGeom>
          <a:noFill/>
        </p:spPr>
      </p:pic>
    </p:spTree>
    <p:extLst>
      <p:ext uri="{BB962C8B-B14F-4D97-AF65-F5344CB8AC3E}">
        <p14:creationId xmlns:p14="http://schemas.microsoft.com/office/powerpoint/2010/main" val="2469606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352970" y="244165"/>
            <a:ext cx="1423230" cy="1377022"/>
          </a:xfrm>
          <a:prstGeom prst="rect">
            <a:avLst/>
          </a:prstGeom>
          <a:noFill/>
        </p:spPr>
      </p:pic>
      <p:sp>
        <p:nvSpPr>
          <p:cNvPr id="2" name="Rectángulo 1"/>
          <p:cNvSpPr/>
          <p:nvPr/>
        </p:nvSpPr>
        <p:spPr>
          <a:xfrm>
            <a:off x="659641" y="1929374"/>
            <a:ext cx="10790829" cy="4662815"/>
          </a:xfrm>
          <a:prstGeom prst="rect">
            <a:avLst/>
          </a:prstGeom>
        </p:spPr>
        <p:txBody>
          <a:bodyPr wrap="square">
            <a:spAutoFit/>
          </a:bodyPr>
          <a:lstStyle/>
          <a:p>
            <a:pPr marL="342905" indent="-342905" algn="just">
              <a:lnSpc>
                <a:spcPct val="150000"/>
              </a:lnSpc>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Describe ways of living from different cultures to appreciate their diversity.</a:t>
            </a:r>
            <a:endParaRPr lang="es-ES" sz="2200" dirty="0">
              <a:latin typeface="Arial" panose="020B0604020202020204" pitchFamily="34" charset="0"/>
              <a:ea typeface="Calibri" panose="020F0502020204030204" pitchFamily="34" charset="0"/>
              <a:cs typeface="Arial" panose="020B0604020202020204" pitchFamily="34" charset="0"/>
            </a:endParaRPr>
          </a:p>
          <a:p>
            <a:pPr marL="342905" indent="-342905" algn="just">
              <a:lnSpc>
                <a:spcPct val="150000"/>
              </a:lnSpc>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Use language to establish harmonious and responsible relationships when exercising citizenship.</a:t>
            </a:r>
            <a:endParaRPr lang="es-ES" sz="2200" dirty="0">
              <a:latin typeface="Arial" panose="020B0604020202020204" pitchFamily="34" charset="0"/>
              <a:ea typeface="Calibri" panose="020F0502020204030204" pitchFamily="34" charset="0"/>
              <a:cs typeface="Arial" panose="020B0604020202020204" pitchFamily="34" charset="0"/>
            </a:endParaRPr>
          </a:p>
          <a:p>
            <a:pPr marL="342905" indent="-342905" algn="just">
              <a:lnSpc>
                <a:spcPct val="150000"/>
              </a:lnSpc>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Reflect on one´s own learning process to act consciously in communicative exchanges.</a:t>
            </a:r>
            <a:endParaRPr lang="es-ES" sz="2200" dirty="0">
              <a:latin typeface="Arial" panose="020B0604020202020204" pitchFamily="34" charset="0"/>
              <a:ea typeface="Calibri" panose="020F0502020204030204" pitchFamily="34" charset="0"/>
              <a:cs typeface="Arial" panose="020B0604020202020204" pitchFamily="34" charset="0"/>
            </a:endParaRPr>
          </a:p>
          <a:p>
            <a:pPr marL="342905" indent="-342905" algn="just">
              <a:lnSpc>
                <a:spcPct val="150000"/>
              </a:lnSpc>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Understand and produce texts to participate in a variety of everyday and concrete situations.</a:t>
            </a:r>
            <a:endParaRPr lang="es-ES" sz="2200" dirty="0">
              <a:latin typeface="Arial" panose="020B0604020202020204" pitchFamily="34" charset="0"/>
              <a:ea typeface="Calibri" panose="020F0502020204030204" pitchFamily="34" charset="0"/>
              <a:cs typeface="Arial" panose="020B0604020202020204" pitchFamily="34" charset="0"/>
            </a:endParaRPr>
          </a:p>
          <a:p>
            <a:pPr marL="342905" indent="-342905" algn="just">
              <a:lnSpc>
                <a:spcPct val="150000"/>
              </a:lnSpc>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Exchange basic information about personal and professional experiences.</a:t>
            </a:r>
          </a:p>
          <a:p>
            <a:pPr marL="342905" indent="-342905" algn="just">
              <a:lnSpc>
                <a:spcPct val="150000"/>
              </a:lnSpc>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Recognize cultural differences when participating in brief and common exchanges.</a:t>
            </a:r>
            <a:endParaRPr lang="es-ES" sz="2200" dirty="0">
              <a:latin typeface="Arial" panose="020B0604020202020204" pitchFamily="34" charset="0"/>
              <a:cs typeface="Arial" panose="020B0604020202020204" pitchFamily="34" charset="0"/>
            </a:endParaRPr>
          </a:p>
        </p:txBody>
      </p:sp>
      <p:sp>
        <p:nvSpPr>
          <p:cNvPr id="5" name="CuadroTexto 4"/>
          <p:cNvSpPr txBox="1"/>
          <p:nvPr/>
        </p:nvSpPr>
        <p:spPr>
          <a:xfrm>
            <a:off x="4189921" y="1467710"/>
            <a:ext cx="3111631"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SUBJECT-SPECIFIC</a:t>
            </a:r>
            <a:endParaRPr lang="es-ES" sz="2400" b="1" dirty="0">
              <a:latin typeface="Arial" panose="020B0604020202020204" pitchFamily="34" charset="0"/>
              <a:cs typeface="Arial" panose="020B0604020202020204" pitchFamily="34" charset="0"/>
            </a:endParaRPr>
          </a:p>
        </p:txBody>
      </p:sp>
      <p:sp>
        <p:nvSpPr>
          <p:cNvPr id="7" name="1 Título"/>
          <p:cNvSpPr txBox="1">
            <a:spLocks/>
          </p:cNvSpPr>
          <p:nvPr/>
        </p:nvSpPr>
        <p:spPr>
          <a:xfrm>
            <a:off x="1198729" y="330541"/>
            <a:ext cx="9937844"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00" b="1" dirty="0" err="1">
                <a:solidFill>
                  <a:schemeClr val="tx2">
                    <a:lumMod val="60000"/>
                    <a:lumOff val="40000"/>
                  </a:schemeClr>
                </a:solidFill>
                <a:latin typeface="Arial" panose="020B0604020202020204" pitchFamily="34" charset="0"/>
                <a:cs typeface="Arial" panose="020B0604020202020204" pitchFamily="34" charset="0"/>
              </a:rPr>
              <a:t>Competences</a:t>
            </a:r>
            <a:r>
              <a:rPr lang="es-MX" sz="4000" b="1" dirty="0">
                <a:solidFill>
                  <a:schemeClr val="tx2">
                    <a:lumMod val="60000"/>
                    <a:lumOff val="40000"/>
                  </a:schemeClr>
                </a:solidFill>
                <a:latin typeface="Arial" panose="020B0604020202020204" pitchFamily="34" charset="0"/>
                <a:cs typeface="Arial" panose="020B0604020202020204" pitchFamily="34" charset="0"/>
              </a:rPr>
              <a:t> of </a:t>
            </a:r>
            <a:r>
              <a:rPr lang="es-MX" sz="4000" b="1" dirty="0" err="1">
                <a:solidFill>
                  <a:schemeClr val="tx2">
                    <a:lumMod val="60000"/>
                    <a:lumOff val="40000"/>
                  </a:schemeClr>
                </a:solidFill>
                <a:latin typeface="Arial" panose="020B0604020202020204" pitchFamily="34" charset="0"/>
                <a:cs typeface="Arial" panose="020B0604020202020204" pitchFamily="34" charset="0"/>
              </a:rPr>
              <a:t>the</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degree</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profile</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developed</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by</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the</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course</a:t>
            </a:r>
            <a:endParaRPr lang="es-MX" sz="4000" b="1"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8070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structure</a:t>
            </a:r>
            <a:endParaRPr lang="es-MX" b="1" dirty="0">
              <a:solidFill>
                <a:schemeClr val="tx2">
                  <a:lumMod val="60000"/>
                  <a:lumOff val="40000"/>
                </a:schemeClr>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75979147"/>
              </p:ext>
            </p:extLst>
          </p:nvPr>
        </p:nvGraphicFramePr>
        <p:xfrm>
          <a:off x="303363" y="1739359"/>
          <a:ext cx="11583836" cy="4607498"/>
        </p:xfrm>
        <a:graphic>
          <a:graphicData uri="http://schemas.openxmlformats.org/drawingml/2006/table">
            <a:tbl>
              <a:tblPr firstRow="1" bandRow="1">
                <a:tableStyleId>{5C22544A-7EE6-4342-B048-85BDC9FD1C3A}</a:tableStyleId>
              </a:tblPr>
              <a:tblGrid>
                <a:gridCol w="1111369">
                  <a:extLst>
                    <a:ext uri="{9D8B030D-6E8A-4147-A177-3AD203B41FA5}">
                      <a16:colId xmlns:a16="http://schemas.microsoft.com/office/drawing/2014/main" xmlns="" val="20000"/>
                    </a:ext>
                  </a:extLst>
                </a:gridCol>
                <a:gridCol w="2898476">
                  <a:extLst>
                    <a:ext uri="{9D8B030D-6E8A-4147-A177-3AD203B41FA5}">
                      <a16:colId xmlns:a16="http://schemas.microsoft.com/office/drawing/2014/main" xmlns="" val="20001"/>
                    </a:ext>
                  </a:extLst>
                </a:gridCol>
                <a:gridCol w="4678032">
                  <a:extLst>
                    <a:ext uri="{9D8B030D-6E8A-4147-A177-3AD203B41FA5}">
                      <a16:colId xmlns:a16="http://schemas.microsoft.com/office/drawing/2014/main" xmlns="" val="20002"/>
                    </a:ext>
                  </a:extLst>
                </a:gridCol>
                <a:gridCol w="2895959">
                  <a:extLst>
                    <a:ext uri="{9D8B030D-6E8A-4147-A177-3AD203B41FA5}">
                      <a16:colId xmlns:a16="http://schemas.microsoft.com/office/drawing/2014/main" xmlns="" val="20003"/>
                    </a:ext>
                  </a:extLst>
                </a:gridCol>
              </a:tblGrid>
              <a:tr h="858458">
                <a:tc>
                  <a:txBody>
                    <a:bodyPr/>
                    <a:lstStyle/>
                    <a:p>
                      <a:pPr algn="ctr"/>
                      <a:r>
                        <a:rPr lang="es-MX" sz="1800" b="1" dirty="0">
                          <a:latin typeface="Arial" panose="020B0604020202020204" pitchFamily="34" charset="0"/>
                          <a:cs typeface="Arial" panose="020B0604020202020204" pitchFamily="34" charset="0"/>
                        </a:rPr>
                        <a:t>PERIOD</a:t>
                      </a:r>
                    </a:p>
                  </a:txBody>
                  <a:tcPr anchor="ctr"/>
                </a:tc>
                <a:tc>
                  <a:txBody>
                    <a:bodyPr/>
                    <a:lstStyle/>
                    <a:p>
                      <a:pPr algn="ctr"/>
                      <a:r>
                        <a:rPr lang="es-MX" sz="2000" dirty="0">
                          <a:latin typeface="Arial" panose="020B0604020202020204" pitchFamily="34" charset="0"/>
                          <a:cs typeface="Arial" panose="020B0604020202020204" pitchFamily="34" charset="0"/>
                        </a:rPr>
                        <a:t>BOOK UNITS</a:t>
                      </a:r>
                    </a:p>
                  </a:txBody>
                  <a:tcPr anchor="ctr"/>
                </a:tc>
                <a:tc>
                  <a:txBody>
                    <a:bodyPr/>
                    <a:lstStyle/>
                    <a:p>
                      <a:pPr algn="ctr"/>
                      <a:r>
                        <a:rPr lang="es-MX" sz="2000" dirty="0">
                          <a:latin typeface="Arial" panose="020B0604020202020204" pitchFamily="34" charset="0"/>
                          <a:cs typeface="Arial" panose="020B0604020202020204" pitchFamily="34" charset="0"/>
                        </a:rPr>
                        <a:t>CONTENTS</a:t>
                      </a:r>
                    </a:p>
                  </a:txBody>
                  <a:tcPr anchor="ctr"/>
                </a:tc>
                <a:tc>
                  <a:txBody>
                    <a:bodyPr/>
                    <a:lstStyle/>
                    <a:p>
                      <a:pPr algn="ctr"/>
                      <a:r>
                        <a:rPr lang="es-MX" sz="2000" dirty="0">
                          <a:latin typeface="Arial" panose="020B0604020202020204" pitchFamily="34" charset="0"/>
                          <a:cs typeface="Arial" panose="020B0604020202020204" pitchFamily="34" charset="0"/>
                        </a:rPr>
                        <a:t>LEARNING</a:t>
                      </a:r>
                      <a:r>
                        <a:rPr lang="es-MX" sz="2000" baseline="0" dirty="0">
                          <a:latin typeface="Arial" panose="020B0604020202020204" pitchFamily="34" charset="0"/>
                          <a:cs typeface="Arial" panose="020B0604020202020204" pitchFamily="34" charset="0"/>
                        </a:rPr>
                        <a:t> EVIDENCES</a:t>
                      </a:r>
                      <a:endParaRPr lang="es-MX"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0"/>
                  </a:ext>
                </a:extLst>
              </a:tr>
              <a:tr h="1158923">
                <a:tc>
                  <a:txBody>
                    <a:bodyPr/>
                    <a:lstStyle/>
                    <a:p>
                      <a:pPr algn="ctr"/>
                      <a:r>
                        <a:rPr lang="es-MX" sz="6600" b="1" dirty="0">
                          <a:latin typeface="Arial" panose="020B0604020202020204" pitchFamily="34" charset="0"/>
                          <a:cs typeface="Arial" panose="020B0604020202020204" pitchFamily="34" charset="0"/>
                        </a:rPr>
                        <a:t>1</a:t>
                      </a:r>
                    </a:p>
                  </a:txBody>
                  <a:tcPr anchor="ctr"/>
                </a:tc>
                <a:tc>
                  <a:txBody>
                    <a:bodyPr/>
                    <a:lstStyle/>
                    <a:p>
                      <a:pPr marL="342900" indent="-342900">
                        <a:buAutoNum type="arabicPeriod"/>
                      </a:pPr>
                      <a:r>
                        <a:rPr lang="en-US" dirty="0">
                          <a:latin typeface="Arial" panose="020B0604020202020204" pitchFamily="34" charset="0"/>
                          <a:cs typeface="Arial" panose="020B0604020202020204" pitchFamily="34" charset="0"/>
                        </a:rPr>
                        <a:t>Where are you from?</a:t>
                      </a:r>
                    </a:p>
                    <a:p>
                      <a:pPr marL="342900" indent="-342900">
                        <a:buAutoNum type="arabicPeriod"/>
                      </a:pPr>
                      <a:r>
                        <a:rPr lang="en-US" dirty="0">
                          <a:latin typeface="Arial" panose="020B0604020202020204" pitchFamily="34" charset="0"/>
                          <a:cs typeface="Arial" panose="020B0604020202020204" pitchFamily="34" charset="0"/>
                        </a:rPr>
                        <a:t>What do you do?</a:t>
                      </a:r>
                      <a:endParaRPr lang="es-MX"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Introductions and Greetings; names, countries and nationalities</a:t>
                      </a:r>
                    </a:p>
                    <a:p>
                      <a:r>
                        <a:rPr lang="en-US" dirty="0">
                          <a:latin typeface="Arial" panose="020B0604020202020204" pitchFamily="34" charset="0"/>
                          <a:cs typeface="Arial" panose="020B0604020202020204" pitchFamily="34" charset="0"/>
                        </a:rPr>
                        <a:t>Jobs, workplaces and school; daily schedules, clock time.</a:t>
                      </a:r>
                    </a:p>
                  </a:txBody>
                  <a:tcPr/>
                </a:tc>
                <a:tc>
                  <a:txBody>
                    <a:bodyPr/>
                    <a:lstStyle/>
                    <a:p>
                      <a:r>
                        <a:rPr lang="es-MX" b="1" dirty="0">
                          <a:latin typeface="Arial" panose="020B0604020202020204" pitchFamily="34" charset="0"/>
                          <a:cs typeface="Arial" panose="020B0604020202020204" pitchFamily="34" charset="0"/>
                        </a:rPr>
                        <a:t>Project</a:t>
                      </a:r>
                      <a:r>
                        <a:rPr lang="es-MX" b="1" baseline="0" dirty="0">
                          <a:latin typeface="Arial" panose="020B0604020202020204" pitchFamily="34" charset="0"/>
                          <a:cs typeface="Arial" panose="020B0604020202020204" pitchFamily="34" charset="0"/>
                        </a:rPr>
                        <a:t> 1 </a:t>
                      </a:r>
                      <a:r>
                        <a:rPr lang="es-MX" baseline="0" dirty="0">
                          <a:latin typeface="Arial" panose="020B0604020202020204" pitchFamily="34" charset="0"/>
                          <a:cs typeface="Arial" panose="020B0604020202020204" pitchFamily="34" charset="0"/>
                        </a:rPr>
                        <a:t>“</a:t>
                      </a:r>
                      <a:r>
                        <a:rPr lang="es-MX" baseline="0" dirty="0" err="1">
                          <a:latin typeface="Arial" panose="020B0604020202020204" pitchFamily="34" charset="0"/>
                          <a:cs typeface="Arial" panose="020B0604020202020204" pitchFamily="34" charset="0"/>
                        </a:rPr>
                        <a:t>This</a:t>
                      </a:r>
                      <a:r>
                        <a:rPr lang="es-MX" baseline="0" dirty="0">
                          <a:latin typeface="Arial" panose="020B0604020202020204" pitchFamily="34" charset="0"/>
                          <a:cs typeface="Arial" panose="020B0604020202020204" pitchFamily="34" charset="0"/>
                        </a:rPr>
                        <a:t> </a:t>
                      </a:r>
                      <a:r>
                        <a:rPr lang="es-MX" baseline="0" dirty="0" err="1">
                          <a:latin typeface="Arial" panose="020B0604020202020204" pitchFamily="34" charset="0"/>
                          <a:cs typeface="Arial" panose="020B0604020202020204" pitchFamily="34" charset="0"/>
                        </a:rPr>
                        <a:t>is</a:t>
                      </a:r>
                      <a:r>
                        <a:rPr lang="es-MX" baseline="0" dirty="0">
                          <a:latin typeface="Arial" panose="020B0604020202020204" pitchFamily="34" charset="0"/>
                          <a:cs typeface="Arial" panose="020B0604020202020204" pitchFamily="34" charset="0"/>
                        </a:rPr>
                        <a:t> me!”</a:t>
                      </a:r>
                    </a:p>
                    <a:p>
                      <a:endParaRPr lang="es-MX" baseline="0" dirty="0">
                        <a:latin typeface="Arial" panose="020B0604020202020204" pitchFamily="34" charset="0"/>
                        <a:cs typeface="Arial" panose="020B0604020202020204" pitchFamily="34" charset="0"/>
                      </a:endParaRPr>
                    </a:p>
                    <a:p>
                      <a:r>
                        <a:rPr lang="es-MX" b="1" baseline="0" dirty="0">
                          <a:latin typeface="Arial" panose="020B0604020202020204" pitchFamily="34" charset="0"/>
                          <a:cs typeface="Arial" panose="020B0604020202020204" pitchFamily="34" charset="0"/>
                        </a:rPr>
                        <a:t>Project 2 </a:t>
                      </a:r>
                      <a:r>
                        <a:rPr lang="es-MX" baseline="0" dirty="0">
                          <a:latin typeface="Arial" panose="020B0604020202020204" pitchFamily="34" charset="0"/>
                          <a:cs typeface="Arial" panose="020B0604020202020204" pitchFamily="34" charset="0"/>
                        </a:rPr>
                        <a:t>“</a:t>
                      </a:r>
                      <a:r>
                        <a:rPr lang="es-MX" baseline="0" dirty="0" err="1">
                          <a:latin typeface="Arial" panose="020B0604020202020204" pitchFamily="34" charset="0"/>
                          <a:cs typeface="Arial" panose="020B0604020202020204" pitchFamily="34" charset="0"/>
                        </a:rPr>
                        <a:t>What</a:t>
                      </a:r>
                      <a:r>
                        <a:rPr lang="es-MX" baseline="0" dirty="0">
                          <a:latin typeface="Arial" panose="020B0604020202020204" pitchFamily="34" charset="0"/>
                          <a:cs typeface="Arial" panose="020B0604020202020204" pitchFamily="34" charset="0"/>
                        </a:rPr>
                        <a:t> do </a:t>
                      </a:r>
                      <a:r>
                        <a:rPr lang="es-MX" baseline="0" dirty="0" err="1">
                          <a:latin typeface="Arial" panose="020B0604020202020204" pitchFamily="34" charset="0"/>
                          <a:cs typeface="Arial" panose="020B0604020202020204" pitchFamily="34" charset="0"/>
                        </a:rPr>
                        <a:t>you</a:t>
                      </a:r>
                      <a:r>
                        <a:rPr lang="es-MX" baseline="0" dirty="0">
                          <a:latin typeface="Arial" panose="020B0604020202020204" pitchFamily="34" charset="0"/>
                          <a:cs typeface="Arial" panose="020B0604020202020204" pitchFamily="34" charset="0"/>
                        </a:rPr>
                        <a:t> do?”</a:t>
                      </a:r>
                      <a:endParaRPr lang="es-MX"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1426367">
                <a:tc>
                  <a:txBody>
                    <a:bodyPr/>
                    <a:lstStyle/>
                    <a:p>
                      <a:pPr algn="ctr"/>
                      <a:r>
                        <a:rPr lang="es-MX" sz="6600" b="1" dirty="0">
                          <a:latin typeface="Arial" panose="020B0604020202020204" pitchFamily="34" charset="0"/>
                          <a:cs typeface="Arial" panose="020B0604020202020204" pitchFamily="34" charset="0"/>
                        </a:rPr>
                        <a:t>2</a:t>
                      </a:r>
                    </a:p>
                  </a:txBody>
                  <a:tcPr anchor="ctr"/>
                </a:tc>
                <a:tc>
                  <a:txBody>
                    <a:bodyPr/>
                    <a:lstStyle/>
                    <a:p>
                      <a:r>
                        <a:rPr lang="en-US" dirty="0">
                          <a:latin typeface="Arial" panose="020B0604020202020204" pitchFamily="34" charset="0"/>
                          <a:cs typeface="Arial" panose="020B0604020202020204" pitchFamily="34" charset="0"/>
                        </a:rPr>
                        <a:t>3. How much are this?</a:t>
                      </a:r>
                    </a:p>
                    <a:p>
                      <a:r>
                        <a:rPr lang="en-US" dirty="0">
                          <a:latin typeface="Arial" panose="020B0604020202020204" pitchFamily="34" charset="0"/>
                          <a:cs typeface="Arial" panose="020B0604020202020204" pitchFamily="34" charset="0"/>
                        </a:rPr>
                        <a:t>4. Do you play the guitar?</a:t>
                      </a:r>
                    </a:p>
                    <a:p>
                      <a:endParaRPr lang="es-MX"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Shopping and prices; clothing and personal items; colors and materials.</a:t>
                      </a:r>
                    </a:p>
                    <a:p>
                      <a:r>
                        <a:rPr lang="en-US" dirty="0">
                          <a:latin typeface="Arial" panose="020B0604020202020204" pitchFamily="34" charset="0"/>
                          <a:cs typeface="Arial" panose="020B0604020202020204" pitchFamily="34" charset="0"/>
                        </a:rPr>
                        <a:t>Music, movies, and TV programs; entertainers; invitations and excuses; </a:t>
                      </a:r>
                    </a:p>
                    <a:p>
                      <a:r>
                        <a:rPr lang="en-US" dirty="0">
                          <a:latin typeface="Arial" panose="020B0604020202020204" pitchFamily="34" charset="0"/>
                          <a:cs typeface="Arial" panose="020B0604020202020204" pitchFamily="34" charset="0"/>
                        </a:rPr>
                        <a:t>dates and times</a:t>
                      </a:r>
                      <a:endParaRPr lang="es-MX" dirty="0">
                        <a:latin typeface="Arial" panose="020B0604020202020204" pitchFamily="34" charset="0"/>
                        <a:cs typeface="Arial" panose="020B0604020202020204" pitchFamily="34" charset="0"/>
                      </a:endParaRPr>
                    </a:p>
                  </a:txBody>
                  <a:tcPr/>
                </a:tc>
                <a:tc>
                  <a:txBody>
                    <a:bodyPr/>
                    <a:lstStyle/>
                    <a:p>
                      <a:r>
                        <a:rPr lang="es-MX" b="1" dirty="0">
                          <a:latin typeface="Arial" panose="020B0604020202020204" pitchFamily="34" charset="0"/>
                          <a:cs typeface="Arial" panose="020B0604020202020204" pitchFamily="34" charset="0"/>
                        </a:rPr>
                        <a:t>Project 3</a:t>
                      </a:r>
                      <a:r>
                        <a:rPr lang="es-MX" b="1" baseline="0" dirty="0">
                          <a:latin typeface="Arial" panose="020B0604020202020204" pitchFamily="34" charset="0"/>
                          <a:cs typeface="Arial" panose="020B0604020202020204" pitchFamily="34" charset="0"/>
                        </a:rPr>
                        <a:t> </a:t>
                      </a:r>
                      <a:r>
                        <a:rPr lang="es-MX" baseline="0" dirty="0">
                          <a:latin typeface="Arial" panose="020B0604020202020204" pitchFamily="34" charset="0"/>
                          <a:cs typeface="Arial" panose="020B0604020202020204" pitchFamily="34" charset="0"/>
                        </a:rPr>
                        <a:t>“</a:t>
                      </a:r>
                      <a:r>
                        <a:rPr lang="es-MX" baseline="0" dirty="0" err="1">
                          <a:latin typeface="Arial" panose="020B0604020202020204" pitchFamily="34" charset="0"/>
                          <a:cs typeface="Arial" panose="020B0604020202020204" pitchFamily="34" charset="0"/>
                        </a:rPr>
                        <a:t>How</a:t>
                      </a:r>
                      <a:r>
                        <a:rPr lang="es-MX" baseline="0" dirty="0">
                          <a:latin typeface="Arial" panose="020B0604020202020204" pitchFamily="34" charset="0"/>
                          <a:cs typeface="Arial" panose="020B0604020202020204" pitchFamily="34" charset="0"/>
                        </a:rPr>
                        <a:t> </a:t>
                      </a:r>
                      <a:r>
                        <a:rPr lang="es-MX" baseline="0" dirty="0" err="1">
                          <a:latin typeface="Arial" panose="020B0604020202020204" pitchFamily="34" charset="0"/>
                          <a:cs typeface="Arial" panose="020B0604020202020204" pitchFamily="34" charset="0"/>
                        </a:rPr>
                        <a:t>much</a:t>
                      </a:r>
                      <a:r>
                        <a:rPr lang="es-MX" baseline="0" dirty="0">
                          <a:latin typeface="Arial" panose="020B0604020202020204" pitchFamily="34" charset="0"/>
                          <a:cs typeface="Arial" panose="020B0604020202020204" pitchFamily="34" charset="0"/>
                        </a:rPr>
                        <a:t> </a:t>
                      </a:r>
                      <a:r>
                        <a:rPr lang="es-MX" baseline="0" dirty="0" err="1">
                          <a:latin typeface="Arial" panose="020B0604020202020204" pitchFamily="34" charset="0"/>
                          <a:cs typeface="Arial" panose="020B0604020202020204" pitchFamily="34" charset="0"/>
                        </a:rPr>
                        <a:t>is</a:t>
                      </a:r>
                      <a:r>
                        <a:rPr lang="es-MX" baseline="0" dirty="0">
                          <a:latin typeface="Arial" panose="020B0604020202020204" pitchFamily="34" charset="0"/>
                          <a:cs typeface="Arial" panose="020B0604020202020204" pitchFamily="34" charset="0"/>
                        </a:rPr>
                        <a:t> </a:t>
                      </a:r>
                      <a:r>
                        <a:rPr lang="es-MX" baseline="0" dirty="0" err="1">
                          <a:latin typeface="Arial" panose="020B0604020202020204" pitchFamily="34" charset="0"/>
                          <a:cs typeface="Arial" panose="020B0604020202020204" pitchFamily="34" charset="0"/>
                        </a:rPr>
                        <a:t>this</a:t>
                      </a:r>
                      <a:r>
                        <a:rPr lang="es-MX" baseline="0" dirty="0">
                          <a:latin typeface="Arial" panose="020B0604020202020204" pitchFamily="34" charset="0"/>
                          <a:cs typeface="Arial" panose="020B0604020202020204" pitchFamily="34" charset="0"/>
                        </a:rPr>
                        <a:t> </a:t>
                      </a:r>
                      <a:r>
                        <a:rPr lang="es-MX" baseline="0" dirty="0" err="1">
                          <a:latin typeface="Arial" panose="020B0604020202020204" pitchFamily="34" charset="0"/>
                          <a:cs typeface="Arial" panose="020B0604020202020204" pitchFamily="34" charset="0"/>
                        </a:rPr>
                        <a:t>one</a:t>
                      </a:r>
                      <a:r>
                        <a:rPr lang="es-MX" baseline="0" dirty="0">
                          <a:latin typeface="Arial" panose="020B0604020202020204" pitchFamily="34" charset="0"/>
                          <a:cs typeface="Arial" panose="020B0604020202020204" pitchFamily="34" charset="0"/>
                        </a:rPr>
                        <a:t>?</a:t>
                      </a:r>
                    </a:p>
                    <a:p>
                      <a:endParaRPr lang="es-MX" baseline="0" dirty="0">
                        <a:latin typeface="Arial" panose="020B0604020202020204" pitchFamily="34" charset="0"/>
                        <a:cs typeface="Arial" panose="020B0604020202020204" pitchFamily="34" charset="0"/>
                      </a:endParaRPr>
                    </a:p>
                    <a:p>
                      <a:r>
                        <a:rPr lang="es-MX" b="1" baseline="0" dirty="0">
                          <a:latin typeface="Arial" panose="020B0604020202020204" pitchFamily="34" charset="0"/>
                          <a:cs typeface="Arial" panose="020B0604020202020204" pitchFamily="34" charset="0"/>
                        </a:rPr>
                        <a:t>Project 4 </a:t>
                      </a:r>
                      <a:r>
                        <a:rPr lang="es-MX" baseline="0" dirty="0">
                          <a:latin typeface="Arial" panose="020B0604020202020204" pitchFamily="34" charset="0"/>
                          <a:cs typeface="Arial" panose="020B0604020202020204" pitchFamily="34" charset="0"/>
                        </a:rPr>
                        <a:t>“Radio show”</a:t>
                      </a:r>
                      <a:endParaRPr lang="es-MX"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1069776">
                <a:tc>
                  <a:txBody>
                    <a:bodyPr/>
                    <a:lstStyle/>
                    <a:p>
                      <a:pPr algn="ctr"/>
                      <a:r>
                        <a:rPr lang="es-MX" sz="6600" b="1" dirty="0">
                          <a:latin typeface="Arial" panose="020B0604020202020204" pitchFamily="34" charset="0"/>
                          <a:cs typeface="Arial" panose="020B0604020202020204" pitchFamily="34" charset="0"/>
                        </a:rPr>
                        <a:t>3</a:t>
                      </a:r>
                    </a:p>
                  </a:txBody>
                  <a:tcPr anchor="ctr"/>
                </a:tc>
                <a:tc>
                  <a:txBody>
                    <a:bodyPr/>
                    <a:lstStyle/>
                    <a:p>
                      <a:r>
                        <a:rPr lang="en-US" dirty="0">
                          <a:latin typeface="Arial" panose="020B0604020202020204" pitchFamily="34" charset="0"/>
                          <a:cs typeface="Arial" panose="020B0604020202020204" pitchFamily="34" charset="0"/>
                        </a:rPr>
                        <a:t>5. What an interesting family! </a:t>
                      </a:r>
                    </a:p>
                  </a:txBody>
                  <a:tcPr/>
                </a:tc>
                <a:tc>
                  <a:txBody>
                    <a:bodyPr/>
                    <a:lstStyle/>
                    <a:p>
                      <a:r>
                        <a:rPr lang="en-US" dirty="0">
                          <a:latin typeface="Arial" panose="020B0604020202020204" pitchFamily="34" charset="0"/>
                          <a:cs typeface="Arial" panose="020B0604020202020204" pitchFamily="34" charset="0"/>
                        </a:rPr>
                        <a:t>Family members; typical families.</a:t>
                      </a:r>
                    </a:p>
                    <a:p>
                      <a:endParaRPr lang="es-MX" dirty="0">
                        <a:latin typeface="Arial" panose="020B0604020202020204" pitchFamily="34" charset="0"/>
                        <a:cs typeface="Arial" panose="020B0604020202020204" pitchFamily="34" charset="0"/>
                      </a:endParaRPr>
                    </a:p>
                  </a:txBody>
                  <a:tcPr/>
                </a:tc>
                <a:tc>
                  <a:txBody>
                    <a:bodyPr/>
                    <a:lstStyle/>
                    <a:p>
                      <a:r>
                        <a:rPr lang="es-MX" b="1" dirty="0">
                          <a:latin typeface="Arial" panose="020B0604020202020204" pitchFamily="34" charset="0"/>
                          <a:cs typeface="Arial" panose="020B0604020202020204" pitchFamily="34" charset="0"/>
                        </a:rPr>
                        <a:t>Project</a:t>
                      </a:r>
                      <a:r>
                        <a:rPr lang="es-MX" b="1" baseline="0" dirty="0">
                          <a:latin typeface="Arial" panose="020B0604020202020204" pitchFamily="34" charset="0"/>
                          <a:cs typeface="Arial" panose="020B0604020202020204" pitchFamily="34" charset="0"/>
                        </a:rPr>
                        <a:t> 5 </a:t>
                      </a:r>
                      <a:r>
                        <a:rPr lang="es-MX" baseline="0" dirty="0">
                          <a:latin typeface="Arial" panose="020B0604020202020204" pitchFamily="34" charset="0"/>
                          <a:cs typeface="Arial" panose="020B0604020202020204" pitchFamily="34" charset="0"/>
                        </a:rPr>
                        <a:t>“</a:t>
                      </a:r>
                      <a:r>
                        <a:rPr lang="es-MX" baseline="0" dirty="0" err="1">
                          <a:latin typeface="Arial" panose="020B0604020202020204" pitchFamily="34" charset="0"/>
                          <a:cs typeface="Arial" panose="020B0604020202020204" pitchFamily="34" charset="0"/>
                        </a:rPr>
                        <a:t>Family</a:t>
                      </a:r>
                      <a:r>
                        <a:rPr lang="es-MX" baseline="0" dirty="0">
                          <a:latin typeface="Arial" panose="020B0604020202020204" pitchFamily="34" charset="0"/>
                          <a:cs typeface="Arial" panose="020B0604020202020204" pitchFamily="34" charset="0"/>
                        </a:rPr>
                        <a:t> </a:t>
                      </a:r>
                      <a:r>
                        <a:rPr lang="es-MX" baseline="0" dirty="0" err="1">
                          <a:latin typeface="Arial" panose="020B0604020202020204" pitchFamily="34" charset="0"/>
                          <a:cs typeface="Arial" panose="020B0604020202020204" pitchFamily="34" charset="0"/>
                        </a:rPr>
                        <a:t>survey</a:t>
                      </a:r>
                      <a:r>
                        <a:rPr lang="es-MX" baseline="0" dirty="0">
                          <a:latin typeface="Arial" panose="020B0604020202020204" pitchFamily="34" charset="0"/>
                          <a:cs typeface="Arial" panose="020B0604020202020204" pitchFamily="34" charset="0"/>
                        </a:rPr>
                        <a:t>”</a:t>
                      </a:r>
                    </a:p>
                    <a:p>
                      <a:endParaRPr lang="es-MX"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pic>
        <p:nvPicPr>
          <p:cNvPr id="5"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Tree>
    <p:extLst>
      <p:ext uri="{BB962C8B-B14F-4D97-AF65-F5344CB8AC3E}">
        <p14:creationId xmlns:p14="http://schemas.microsoft.com/office/powerpoint/2010/main" val="2776188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88642" y="1180850"/>
            <a:ext cx="3675782" cy="2062103"/>
          </a:xfrm>
          <a:prstGeom prst="rect">
            <a:avLst/>
          </a:prstGeom>
          <a:noFill/>
        </p:spPr>
        <p:txBody>
          <a:bodyPr wrap="square" rtlCol="0">
            <a:spAutoFit/>
          </a:bodyPr>
          <a:lstStyle/>
          <a:p>
            <a:pPr algn="ctr"/>
            <a:r>
              <a:rPr lang="es-MX" altLang="es-ES" sz="3200" b="1" u="sng" dirty="0">
                <a:solidFill>
                  <a:prstClr val="black"/>
                </a:solidFill>
                <a:latin typeface="Arial" panose="020B0604020202020204" pitchFamily="34" charset="0"/>
                <a:cs typeface="Arial" panose="020B0604020202020204" pitchFamily="34" charset="0"/>
              </a:rPr>
              <a:t>2nd </a:t>
            </a:r>
            <a:r>
              <a:rPr lang="es-MX" altLang="es-ES" sz="3200" b="1" u="sng" dirty="0" smtClean="0">
                <a:solidFill>
                  <a:prstClr val="black"/>
                </a:solidFill>
                <a:latin typeface="Arial" panose="020B0604020202020204" pitchFamily="34" charset="0"/>
                <a:cs typeface="Arial" panose="020B0604020202020204" pitchFamily="34" charset="0"/>
              </a:rPr>
              <a:t>grade</a:t>
            </a:r>
            <a:endParaRPr lang="es-ES" altLang="es-ES" sz="3200" b="1" u="sng" dirty="0">
              <a:solidFill>
                <a:prstClr val="black"/>
              </a:solidFill>
              <a:latin typeface="Arial" panose="020B0604020202020204" pitchFamily="34" charset="0"/>
              <a:cs typeface="Arial" panose="020B0604020202020204" pitchFamily="34" charset="0"/>
            </a:endParaRPr>
          </a:p>
          <a:p>
            <a:pPr lvl="0"/>
            <a:r>
              <a:rPr lang="en-US" altLang="es-ES" sz="3200" b="1" dirty="0" smtClean="0">
                <a:solidFill>
                  <a:prstClr val="black"/>
                </a:solidFill>
                <a:latin typeface="Arial" panose="020B0604020202020204" pitchFamily="34" charset="0"/>
                <a:cs typeface="Arial" panose="020B0604020202020204" pitchFamily="34" charset="0"/>
              </a:rPr>
              <a:t>EVALUATION</a:t>
            </a:r>
            <a:r>
              <a:rPr lang="es-MX" altLang="es-ES" sz="3200" b="1" dirty="0" smtClean="0">
                <a:solidFill>
                  <a:prstClr val="black"/>
                </a:solidFill>
                <a:latin typeface="Arial" panose="020B0604020202020204" pitchFamily="34" charset="0"/>
                <a:cs typeface="Arial" panose="020B0604020202020204" pitchFamily="34" charset="0"/>
              </a:rPr>
              <a:t> and </a:t>
            </a:r>
            <a:r>
              <a:rPr lang="en-US" altLang="es-ES" sz="3200" b="1" dirty="0" smtClean="0">
                <a:solidFill>
                  <a:prstClr val="black"/>
                </a:solidFill>
                <a:latin typeface="Arial" panose="020B0604020202020204" pitchFamily="34" charset="0"/>
                <a:cs typeface="Arial" panose="020B0604020202020204" pitchFamily="34" charset="0"/>
              </a:rPr>
              <a:t>INTERNSHIP</a:t>
            </a:r>
            <a:r>
              <a:rPr lang="es-MX" altLang="es-ES" sz="3200" b="1" dirty="0" smtClean="0">
                <a:solidFill>
                  <a:prstClr val="black"/>
                </a:solidFill>
                <a:latin typeface="Arial" panose="020B0604020202020204" pitchFamily="34" charset="0"/>
                <a:cs typeface="Arial" panose="020B0604020202020204" pitchFamily="34" charset="0"/>
              </a:rPr>
              <a:t> dates</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564051676"/>
              </p:ext>
            </p:extLst>
          </p:nvPr>
        </p:nvGraphicFramePr>
        <p:xfrm>
          <a:off x="5007526" y="205515"/>
          <a:ext cx="5830804" cy="6352727"/>
        </p:xfrm>
        <a:graphic>
          <a:graphicData uri="http://schemas.openxmlformats.org/drawingml/2006/table">
            <a:tbl>
              <a:tblPr firstRow="1" firstCol="1" bandRow="1"/>
              <a:tblGrid>
                <a:gridCol w="882286"/>
                <a:gridCol w="995082"/>
                <a:gridCol w="1008530"/>
                <a:gridCol w="2944906"/>
              </a:tblGrid>
              <a:tr h="287471">
                <a:tc>
                  <a:txBody>
                    <a:bodyPr/>
                    <a:lstStyle/>
                    <a:p>
                      <a:pPr marL="0" marR="0" algn="ctr">
                        <a:lnSpc>
                          <a:spcPct val="115000"/>
                        </a:lnSpc>
                        <a:spcBef>
                          <a:spcPts val="0"/>
                        </a:spcBef>
                        <a:spcAft>
                          <a:spcPts val="0"/>
                        </a:spcAft>
                      </a:pPr>
                      <a:r>
                        <a:rPr lang="en-US" sz="16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weeks</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6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lang="es-MX" sz="1600" b="1" kern="1200" dirty="0" err="1">
                          <a:solidFill>
                            <a:srgbClr val="FFFFFF"/>
                          </a:solidFill>
                          <a:effectLst/>
                          <a:latin typeface="Arial" panose="020B0604020202020204" pitchFamily="34" charset="0"/>
                          <a:ea typeface="Times New Roman" panose="02020603050405020304" pitchFamily="18" charset="0"/>
                          <a:cs typeface="Arial" panose="020B0604020202020204" pitchFamily="34" charset="0"/>
                        </a:rPr>
                        <a:t>month</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600" b="1" kern="1200" dirty="0" err="1">
                          <a:solidFill>
                            <a:srgbClr val="FFFFFF"/>
                          </a:solidFill>
                          <a:effectLst/>
                          <a:latin typeface="Arial" panose="020B0604020202020204" pitchFamily="34" charset="0"/>
                          <a:ea typeface="Times New Roman" panose="02020603050405020304" pitchFamily="18" charset="0"/>
                          <a:cs typeface="Arial" panose="020B0604020202020204" pitchFamily="34" charset="0"/>
                        </a:rPr>
                        <a:t>days</a:t>
                      </a:r>
                      <a:r>
                        <a:rPr lang="es-MX" sz="16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nSpc>
                          <a:spcPct val="115000"/>
                        </a:lnSpc>
                        <a:spcBef>
                          <a:spcPts val="0"/>
                        </a:spcBef>
                        <a:spcAft>
                          <a:spcPts val="0"/>
                        </a:spcAft>
                      </a:pPr>
                      <a:r>
                        <a:rPr lang="es-MX" sz="16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r>
              <a:tr h="287471">
                <a:tc>
                  <a:txBody>
                    <a:bodyPr/>
                    <a:lstStyle/>
                    <a:p>
                      <a:pPr marL="0" marR="0" algn="ctr">
                        <a:lnSpc>
                          <a:spcPct val="115000"/>
                        </a:lnSpc>
                        <a:spcBef>
                          <a:spcPts val="0"/>
                        </a:spcBef>
                        <a:spcAft>
                          <a:spcPts val="0"/>
                        </a:spcAft>
                      </a:pPr>
                      <a:r>
                        <a:rPr lang="es-MX" sz="16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2</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August</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23-27</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6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Framework</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287471">
                <a:tc>
                  <a:txBody>
                    <a:bodyPr/>
                    <a:lstStyle/>
                    <a:p>
                      <a:pPr marL="0" marR="0" algn="ctr">
                        <a:lnSpc>
                          <a:spcPct val="115000"/>
                        </a:lnSpc>
                        <a:spcBef>
                          <a:spcPts val="0"/>
                        </a:spcBef>
                        <a:spcAft>
                          <a:spcPts val="0"/>
                        </a:spcAft>
                      </a:pPr>
                      <a:r>
                        <a:rPr lang="es-MX" sz="16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3</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n-US" sz="16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30-03</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6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287471">
                <a:tc>
                  <a:txBody>
                    <a:bodyPr/>
                    <a:lstStyle/>
                    <a:p>
                      <a:pPr marL="0" marR="0" algn="ctr">
                        <a:lnSpc>
                          <a:spcPct val="115000"/>
                        </a:lnSpc>
                        <a:spcBef>
                          <a:spcPts val="0"/>
                        </a:spcBef>
                        <a:spcAft>
                          <a:spcPts val="0"/>
                        </a:spcAft>
                      </a:pPr>
                      <a:r>
                        <a:rPr lang="en-US" sz="16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4</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r>
                        <a:rPr lang="en-US" sz="1600" dirty="0" smtClean="0">
                          <a:effectLst/>
                          <a:latin typeface="Arial" panose="020B0604020202020204" pitchFamily="34" charset="0"/>
                          <a:cs typeface="Arial" panose="020B0604020202020204" pitchFamily="34" charset="0"/>
                        </a:rPr>
                        <a:t>Sep</a:t>
                      </a:r>
                      <a:endParaRPr lang="es-ES" sz="1600" dirty="0">
                        <a:effectLst/>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06-10</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 </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287471">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5</a:t>
                      </a:r>
                      <a:endParaRPr lang="en-US" sz="16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6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a:r>
                        <a:rPr lang="en-US" sz="1600" dirty="0" smtClean="0">
                          <a:latin typeface="Arial" panose="020B0604020202020204" pitchFamily="34" charset="0"/>
                          <a:cs typeface="Arial" panose="020B0604020202020204" pitchFamily="34" charset="0"/>
                        </a:rPr>
                        <a:t>13-17</a:t>
                      </a:r>
                      <a:endParaRPr lang="es-ES" sz="1600" dirty="0">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endParaRPr lang="es-ES" sz="1600" dirty="0">
                        <a:latin typeface="Arial" panose="020B060402020202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287471">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6</a:t>
                      </a:r>
                      <a:endParaRPr lang="es-ES" sz="16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20-24</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ES" sz="1600" dirty="0" smtClean="0">
                        <a:latin typeface="Arial" panose="020B060402020202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287471">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7</a:t>
                      </a:r>
                      <a:endParaRPr lang="es-ES" sz="16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ES" sz="1600" dirty="0" smtClean="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n-US" sz="1600" b="1" dirty="0" smtClean="0">
                          <a:effectLst/>
                          <a:latin typeface="Arial" panose="020B0604020202020204" pitchFamily="34" charset="0"/>
                          <a:ea typeface="Calibri" panose="020F0502020204030204" pitchFamily="34" charset="0"/>
                          <a:cs typeface="Arial" panose="020B0604020202020204" pitchFamily="34" charset="0"/>
                        </a:rPr>
                        <a:t>27-01</a:t>
                      </a:r>
                      <a:endParaRPr lang="es-ES" sz="1600" b="1"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1" dirty="0" smtClean="0">
                          <a:effectLst/>
                          <a:latin typeface="Arial" panose="020B0604020202020204" pitchFamily="34" charset="0"/>
                          <a:ea typeface="Calibri" panose="020F0502020204030204" pitchFamily="34" charset="0"/>
                          <a:cs typeface="Arial" panose="020B0604020202020204" pitchFamily="34" charset="0"/>
                        </a:rPr>
                        <a:t>1</a:t>
                      </a:r>
                      <a:r>
                        <a:rPr lang="en-US" sz="1600" b="1" baseline="30000" dirty="0" smtClean="0">
                          <a:effectLst/>
                          <a:latin typeface="Arial" panose="020B0604020202020204" pitchFamily="34" charset="0"/>
                          <a:ea typeface="Calibri" panose="020F0502020204030204" pitchFamily="34" charset="0"/>
                          <a:cs typeface="Arial" panose="020B0604020202020204" pitchFamily="34" charset="0"/>
                        </a:rPr>
                        <a:t>st</a:t>
                      </a:r>
                      <a:r>
                        <a:rPr lang="en-US" sz="1600" b="1" dirty="0" smtClean="0">
                          <a:effectLst/>
                          <a:latin typeface="Arial" panose="020B0604020202020204" pitchFamily="34" charset="0"/>
                          <a:ea typeface="Calibri" panose="020F0502020204030204" pitchFamily="34" charset="0"/>
                          <a:cs typeface="Arial" panose="020B0604020202020204" pitchFamily="34" charset="0"/>
                        </a:rPr>
                        <a:t> </a:t>
                      </a:r>
                      <a:r>
                        <a:rPr lang="es-MX" sz="1600" b="1" kern="1200" dirty="0" err="1" smtClean="0">
                          <a:effectLst/>
                          <a:latin typeface="Arial" panose="020B0604020202020204" pitchFamily="34" charset="0"/>
                          <a:ea typeface="Times New Roman" panose="02020603050405020304" pitchFamily="18" charset="0"/>
                          <a:cs typeface="Arial" panose="020B0604020202020204" pitchFamily="34" charset="0"/>
                        </a:rPr>
                        <a:t>Institutional</a:t>
                      </a:r>
                      <a:r>
                        <a:rPr lang="es-MX" sz="1600" b="1" kern="1200" dirty="0" smtClean="0">
                          <a:effectLst/>
                          <a:latin typeface="Arial" panose="020B0604020202020204" pitchFamily="34" charset="0"/>
                          <a:ea typeface="Times New Roman" panose="02020603050405020304" pitchFamily="18" charset="0"/>
                          <a:cs typeface="Arial" panose="020B0604020202020204" pitchFamily="34" charset="0"/>
                        </a:rPr>
                        <a:t> </a:t>
                      </a:r>
                      <a:r>
                        <a:rPr lang="es-MX" sz="1600" b="1" kern="1200" dirty="0" err="1" smtClean="0">
                          <a:effectLst/>
                          <a:latin typeface="Arial" panose="020B0604020202020204" pitchFamily="34" charset="0"/>
                          <a:ea typeface="Times New Roman" panose="02020603050405020304" pitchFamily="18" charset="0"/>
                          <a:cs typeface="Arial" panose="020B0604020202020204" pitchFamily="34" charset="0"/>
                        </a:rPr>
                        <a:t>evaluation</a:t>
                      </a:r>
                      <a:endParaRPr lang="es-ES" sz="1600" b="1" dirty="0" smtClean="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287471">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8</a:t>
                      </a:r>
                      <a:endParaRPr lang="es-ES" sz="16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r>
                        <a:rPr lang="en-US" sz="1600" dirty="0" smtClean="0">
                          <a:effectLst/>
                          <a:latin typeface="Arial" panose="020B0604020202020204" pitchFamily="34" charset="0"/>
                          <a:cs typeface="Arial" panose="020B0604020202020204" pitchFamily="34" charset="0"/>
                        </a:rPr>
                        <a:t>Oct</a:t>
                      </a:r>
                      <a:endParaRPr lang="es-ES" sz="1600" dirty="0">
                        <a:effectLst/>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04-08</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04-06 </a:t>
                      </a:r>
                      <a:r>
                        <a:rPr lang="en-US" sz="1600" dirty="0" err="1" smtClean="0">
                          <a:effectLst/>
                          <a:latin typeface="Arial" panose="020B0604020202020204" pitchFamily="34" charset="0"/>
                          <a:ea typeface="Calibri" panose="020F0502020204030204" pitchFamily="34" charset="0"/>
                          <a:cs typeface="Arial" panose="020B0604020202020204" pitchFamily="34" charset="0"/>
                        </a:rPr>
                        <a:t>Ayudantía</a:t>
                      </a:r>
                      <a:endParaRPr lang="es-ES" sz="1600" dirty="0" smtClean="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287471">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9</a:t>
                      </a:r>
                      <a:endParaRPr lang="es-ES" sz="16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6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11-15</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287471">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10</a:t>
                      </a:r>
                      <a:endParaRPr lang="es-ES" sz="16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18-22</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ES" sz="1600" dirty="0" smtClean="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287471">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11</a:t>
                      </a:r>
                      <a:endParaRPr lang="es-ES" sz="16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6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25-29</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287471">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12</a:t>
                      </a:r>
                      <a:endParaRPr lang="es-ES" sz="16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Nov</a:t>
                      </a:r>
                      <a:endParaRPr lang="es-ES" sz="1600" dirty="0" smtClean="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01-05</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ES" sz="1600" dirty="0" smtClean="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267458">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13</a:t>
                      </a:r>
                      <a:endParaRPr lang="es-ES" sz="16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endParaRPr lang="es-ES" sz="1600">
                        <a:effectLst/>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n-US" sz="1600" b="1" dirty="0" smtClean="0">
                          <a:effectLst/>
                          <a:latin typeface="Arial" panose="020B0604020202020204" pitchFamily="34" charset="0"/>
                          <a:ea typeface="Calibri" panose="020F0502020204030204" pitchFamily="34" charset="0"/>
                          <a:cs typeface="Arial" panose="020B0604020202020204" pitchFamily="34" charset="0"/>
                        </a:rPr>
                        <a:t>08-12</a:t>
                      </a:r>
                      <a:endParaRPr lang="es-ES" sz="1600" b="1"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1600" b="1" kern="12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nd</a:t>
                      </a:r>
                      <a:r>
                        <a:rPr lang="es-MX" sz="1600" b="1" kern="1200" dirty="0" smtClean="0">
                          <a:effectLst/>
                          <a:latin typeface="Arial" panose="020B0604020202020204" pitchFamily="34" charset="0"/>
                          <a:ea typeface="Times New Roman" panose="02020603050405020304" pitchFamily="18" charset="0"/>
                          <a:cs typeface="Arial" panose="020B0604020202020204" pitchFamily="34" charset="0"/>
                        </a:rPr>
                        <a:t> </a:t>
                      </a:r>
                      <a:r>
                        <a:rPr lang="es-MX" sz="1600" b="1" kern="1200" dirty="0" err="1" smtClean="0">
                          <a:effectLst/>
                          <a:latin typeface="Arial" panose="020B0604020202020204" pitchFamily="34" charset="0"/>
                          <a:ea typeface="Times New Roman" panose="02020603050405020304" pitchFamily="18" charset="0"/>
                          <a:cs typeface="Arial" panose="020B0604020202020204" pitchFamily="34" charset="0"/>
                        </a:rPr>
                        <a:t>Institutional</a:t>
                      </a:r>
                      <a:r>
                        <a:rPr lang="es-MX" sz="1600" b="1" kern="1200" dirty="0" smtClean="0">
                          <a:effectLst/>
                          <a:latin typeface="Arial" panose="020B0604020202020204" pitchFamily="34" charset="0"/>
                          <a:ea typeface="Times New Roman" panose="02020603050405020304" pitchFamily="18" charset="0"/>
                          <a:cs typeface="Arial" panose="020B0604020202020204" pitchFamily="34" charset="0"/>
                        </a:rPr>
                        <a:t> </a:t>
                      </a:r>
                      <a:r>
                        <a:rPr lang="es-MX" sz="1600" b="1" kern="1200" dirty="0" err="1" smtClean="0">
                          <a:effectLst/>
                          <a:latin typeface="Arial" panose="020B0604020202020204" pitchFamily="34" charset="0"/>
                          <a:ea typeface="Times New Roman" panose="02020603050405020304" pitchFamily="18" charset="0"/>
                          <a:cs typeface="Arial" panose="020B0604020202020204" pitchFamily="34" charset="0"/>
                        </a:rPr>
                        <a:t>evaluation</a:t>
                      </a:r>
                      <a:endParaRPr lang="es-ES" sz="1600" b="1" dirty="0" smtClean="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287471">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14</a:t>
                      </a:r>
                      <a:endParaRPr lang="es-ES" sz="16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15-19</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17-19 </a:t>
                      </a:r>
                      <a:r>
                        <a:rPr lang="en-US" sz="1600" dirty="0" err="1" smtClean="0">
                          <a:effectLst/>
                          <a:latin typeface="Arial" panose="020B0604020202020204" pitchFamily="34" charset="0"/>
                          <a:ea typeface="Calibri" panose="020F0502020204030204" pitchFamily="34" charset="0"/>
                          <a:cs typeface="Arial" panose="020B0604020202020204" pitchFamily="34" charset="0"/>
                        </a:rPr>
                        <a:t>Ayudantía</a:t>
                      </a:r>
                      <a:endParaRPr lang="es-ES" sz="1600" dirty="0" smtClean="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287471">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15</a:t>
                      </a:r>
                      <a:endParaRPr lang="es-ES" sz="16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22-26</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287471">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16</a:t>
                      </a:r>
                      <a:endParaRPr lang="es-ES" sz="16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ES" sz="1600" dirty="0" smtClean="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29-03</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ES" sz="1600" dirty="0" smtClean="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267458">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17</a:t>
                      </a:r>
                      <a:endParaRPr lang="es-ES" sz="16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r>
                        <a:rPr lang="en-US" sz="1600" dirty="0" smtClean="0">
                          <a:effectLst/>
                          <a:latin typeface="Arial" panose="020B0604020202020204" pitchFamily="34" charset="0"/>
                          <a:cs typeface="Arial" panose="020B0604020202020204" pitchFamily="34" charset="0"/>
                        </a:rPr>
                        <a:t>Dec</a:t>
                      </a:r>
                      <a:endParaRPr lang="es-ES" sz="1600" dirty="0">
                        <a:effectLst/>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06-10</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smtClean="0">
                          <a:effectLst/>
                          <a:latin typeface="Arial" panose="020B0604020202020204" pitchFamily="34" charset="0"/>
                          <a:ea typeface="Calibri" panose="020F0502020204030204" pitchFamily="34" charset="0"/>
                          <a:cs typeface="Arial" panose="020B0604020202020204" pitchFamily="34" charset="0"/>
                        </a:rPr>
                        <a:t>Ayudantía</a:t>
                      </a:r>
                      <a:r>
                        <a:rPr lang="es-ES" sz="1600" baseline="0" dirty="0" smtClean="0">
                          <a:effectLst/>
                          <a:latin typeface="Arial" panose="020B0604020202020204" pitchFamily="34" charset="0"/>
                          <a:ea typeface="Calibri" panose="020F0502020204030204" pitchFamily="34" charset="0"/>
                          <a:cs typeface="Arial" panose="020B0604020202020204" pitchFamily="34" charset="0"/>
                        </a:rPr>
                        <a:t> y práctica</a:t>
                      </a:r>
                      <a:endParaRPr lang="es-ES" sz="1600" dirty="0" smtClean="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267458">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18</a:t>
                      </a:r>
                      <a:endParaRPr lang="es-ES" sz="16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6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13-17</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287471">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19</a:t>
                      </a:r>
                      <a:endParaRPr lang="es-ES" sz="16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Jan</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03-07</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ES" sz="1600" dirty="0" smtClean="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287471">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20</a:t>
                      </a:r>
                      <a:endParaRPr lang="es-ES" sz="16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endParaRPr lang="es-ES" sz="1600" dirty="0">
                        <a:effectLst/>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n-US" sz="1600" b="1" dirty="0" smtClean="0">
                          <a:effectLst/>
                          <a:latin typeface="Arial" panose="020B0604020202020204" pitchFamily="34" charset="0"/>
                          <a:ea typeface="Calibri" panose="020F0502020204030204" pitchFamily="34" charset="0"/>
                          <a:cs typeface="Arial" panose="020B0604020202020204" pitchFamily="34" charset="0"/>
                        </a:rPr>
                        <a:t>10-14</a:t>
                      </a:r>
                      <a:endParaRPr lang="es-ES" sz="1600" b="1"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600" b="1" kern="1200" dirty="0" smtClean="0">
                          <a:effectLst/>
                          <a:latin typeface="Arial" panose="020B0604020202020204" pitchFamily="34" charset="0"/>
                          <a:ea typeface="Times New Roman" panose="02020603050405020304" pitchFamily="18" charset="0"/>
                          <a:cs typeface="Arial" panose="020B0604020202020204" pitchFamily="34" charset="0"/>
                        </a:rPr>
                        <a:t>3</a:t>
                      </a:r>
                      <a:r>
                        <a:rPr lang="es-MX" sz="1600" b="1" kern="12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rd </a:t>
                      </a:r>
                      <a:r>
                        <a:rPr lang="es-MX" sz="1600" b="1" kern="1200" dirty="0" err="1" smtClean="0">
                          <a:effectLst/>
                          <a:latin typeface="Arial" panose="020B0604020202020204" pitchFamily="34" charset="0"/>
                          <a:ea typeface="Times New Roman" panose="02020603050405020304" pitchFamily="18" charset="0"/>
                          <a:cs typeface="Arial" panose="020B0604020202020204" pitchFamily="34" charset="0"/>
                        </a:rPr>
                        <a:t>Institutional</a:t>
                      </a:r>
                      <a:r>
                        <a:rPr lang="es-MX" sz="1600" b="1" kern="1200" dirty="0" smtClean="0">
                          <a:effectLst/>
                          <a:latin typeface="Arial" panose="020B0604020202020204" pitchFamily="34" charset="0"/>
                          <a:ea typeface="Times New Roman" panose="02020603050405020304" pitchFamily="18" charset="0"/>
                          <a:cs typeface="Arial" panose="020B0604020202020204" pitchFamily="34" charset="0"/>
                        </a:rPr>
                        <a:t> </a:t>
                      </a:r>
                      <a:r>
                        <a:rPr lang="es-MX" sz="1600" b="1" kern="1200" dirty="0" err="1" smtClean="0">
                          <a:effectLst/>
                          <a:latin typeface="Arial" panose="020B0604020202020204" pitchFamily="34" charset="0"/>
                          <a:ea typeface="Times New Roman" panose="02020603050405020304" pitchFamily="18" charset="0"/>
                          <a:cs typeface="Arial" panose="020B0604020202020204" pitchFamily="34" charset="0"/>
                        </a:rPr>
                        <a:t>evaluation</a:t>
                      </a:r>
                      <a:endParaRPr lang="es-ES" sz="1600" b="1" dirty="0" smtClean="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287471">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21</a:t>
                      </a:r>
                      <a:endParaRPr lang="es-ES" sz="16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n-US" sz="1600" b="1" dirty="0" smtClean="0">
                          <a:effectLst/>
                          <a:latin typeface="Arial" panose="020B0604020202020204" pitchFamily="34" charset="0"/>
                          <a:ea typeface="Calibri" panose="020F0502020204030204" pitchFamily="34" charset="0"/>
                          <a:cs typeface="Arial" panose="020B0604020202020204" pitchFamily="34" charset="0"/>
                        </a:rPr>
                        <a:t>17-21</a:t>
                      </a:r>
                      <a:endParaRPr lang="es-ES" sz="1600" b="1"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6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MX" sz="16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Final </a:t>
                      </a:r>
                      <a:r>
                        <a:rPr lang="es-MX" sz="1600" b="1" kern="12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evaluation</a:t>
                      </a:r>
                      <a:endParaRPr lang="es-E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287471">
                <a:tc>
                  <a:txBody>
                    <a:bodyPr/>
                    <a:lstStyle/>
                    <a:p>
                      <a:pPr marL="0" marR="0" algn="ctr" defTabSz="914400" rtl="0" eaLnBrk="1" latinLnBrk="0" hangingPunct="1">
                        <a:lnSpc>
                          <a:spcPct val="115000"/>
                        </a:lnSpc>
                        <a:spcBef>
                          <a:spcPts val="0"/>
                        </a:spcBef>
                        <a:spcAft>
                          <a:spcPts val="0"/>
                        </a:spcAft>
                      </a:pPr>
                      <a:r>
                        <a:rPr lang="en-US" sz="16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22</a:t>
                      </a:r>
                      <a:endParaRPr lang="es-ES" sz="16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6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n-US" sz="1600" b="1" dirty="0" smtClean="0">
                          <a:effectLst/>
                          <a:latin typeface="Arial" panose="020B0604020202020204" pitchFamily="34" charset="0"/>
                          <a:ea typeface="Calibri" panose="020F0502020204030204" pitchFamily="34" charset="0"/>
                          <a:cs typeface="Arial" panose="020B0604020202020204" pitchFamily="34" charset="0"/>
                        </a:rPr>
                        <a:t>24-28</a:t>
                      </a:r>
                      <a:endParaRPr lang="es-ES" sz="1600" b="1"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600" b="1" kern="1200" dirty="0" smtClean="0">
                          <a:effectLst/>
                          <a:latin typeface="Arial" panose="020B0604020202020204" pitchFamily="34" charset="0"/>
                          <a:ea typeface="Times New Roman" panose="02020603050405020304" pitchFamily="18" charset="0"/>
                          <a:cs typeface="Arial" panose="020B0604020202020204" pitchFamily="34" charset="0"/>
                        </a:rPr>
                        <a:t>GLOBAL </a:t>
                      </a:r>
                      <a:r>
                        <a:rPr lang="es-MX" sz="1600" b="1" kern="1200" dirty="0" err="1" smtClean="0">
                          <a:effectLst/>
                          <a:latin typeface="Arial" panose="020B0604020202020204" pitchFamily="34" charset="0"/>
                          <a:ea typeface="Times New Roman" panose="02020603050405020304" pitchFamily="18" charset="0"/>
                          <a:cs typeface="Arial" panose="020B0604020202020204" pitchFamily="34" charset="0"/>
                        </a:rPr>
                        <a:t>grading</a:t>
                      </a:r>
                      <a:endParaRPr lang="es-E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bl>
          </a:graphicData>
        </a:graphic>
      </p:graphicFrame>
    </p:spTree>
    <p:extLst>
      <p:ext uri="{BB962C8B-B14F-4D97-AF65-F5344CB8AC3E}">
        <p14:creationId xmlns:p14="http://schemas.microsoft.com/office/powerpoint/2010/main" val="2105909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840682" y="526473"/>
            <a:ext cx="904992" cy="1201104"/>
          </a:xfrm>
          <a:prstGeom prst="rect">
            <a:avLst/>
          </a:prstGeom>
          <a:noFill/>
        </p:spPr>
      </p:pic>
      <p:sp>
        <p:nvSpPr>
          <p:cNvPr id="5" name="1 Título"/>
          <p:cNvSpPr txBox="1">
            <a:spLocks/>
          </p:cNvSpPr>
          <p:nvPr/>
        </p:nvSpPr>
        <p:spPr>
          <a:xfrm>
            <a:off x="3429001" y="776302"/>
            <a:ext cx="5451764" cy="6786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rPr>
              <a:t>Assessment</a:t>
            </a:r>
            <a:r>
              <a:rPr lang="es-MX" b="1" dirty="0">
                <a:solidFill>
                  <a:schemeClr val="tx2">
                    <a:lumMod val="60000"/>
                    <a:lumOff val="40000"/>
                  </a:schemeClr>
                </a:solidFill>
              </a:rPr>
              <a:t> </a:t>
            </a:r>
            <a:r>
              <a:rPr lang="es-MX" b="1" dirty="0" err="1">
                <a:solidFill>
                  <a:schemeClr val="tx2">
                    <a:lumMod val="60000"/>
                    <a:lumOff val="40000"/>
                  </a:schemeClr>
                </a:solidFill>
              </a:rPr>
              <a:t>Criteria</a:t>
            </a:r>
            <a:endParaRPr lang="es-MX" b="1" dirty="0">
              <a:solidFill>
                <a:schemeClr val="tx2">
                  <a:lumMod val="60000"/>
                  <a:lumOff val="40000"/>
                </a:schemeClr>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4111791213"/>
              </p:ext>
            </p:extLst>
          </p:nvPr>
        </p:nvGraphicFramePr>
        <p:xfrm>
          <a:off x="2693895" y="1727577"/>
          <a:ext cx="6786281" cy="2743200"/>
        </p:xfrm>
        <a:graphic>
          <a:graphicData uri="http://schemas.openxmlformats.org/drawingml/2006/table">
            <a:tbl>
              <a:tblPr firstRow="1" bandRow="1">
                <a:tableStyleId>{5C22544A-7EE6-4342-B048-85BDC9FD1C3A}</a:tableStyleId>
              </a:tblPr>
              <a:tblGrid>
                <a:gridCol w="3962399">
                  <a:extLst>
                    <a:ext uri="{9D8B030D-6E8A-4147-A177-3AD203B41FA5}">
                      <a16:colId xmlns="" xmlns:a16="http://schemas.microsoft.com/office/drawing/2014/main" val="20000"/>
                    </a:ext>
                  </a:extLst>
                </a:gridCol>
                <a:gridCol w="2823882">
                  <a:extLst>
                    <a:ext uri="{9D8B030D-6E8A-4147-A177-3AD203B41FA5}">
                      <a16:colId xmlns="" xmlns:a16="http://schemas.microsoft.com/office/drawing/2014/main" val="20001"/>
                    </a:ext>
                  </a:extLst>
                </a:gridCol>
              </a:tblGrid>
              <a:tr h="370840">
                <a:tc gridSpan="2">
                  <a:txBody>
                    <a:bodyPr/>
                    <a:lstStyle/>
                    <a:p>
                      <a:pPr algn="ctr"/>
                      <a:r>
                        <a:rPr lang="es-MX" sz="2400" dirty="0"/>
                        <a:t>EVALUATION</a:t>
                      </a:r>
                      <a:r>
                        <a:rPr lang="es-MX" sz="2400" baseline="0" dirty="0"/>
                        <a:t> OF EACH LEARNING UNIT (1-3)</a:t>
                      </a:r>
                      <a:endParaRPr lang="es-MX" sz="2400" dirty="0"/>
                    </a:p>
                  </a:txBody>
                  <a:tcPr/>
                </a:tc>
                <a:tc hMerge="1">
                  <a:txBody>
                    <a:bodyPr/>
                    <a:lstStyle/>
                    <a:p>
                      <a:pPr algn="ctr"/>
                      <a:endParaRPr lang="es-MX" sz="2800" dirty="0"/>
                    </a:p>
                  </a:txBody>
                  <a:tcPr/>
                </a:tc>
                <a:extLst>
                  <a:ext uri="{0D108BD9-81ED-4DB2-BD59-A6C34878D82A}">
                    <a16:rowId xmlns="" xmlns:a16="http://schemas.microsoft.com/office/drawing/2014/main" val="10000"/>
                  </a:ext>
                </a:extLst>
              </a:tr>
              <a:tr h="370840">
                <a:tc>
                  <a:txBody>
                    <a:bodyPr/>
                    <a:lstStyle/>
                    <a:p>
                      <a:r>
                        <a:rPr lang="es-MX" sz="2400" dirty="0" err="1" smtClean="0"/>
                        <a:t>Classwork</a:t>
                      </a:r>
                      <a:r>
                        <a:rPr lang="es-MX" sz="2400" dirty="0" smtClean="0"/>
                        <a:t> </a:t>
                      </a:r>
                      <a:endParaRPr lang="es-MX" sz="2400" dirty="0"/>
                    </a:p>
                  </a:txBody>
                  <a:tcPr/>
                </a:tc>
                <a:tc>
                  <a:txBody>
                    <a:bodyPr/>
                    <a:lstStyle/>
                    <a:p>
                      <a:pPr algn="ctr"/>
                      <a:r>
                        <a:rPr lang="es-MX" sz="2400" b="1" dirty="0" smtClean="0"/>
                        <a:t>30%</a:t>
                      </a:r>
                      <a:endParaRPr lang="es-MX" sz="2400" b="1" dirty="0"/>
                    </a:p>
                  </a:txBody>
                  <a:tcPr anchor="ct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dirty="0" err="1" smtClean="0"/>
                        <a:t>Homework</a:t>
                      </a:r>
                      <a:endParaRPr lang="es-MX" sz="2400" dirty="0" smtClean="0"/>
                    </a:p>
                  </a:txBody>
                  <a:tcPr/>
                </a:tc>
                <a:tc>
                  <a:txBody>
                    <a:bodyPr/>
                    <a:lstStyle/>
                    <a:p>
                      <a:pPr algn="ctr"/>
                      <a:r>
                        <a:rPr lang="es-MX" sz="2400" b="1" dirty="0"/>
                        <a:t>1</a:t>
                      </a:r>
                      <a:r>
                        <a:rPr lang="es-MX" sz="2400" b="1" dirty="0" smtClean="0"/>
                        <a:t>0</a:t>
                      </a:r>
                      <a:r>
                        <a:rPr lang="es-MX" sz="2400" b="1" dirty="0"/>
                        <a:t>%</a:t>
                      </a:r>
                    </a:p>
                  </a:txBody>
                  <a:tcPr anchor="ctr"/>
                </a:tc>
                <a:extLst>
                  <a:ext uri="{0D108BD9-81ED-4DB2-BD59-A6C34878D82A}">
                    <a16:rowId xmlns="" xmlns:a16="http://schemas.microsoft.com/office/drawing/2014/main" val="10002"/>
                  </a:ext>
                </a:extLst>
              </a:tr>
              <a:tr h="370840">
                <a:tc>
                  <a:txBody>
                    <a:bodyPr/>
                    <a:lstStyle/>
                    <a:p>
                      <a:r>
                        <a:rPr lang="es-MX" sz="2400" dirty="0" err="1" smtClean="0"/>
                        <a:t>Platforms</a:t>
                      </a:r>
                      <a:r>
                        <a:rPr lang="es-MX" sz="2400" dirty="0" smtClean="0"/>
                        <a:t> </a:t>
                      </a:r>
                      <a:r>
                        <a:rPr lang="es-MX" sz="1800" b="1" kern="1200" dirty="0" smtClean="0">
                          <a:solidFill>
                            <a:schemeClr val="dk1"/>
                          </a:solidFill>
                          <a:effectLst/>
                          <a:latin typeface="+mn-lt"/>
                          <a:ea typeface="+mn-ea"/>
                          <a:cs typeface="+mn-cs"/>
                        </a:rPr>
                        <a:t>(Cambridge and ELL)</a:t>
                      </a:r>
                      <a:endParaRPr lang="es-MX" sz="2400" dirty="0" smtClean="0"/>
                    </a:p>
                  </a:txBody>
                  <a:tcPr/>
                </a:tc>
                <a:tc>
                  <a:txBody>
                    <a:bodyPr/>
                    <a:lstStyle/>
                    <a:p>
                      <a:pPr algn="ctr"/>
                      <a:r>
                        <a:rPr lang="es-MX" sz="2400" b="1" dirty="0" smtClean="0"/>
                        <a:t>20</a:t>
                      </a:r>
                      <a:r>
                        <a:rPr lang="es-MX" sz="2400" b="1" dirty="0"/>
                        <a:t>%</a:t>
                      </a:r>
                    </a:p>
                  </a:txBody>
                  <a:tcPr anchor="ctr"/>
                </a:tc>
                <a:extLst>
                  <a:ext uri="{0D108BD9-81ED-4DB2-BD59-A6C34878D82A}">
                    <a16:rowId xmlns=""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dirty="0" smtClean="0"/>
                        <a:t>Project</a:t>
                      </a:r>
                      <a:r>
                        <a:rPr lang="es-MX" sz="2400" baseline="0" dirty="0" smtClean="0"/>
                        <a:t>(s)</a:t>
                      </a:r>
                      <a:endParaRPr lang="es-MX" sz="2400" dirty="0" smtClean="0"/>
                    </a:p>
                  </a:txBody>
                  <a:tcPr/>
                </a:tc>
                <a:tc>
                  <a:txBody>
                    <a:bodyPr/>
                    <a:lstStyle/>
                    <a:p>
                      <a:pPr algn="ctr"/>
                      <a:r>
                        <a:rPr lang="es-MX" sz="2400" b="1" dirty="0"/>
                        <a:t>2</a:t>
                      </a:r>
                      <a:r>
                        <a:rPr lang="es-MX" sz="2400" b="1" dirty="0" smtClean="0"/>
                        <a:t>0</a:t>
                      </a:r>
                      <a:r>
                        <a:rPr lang="es-MX" sz="2400" b="1" dirty="0"/>
                        <a:t>%</a:t>
                      </a:r>
                    </a:p>
                  </a:txBody>
                  <a:tcPr anchor="ctr"/>
                </a:tc>
                <a:extLst>
                  <a:ext uri="{0D108BD9-81ED-4DB2-BD59-A6C34878D82A}">
                    <a16:rowId xmlns=""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dirty="0" err="1" smtClean="0"/>
                        <a:t>Exam</a:t>
                      </a:r>
                      <a:endParaRPr lang="es-MX" sz="2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400" b="1" dirty="0" smtClean="0"/>
                        <a:t>20%</a:t>
                      </a:r>
                    </a:p>
                  </a:txBody>
                  <a:tcPr anchor="ct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3403991174"/>
              </p:ext>
            </p:extLst>
          </p:nvPr>
        </p:nvGraphicFramePr>
        <p:xfrm>
          <a:off x="2718751" y="4668457"/>
          <a:ext cx="6774872" cy="1371600"/>
        </p:xfrm>
        <a:graphic>
          <a:graphicData uri="http://schemas.openxmlformats.org/drawingml/2006/table">
            <a:tbl>
              <a:tblPr firstRow="1" bandRow="1">
                <a:tableStyleId>{5C22544A-7EE6-4342-B048-85BDC9FD1C3A}</a:tableStyleId>
              </a:tblPr>
              <a:tblGrid>
                <a:gridCol w="3934716">
                  <a:extLst>
                    <a:ext uri="{9D8B030D-6E8A-4147-A177-3AD203B41FA5}">
                      <a16:colId xmlns="" xmlns:a16="http://schemas.microsoft.com/office/drawing/2014/main" val="20000"/>
                    </a:ext>
                  </a:extLst>
                </a:gridCol>
                <a:gridCol w="2840156">
                  <a:extLst>
                    <a:ext uri="{9D8B030D-6E8A-4147-A177-3AD203B41FA5}">
                      <a16:colId xmlns="" xmlns:a16="http://schemas.microsoft.com/office/drawing/2014/main" val="20001"/>
                    </a:ext>
                  </a:extLst>
                </a:gridCol>
              </a:tblGrid>
              <a:tr h="421470">
                <a:tc gridSpan="2">
                  <a:txBody>
                    <a:bodyPr/>
                    <a:lstStyle/>
                    <a:p>
                      <a:pPr algn="ctr"/>
                      <a:r>
                        <a:rPr lang="es-MX" sz="2400" dirty="0"/>
                        <a:t>EVALUATION OF THE </a:t>
                      </a:r>
                      <a:r>
                        <a:rPr lang="es-MX" sz="2400" dirty="0" smtClean="0"/>
                        <a:t>SEMESTER (GLOBAL)</a:t>
                      </a:r>
                      <a:endParaRPr lang="es-MX" sz="2400" dirty="0"/>
                    </a:p>
                  </a:txBody>
                  <a:tcPr/>
                </a:tc>
                <a:tc hMerge="1">
                  <a:txBody>
                    <a:bodyPr/>
                    <a:lstStyle/>
                    <a:p>
                      <a:endParaRPr lang="es-MX" dirty="0"/>
                    </a:p>
                  </a:txBody>
                  <a:tcPr/>
                </a:tc>
                <a:extLst>
                  <a:ext uri="{0D108BD9-81ED-4DB2-BD59-A6C34878D82A}">
                    <a16:rowId xmlns="" xmlns:a16="http://schemas.microsoft.com/office/drawing/2014/main" val="10000"/>
                  </a:ext>
                </a:extLst>
              </a:tr>
              <a:tr h="421470">
                <a:tc>
                  <a:txBody>
                    <a:bodyPr/>
                    <a:lstStyle/>
                    <a:p>
                      <a:r>
                        <a:rPr lang="es-MX" sz="2400" dirty="0"/>
                        <a:t>AVERAGE</a:t>
                      </a:r>
                      <a:r>
                        <a:rPr lang="es-MX" sz="2400" baseline="0" dirty="0"/>
                        <a:t> OF LEARNING UNITS</a:t>
                      </a:r>
                      <a:endParaRPr lang="es-MX" sz="2400" dirty="0"/>
                    </a:p>
                  </a:txBody>
                  <a:tcPr/>
                </a:tc>
                <a:tc>
                  <a:txBody>
                    <a:bodyPr/>
                    <a:lstStyle/>
                    <a:p>
                      <a:pPr algn="ctr"/>
                      <a:r>
                        <a:rPr lang="es-MX" sz="2400" b="1" dirty="0"/>
                        <a:t>50%</a:t>
                      </a:r>
                    </a:p>
                  </a:txBody>
                  <a:tcPr/>
                </a:tc>
                <a:extLst>
                  <a:ext uri="{0D108BD9-81ED-4DB2-BD59-A6C34878D82A}">
                    <a16:rowId xmlns="" xmlns:a16="http://schemas.microsoft.com/office/drawing/2014/main" val="10001"/>
                  </a:ext>
                </a:extLst>
              </a:tr>
              <a:tr h="421470">
                <a:tc>
                  <a:txBody>
                    <a:bodyPr/>
                    <a:lstStyle/>
                    <a:p>
                      <a:r>
                        <a:rPr lang="es-MX" sz="2400" dirty="0"/>
                        <a:t>FINAL EVIDENCE (INTERVIEW)</a:t>
                      </a:r>
                    </a:p>
                  </a:txBody>
                  <a:tcPr/>
                </a:tc>
                <a:tc>
                  <a:txBody>
                    <a:bodyPr/>
                    <a:lstStyle/>
                    <a:p>
                      <a:pPr algn="ctr"/>
                      <a:r>
                        <a:rPr lang="es-MX" sz="2400" b="1" dirty="0"/>
                        <a:t>50%</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45742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3343834" y="6724"/>
            <a:ext cx="8848166" cy="6858000"/>
            <a:chOff x="1918446" y="0"/>
            <a:chExt cx="8848166" cy="6858000"/>
          </a:xfrm>
        </p:grpSpPr>
        <p:grpSp>
          <p:nvGrpSpPr>
            <p:cNvPr id="4" name="Grupo 3"/>
            <p:cNvGrpSpPr/>
            <p:nvPr/>
          </p:nvGrpSpPr>
          <p:grpSpPr>
            <a:xfrm>
              <a:off x="1918446" y="1264024"/>
              <a:ext cx="8848166" cy="5593976"/>
              <a:chOff x="2904565" y="0"/>
              <a:chExt cx="8848166" cy="5593976"/>
            </a:xfrm>
          </p:grpSpPr>
          <p:pic>
            <p:nvPicPr>
              <p:cNvPr id="2" name="Imagen 1"/>
              <p:cNvPicPr>
                <a:picLocks noChangeAspect="1"/>
              </p:cNvPicPr>
              <p:nvPr/>
            </p:nvPicPr>
            <p:blipFill rotWithShape="1">
              <a:blip r:embed="rId2"/>
              <a:srcRect l="27745" t="45404" r="5595" b="30699"/>
              <a:stretch/>
            </p:blipFill>
            <p:spPr>
              <a:xfrm>
                <a:off x="3080419" y="3818966"/>
                <a:ext cx="8672312" cy="1775010"/>
              </a:xfrm>
              <a:prstGeom prst="rect">
                <a:avLst/>
              </a:prstGeom>
            </p:spPr>
          </p:pic>
          <p:pic>
            <p:nvPicPr>
              <p:cNvPr id="3" name="Imagen 2"/>
              <p:cNvPicPr>
                <a:picLocks noChangeAspect="1"/>
              </p:cNvPicPr>
              <p:nvPr/>
            </p:nvPicPr>
            <p:blipFill rotWithShape="1">
              <a:blip r:embed="rId3"/>
              <a:srcRect l="26298" t="27941" r="5697" b="19853"/>
              <a:stretch/>
            </p:blipFill>
            <p:spPr>
              <a:xfrm>
                <a:off x="2904565" y="0"/>
                <a:ext cx="8848165" cy="3818966"/>
              </a:xfrm>
              <a:prstGeom prst="rect">
                <a:avLst/>
              </a:prstGeom>
            </p:spPr>
          </p:pic>
        </p:grpSp>
        <p:pic>
          <p:nvPicPr>
            <p:cNvPr id="5" name="Imagen 4"/>
            <p:cNvPicPr>
              <a:picLocks noChangeAspect="1"/>
            </p:cNvPicPr>
            <p:nvPr/>
          </p:nvPicPr>
          <p:blipFill rotWithShape="1">
            <a:blip r:embed="rId4"/>
            <a:srcRect t="5699" r="1357" b="13235"/>
            <a:stretch/>
          </p:blipFill>
          <p:spPr>
            <a:xfrm>
              <a:off x="3281082" y="0"/>
              <a:ext cx="5943947" cy="2891118"/>
            </a:xfrm>
            <a:prstGeom prst="rect">
              <a:avLst/>
            </a:prstGeom>
          </p:spPr>
        </p:pic>
      </p:grpSp>
      <p:sp>
        <p:nvSpPr>
          <p:cNvPr id="6" name="CuadroTexto 5"/>
          <p:cNvSpPr txBox="1"/>
          <p:nvPr/>
        </p:nvSpPr>
        <p:spPr>
          <a:xfrm>
            <a:off x="363413" y="611843"/>
            <a:ext cx="2980420" cy="3416320"/>
          </a:xfrm>
          <a:prstGeom prst="rect">
            <a:avLst/>
          </a:prstGeom>
          <a:noFill/>
        </p:spPr>
        <p:txBody>
          <a:bodyPr wrap="square" rtlCol="0">
            <a:spAutoFit/>
          </a:bodyPr>
          <a:lstStyle/>
          <a:p>
            <a:pPr>
              <a:lnSpc>
                <a:spcPct val="150000"/>
              </a:lnSpc>
            </a:pPr>
            <a:r>
              <a:rPr lang="en-US" b="1" dirty="0" smtClean="0">
                <a:latin typeface="Arial" panose="020B0604020202020204" pitchFamily="34" charset="0"/>
                <a:cs typeface="Arial" panose="020B0604020202020204" pitchFamily="34" charset="0"/>
              </a:rPr>
              <a:t>To obtain the total points on the ELL platform grade, </a:t>
            </a:r>
            <a:r>
              <a:rPr lang="en-US" b="1" dirty="0">
                <a:latin typeface="Arial" panose="020B0604020202020204" pitchFamily="34" charset="0"/>
                <a:cs typeface="Arial" panose="020B0604020202020204" pitchFamily="34" charset="0"/>
              </a:rPr>
              <a:t>y</a:t>
            </a:r>
            <a:r>
              <a:rPr lang="en-US" b="1" dirty="0" smtClean="0">
                <a:latin typeface="Arial" panose="020B0604020202020204" pitchFamily="34" charset="0"/>
                <a:cs typeface="Arial" panose="020B0604020202020204" pitchFamily="34" charset="0"/>
              </a:rPr>
              <a:t>ou </a:t>
            </a:r>
            <a:r>
              <a:rPr lang="en-US" b="1" dirty="0" smtClean="0">
                <a:latin typeface="Arial" panose="020B0604020202020204" pitchFamily="34" charset="0"/>
                <a:cs typeface="Arial" panose="020B0604020202020204" pitchFamily="34" charset="0"/>
              </a:rPr>
              <a:t>must work on </a:t>
            </a:r>
            <a:r>
              <a:rPr lang="en-US" b="1" dirty="0" smtClean="0">
                <a:latin typeface="Arial" panose="020B0604020202020204" pitchFamily="34" charset="0"/>
                <a:cs typeface="Arial" panose="020B0604020202020204" pitchFamily="34" charset="0"/>
              </a:rPr>
              <a:t>each exercise </a:t>
            </a:r>
            <a:r>
              <a:rPr lang="en-US" b="1" dirty="0" smtClean="0">
                <a:latin typeface="Arial" panose="020B0604020202020204" pitchFamily="34" charset="0"/>
                <a:cs typeface="Arial" panose="020B0604020202020204" pitchFamily="34" charset="0"/>
              </a:rPr>
              <a:t>until you obtain </a:t>
            </a:r>
            <a:r>
              <a:rPr lang="en-US" b="1" dirty="0" smtClean="0">
                <a:latin typeface="Arial" panose="020B0604020202020204" pitchFamily="34" charset="0"/>
                <a:cs typeface="Arial" panose="020B0604020202020204" pitchFamily="34" charset="0"/>
              </a:rPr>
              <a:t>passing grades (6 or more) on ALL SCORES and have a completed STATUS.</a:t>
            </a:r>
            <a:endParaRPr lang="es-ES" b="1" dirty="0">
              <a:latin typeface="Arial" panose="020B0604020202020204" pitchFamily="34" charset="0"/>
              <a:cs typeface="Arial" panose="020B0604020202020204" pitchFamily="34" charset="0"/>
            </a:endParaRPr>
          </a:p>
        </p:txBody>
      </p:sp>
      <p:sp>
        <p:nvSpPr>
          <p:cNvPr id="8" name="Elipse 7"/>
          <p:cNvSpPr/>
          <p:nvPr/>
        </p:nvSpPr>
        <p:spPr>
          <a:xfrm>
            <a:off x="4572000" y="4740090"/>
            <a:ext cx="954742" cy="6992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7678443" y="4740090"/>
            <a:ext cx="4513556" cy="21246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22116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43752" y="4044153"/>
            <a:ext cx="6446840" cy="1338828"/>
          </a:xfrm>
          <a:prstGeom prst="rect">
            <a:avLst/>
          </a:prstGeom>
          <a:noFill/>
        </p:spPr>
        <p:txBody>
          <a:bodyPr wrap="square" rtlCol="0">
            <a:spAutoFit/>
          </a:bodyPr>
          <a:lstStyle/>
          <a:p>
            <a:pPr>
              <a:lnSpc>
                <a:spcPct val="150000"/>
              </a:lnSpc>
            </a:pPr>
            <a:r>
              <a:rPr lang="en-US" b="1" dirty="0" smtClean="0">
                <a:latin typeface="Arial" panose="020B0604020202020204" pitchFamily="34" charset="0"/>
                <a:cs typeface="Arial" panose="020B0604020202020204" pitchFamily="34" charset="0"/>
              </a:rPr>
              <a:t>To obtain the total points on the </a:t>
            </a:r>
            <a:r>
              <a:rPr lang="en-US" b="1" dirty="0" smtClean="0">
                <a:latin typeface="Arial" panose="020B0604020202020204" pitchFamily="34" charset="0"/>
                <a:cs typeface="Arial" panose="020B0604020202020204" pitchFamily="34" charset="0"/>
              </a:rPr>
              <a:t>Cambridge platform </a:t>
            </a:r>
            <a:r>
              <a:rPr lang="en-US" b="1" dirty="0" smtClean="0">
                <a:latin typeface="Arial" panose="020B0604020202020204" pitchFamily="34" charset="0"/>
                <a:cs typeface="Arial" panose="020B0604020202020204" pitchFamily="34" charset="0"/>
              </a:rPr>
              <a:t>grade, </a:t>
            </a:r>
            <a:r>
              <a:rPr lang="en-US" b="1" dirty="0" smtClean="0">
                <a:latin typeface="Arial" panose="020B0604020202020204" pitchFamily="34" charset="0"/>
                <a:cs typeface="Arial" panose="020B0604020202020204" pitchFamily="34" charset="0"/>
              </a:rPr>
              <a:t>y</a:t>
            </a:r>
            <a:r>
              <a:rPr lang="en-US" b="1" dirty="0" smtClean="0">
                <a:latin typeface="Arial" panose="020B0604020202020204" pitchFamily="34" charset="0"/>
                <a:cs typeface="Arial" panose="020B0604020202020204" pitchFamily="34" charset="0"/>
              </a:rPr>
              <a:t>ou </a:t>
            </a:r>
            <a:r>
              <a:rPr lang="en-US" b="1" dirty="0" smtClean="0">
                <a:latin typeface="Arial" panose="020B0604020202020204" pitchFamily="34" charset="0"/>
                <a:cs typeface="Arial" panose="020B0604020202020204" pitchFamily="34" charset="0"/>
              </a:rPr>
              <a:t>must work on </a:t>
            </a:r>
            <a:r>
              <a:rPr lang="en-US" b="1" dirty="0" smtClean="0">
                <a:latin typeface="Arial" panose="020B0604020202020204" pitchFamily="34" charset="0"/>
                <a:cs typeface="Arial" panose="020B0604020202020204" pitchFamily="34" charset="0"/>
              </a:rPr>
              <a:t>each exercise </a:t>
            </a:r>
            <a:r>
              <a:rPr lang="en-US" b="1" dirty="0" smtClean="0">
                <a:latin typeface="Arial" panose="020B0604020202020204" pitchFamily="34" charset="0"/>
                <a:cs typeface="Arial" panose="020B0604020202020204" pitchFamily="34" charset="0"/>
              </a:rPr>
              <a:t>until you obtain a 100</a:t>
            </a:r>
            <a:r>
              <a:rPr lang="en-US" b="1" dirty="0" smtClean="0">
                <a:latin typeface="Arial" panose="020B0604020202020204" pitchFamily="34" charset="0"/>
                <a:cs typeface="Arial" panose="020B0604020202020204" pitchFamily="34" charset="0"/>
              </a:rPr>
              <a:t>% on SCORE, PROGRESS and STATUES completed.</a:t>
            </a:r>
            <a:endParaRPr lang="es-ES" b="1"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rotWithShape="1">
          <a:blip r:embed="rId2"/>
          <a:srcRect l="977" t="5147" r="3940" b="16544"/>
          <a:stretch/>
        </p:blipFill>
        <p:spPr>
          <a:xfrm>
            <a:off x="0" y="0"/>
            <a:ext cx="7839635" cy="3630092"/>
          </a:xfrm>
          <a:prstGeom prst="rect">
            <a:avLst/>
          </a:prstGeom>
        </p:spPr>
      </p:pic>
      <p:grpSp>
        <p:nvGrpSpPr>
          <p:cNvPr id="7" name="Grupo 6"/>
          <p:cNvGrpSpPr/>
          <p:nvPr/>
        </p:nvGrpSpPr>
        <p:grpSpPr>
          <a:xfrm>
            <a:off x="5983940" y="0"/>
            <a:ext cx="6208060" cy="6212541"/>
            <a:chOff x="4719919" y="312689"/>
            <a:chExt cx="6629400" cy="6274275"/>
          </a:xfrm>
        </p:grpSpPr>
        <p:pic>
          <p:nvPicPr>
            <p:cNvPr id="3" name="Imagen 2"/>
            <p:cNvPicPr>
              <a:picLocks noChangeAspect="1"/>
            </p:cNvPicPr>
            <p:nvPr/>
          </p:nvPicPr>
          <p:blipFill rotWithShape="1">
            <a:blip r:embed="rId3"/>
            <a:srcRect l="28572" t="14707" r="26677" b="6066"/>
            <a:stretch/>
          </p:blipFill>
          <p:spPr>
            <a:xfrm>
              <a:off x="5688105" y="1406988"/>
              <a:ext cx="5204013" cy="5179976"/>
            </a:xfrm>
            <a:prstGeom prst="rect">
              <a:avLst/>
            </a:prstGeom>
          </p:spPr>
        </p:pic>
        <p:pic>
          <p:nvPicPr>
            <p:cNvPr id="5" name="Imagen 4"/>
            <p:cNvPicPr>
              <a:picLocks noChangeAspect="1"/>
            </p:cNvPicPr>
            <p:nvPr/>
          </p:nvPicPr>
          <p:blipFill rotWithShape="1">
            <a:blip r:embed="rId4"/>
            <a:srcRect l="21234" t="35730" r="22646" b="47794"/>
            <a:stretch/>
          </p:blipFill>
          <p:spPr>
            <a:xfrm>
              <a:off x="4719919" y="312689"/>
              <a:ext cx="6629400" cy="1094299"/>
            </a:xfrm>
            <a:prstGeom prst="rect">
              <a:avLst/>
            </a:prstGeom>
          </p:spPr>
        </p:pic>
      </p:grpSp>
      <p:sp>
        <p:nvSpPr>
          <p:cNvPr id="8" name="Elipse 7"/>
          <p:cNvSpPr/>
          <p:nvPr/>
        </p:nvSpPr>
        <p:spPr>
          <a:xfrm>
            <a:off x="8866093" y="192143"/>
            <a:ext cx="2026025" cy="6992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Elipse 3"/>
          <p:cNvSpPr/>
          <p:nvPr/>
        </p:nvSpPr>
        <p:spPr>
          <a:xfrm>
            <a:off x="8866093" y="926050"/>
            <a:ext cx="1770531" cy="6992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94875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3"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rPr>
              <a:t>Global </a:t>
            </a:r>
            <a:r>
              <a:rPr lang="es-MX" b="1" dirty="0" err="1">
                <a:solidFill>
                  <a:schemeClr val="tx2">
                    <a:lumMod val="60000"/>
                    <a:lumOff val="40000"/>
                  </a:schemeClr>
                </a:solidFill>
              </a:rPr>
              <a:t>Evaluation</a:t>
            </a:r>
            <a:endParaRPr lang="es-MX" b="1" dirty="0">
              <a:solidFill>
                <a:schemeClr val="tx2">
                  <a:lumMod val="60000"/>
                  <a:lumOff val="40000"/>
                </a:schemeClr>
              </a:solidFill>
            </a:endParaRPr>
          </a:p>
        </p:txBody>
      </p:sp>
      <p:pic>
        <p:nvPicPr>
          <p:cNvPr id="7170" name="Picture 2" descr="Resultado de imagen para pie chart 50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096" y="1338458"/>
            <a:ext cx="9005976" cy="540358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4606511" y="2553411"/>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7" name="6 CuadroTexto"/>
          <p:cNvSpPr txBox="1"/>
          <p:nvPr/>
        </p:nvSpPr>
        <p:spPr>
          <a:xfrm>
            <a:off x="6932769" y="2635265"/>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6" name="5 CuadroTexto"/>
          <p:cNvSpPr txBox="1"/>
          <p:nvPr/>
        </p:nvSpPr>
        <p:spPr>
          <a:xfrm>
            <a:off x="4572007" y="3933650"/>
            <a:ext cx="1949570" cy="1384995"/>
          </a:xfrm>
          <a:prstGeom prst="rect">
            <a:avLst/>
          </a:prstGeom>
          <a:noFill/>
        </p:spPr>
        <p:txBody>
          <a:bodyPr wrap="square" rtlCol="0">
            <a:spAutoFit/>
          </a:bodyPr>
          <a:lstStyle/>
          <a:p>
            <a:pPr algn="ctr"/>
            <a:r>
              <a:rPr lang="es-MX" sz="2800" b="1" dirty="0" err="1">
                <a:solidFill>
                  <a:schemeClr val="bg1"/>
                </a:solidFill>
              </a:rPr>
              <a:t>Average</a:t>
            </a:r>
            <a:r>
              <a:rPr lang="es-MX" sz="2800" b="1" dirty="0">
                <a:solidFill>
                  <a:schemeClr val="bg1"/>
                </a:solidFill>
              </a:rPr>
              <a:t> of </a:t>
            </a:r>
            <a:r>
              <a:rPr lang="es-MX" sz="2800" b="1" dirty="0" err="1">
                <a:solidFill>
                  <a:schemeClr val="bg1"/>
                </a:solidFill>
              </a:rPr>
              <a:t>L</a:t>
            </a:r>
            <a:r>
              <a:rPr lang="es-MX" sz="2800" b="1" dirty="0" err="1" smtClean="0">
                <a:solidFill>
                  <a:schemeClr val="bg1"/>
                </a:solidFill>
              </a:rPr>
              <a:t>earning</a:t>
            </a:r>
            <a:r>
              <a:rPr lang="es-MX" sz="2800" b="1" dirty="0" smtClean="0">
                <a:solidFill>
                  <a:schemeClr val="bg1"/>
                </a:solidFill>
              </a:rPr>
              <a:t> </a:t>
            </a:r>
            <a:r>
              <a:rPr lang="es-MX" sz="2800" b="1" dirty="0" err="1">
                <a:solidFill>
                  <a:schemeClr val="bg1"/>
                </a:solidFill>
              </a:rPr>
              <a:t>U</a:t>
            </a:r>
            <a:r>
              <a:rPr lang="es-MX" sz="2800" b="1" dirty="0" err="1" smtClean="0">
                <a:solidFill>
                  <a:schemeClr val="bg1"/>
                </a:solidFill>
              </a:rPr>
              <a:t>nits</a:t>
            </a:r>
            <a:r>
              <a:rPr lang="es-MX" sz="2800" b="1" dirty="0" smtClean="0">
                <a:solidFill>
                  <a:schemeClr val="bg1"/>
                </a:solidFill>
              </a:rPr>
              <a:t> </a:t>
            </a:r>
            <a:r>
              <a:rPr lang="es-MX" sz="2800" b="1" dirty="0">
                <a:solidFill>
                  <a:schemeClr val="bg1"/>
                </a:solidFill>
              </a:rPr>
              <a:t>1-3</a:t>
            </a:r>
          </a:p>
        </p:txBody>
      </p:sp>
      <p:sp>
        <p:nvSpPr>
          <p:cNvPr id="9" name="8 CuadroTexto"/>
          <p:cNvSpPr txBox="1"/>
          <p:nvPr/>
        </p:nvSpPr>
        <p:spPr>
          <a:xfrm>
            <a:off x="6639470" y="4040251"/>
            <a:ext cx="1949570" cy="1384995"/>
          </a:xfrm>
          <a:prstGeom prst="rect">
            <a:avLst/>
          </a:prstGeom>
          <a:noFill/>
        </p:spPr>
        <p:txBody>
          <a:bodyPr wrap="square" rtlCol="0">
            <a:spAutoFit/>
          </a:bodyPr>
          <a:lstStyle/>
          <a:p>
            <a:pPr algn="ctr"/>
            <a:r>
              <a:rPr lang="es-MX" sz="2800" b="1" dirty="0">
                <a:solidFill>
                  <a:schemeClr val="bg1"/>
                </a:solidFill>
              </a:rPr>
              <a:t>Final </a:t>
            </a:r>
            <a:r>
              <a:rPr lang="es-MX" sz="2800" b="1" dirty="0" err="1">
                <a:solidFill>
                  <a:schemeClr val="bg1"/>
                </a:solidFill>
              </a:rPr>
              <a:t>Evidence</a:t>
            </a:r>
            <a:endParaRPr lang="es-MX" sz="2800" b="1" dirty="0">
              <a:solidFill>
                <a:schemeClr val="bg1"/>
              </a:solidFill>
            </a:endParaRPr>
          </a:p>
          <a:p>
            <a:pPr algn="ctr"/>
            <a:r>
              <a:rPr lang="es-MX" sz="2800" b="1" dirty="0">
                <a:solidFill>
                  <a:schemeClr val="bg1"/>
                </a:solidFill>
              </a:rPr>
              <a:t>(</a:t>
            </a:r>
            <a:r>
              <a:rPr lang="es-MX" sz="2800" b="1" dirty="0" err="1">
                <a:solidFill>
                  <a:schemeClr val="bg1"/>
                </a:solidFill>
              </a:rPr>
              <a:t>Speaking</a:t>
            </a:r>
            <a:r>
              <a:rPr lang="es-MX" sz="2800" b="1" dirty="0">
                <a:solidFill>
                  <a:schemeClr val="bg1"/>
                </a:solidFill>
              </a:rPr>
              <a:t>)</a:t>
            </a:r>
          </a:p>
        </p:txBody>
      </p:sp>
      <p:sp>
        <p:nvSpPr>
          <p:cNvPr id="8" name="7 CuadroTexto"/>
          <p:cNvSpPr txBox="1"/>
          <p:nvPr/>
        </p:nvSpPr>
        <p:spPr>
          <a:xfrm>
            <a:off x="198413" y="1732401"/>
            <a:ext cx="3899144" cy="4339650"/>
          </a:xfrm>
          <a:prstGeom prst="rect">
            <a:avLst/>
          </a:prstGeom>
          <a:noFill/>
        </p:spPr>
        <p:txBody>
          <a:bodyPr wrap="square" rtlCol="0">
            <a:spAutoFit/>
          </a:bodyPr>
          <a:lstStyle/>
          <a:p>
            <a:pPr algn="just"/>
            <a:r>
              <a:rPr lang="es-MX" sz="3600" b="1" dirty="0">
                <a:solidFill>
                  <a:srgbClr val="FF0000"/>
                </a:solidFill>
              </a:rPr>
              <a:t>NOTE:</a:t>
            </a:r>
          </a:p>
          <a:p>
            <a:pPr algn="just"/>
            <a:endParaRPr lang="es-MX" sz="2000" b="1" dirty="0"/>
          </a:p>
          <a:p>
            <a:pPr algn="just"/>
            <a:r>
              <a:rPr lang="en-US" sz="2000" b="1" dirty="0" smtClean="0"/>
              <a:t>In case the student fails (5 or lower grade) the Final Evidence, he/she will automatically fail the Global Evaluation. Therefore, </a:t>
            </a:r>
            <a:r>
              <a:rPr lang="en-US" sz="2000" b="1" dirty="0"/>
              <a:t>he/she </a:t>
            </a:r>
            <a:r>
              <a:rPr lang="en-US" sz="2000" b="1" dirty="0" smtClean="0"/>
              <a:t>will have to take a regularization exam.</a:t>
            </a:r>
          </a:p>
          <a:p>
            <a:pPr algn="just"/>
            <a:endParaRPr lang="en-US" sz="2000" b="1" dirty="0" smtClean="0"/>
          </a:p>
          <a:p>
            <a:pPr algn="just"/>
            <a:r>
              <a:rPr lang="en-US" sz="2000" b="1" dirty="0" smtClean="0"/>
              <a:t>In order for the student to have (two) opportunities to regularize his/her status</a:t>
            </a:r>
            <a:r>
              <a:rPr lang="en-US" sz="2000" b="1" dirty="0"/>
              <a:t>, he/she must attend </a:t>
            </a:r>
            <a:r>
              <a:rPr lang="en-US" sz="2000" b="1" dirty="0" smtClean="0"/>
              <a:t>at least 85% of class hours in the semester.</a:t>
            </a:r>
          </a:p>
        </p:txBody>
      </p:sp>
      <p:sp>
        <p:nvSpPr>
          <p:cNvPr id="10" name="9 Igual que"/>
          <p:cNvSpPr/>
          <p:nvPr/>
        </p:nvSpPr>
        <p:spPr>
          <a:xfrm>
            <a:off x="9178508" y="3536008"/>
            <a:ext cx="1035170" cy="64226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7172" name="Picture 4" descr="Resultado de imagen para 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9209" y="3013702"/>
            <a:ext cx="1777049" cy="177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021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4954" y="1626287"/>
            <a:ext cx="10962092" cy="4708981"/>
          </a:xfrm>
          <a:prstGeom prst="rect">
            <a:avLst/>
          </a:prstGeom>
        </p:spPr>
        <p:txBody>
          <a:bodyPr wrap="square">
            <a:spAutoFit/>
          </a:bodyPr>
          <a:lstStyle/>
          <a:p>
            <a:pPr algn="just"/>
            <a:r>
              <a:rPr lang="es-MX" sz="2500" dirty="0">
                <a:latin typeface="Arial" panose="020B0604020202020204" pitchFamily="34" charset="0"/>
                <a:cs typeface="Arial" panose="020B0604020202020204" pitchFamily="34" charset="0"/>
              </a:rPr>
              <a:t>El estudiante </a:t>
            </a:r>
            <a:r>
              <a:rPr lang="es-MX" sz="2500" b="1" dirty="0">
                <a:latin typeface="Arial" panose="020B0604020202020204" pitchFamily="34" charset="0"/>
                <a:cs typeface="Arial" panose="020B0604020202020204" pitchFamily="34" charset="0"/>
              </a:rPr>
              <a:t>acreditará el curso</a:t>
            </a:r>
            <a:r>
              <a:rPr lang="es-MX" sz="2500" dirty="0">
                <a:latin typeface="Arial" panose="020B0604020202020204" pitchFamily="34" charset="0"/>
                <a:cs typeface="Arial" panose="020B0604020202020204" pitchFamily="34" charset="0"/>
              </a:rPr>
              <a:t> cuando obtenga como </a:t>
            </a:r>
            <a:r>
              <a:rPr lang="es-MX" sz="2500" b="1" dirty="0">
                <a:latin typeface="Arial" panose="020B0604020202020204" pitchFamily="34" charset="0"/>
                <a:cs typeface="Arial" panose="020B0604020202020204" pitchFamily="34" charset="0"/>
              </a:rPr>
              <a:t>mínimo</a:t>
            </a:r>
            <a:r>
              <a:rPr lang="es-MX" sz="2500" dirty="0">
                <a:latin typeface="Arial" panose="020B0604020202020204" pitchFamily="34" charset="0"/>
                <a:cs typeface="Arial" panose="020B0604020202020204" pitchFamily="34" charset="0"/>
              </a:rPr>
              <a:t> en la evaluación global del nivel de desempeño, su </a:t>
            </a:r>
            <a:r>
              <a:rPr lang="es-MX" sz="2500" b="1" dirty="0">
                <a:latin typeface="Arial" panose="020B0604020202020204" pitchFamily="34" charset="0"/>
                <a:cs typeface="Arial" panose="020B0604020202020204" pitchFamily="34" charset="0"/>
              </a:rPr>
              <a:t>equivalencia numérica de 6</a:t>
            </a:r>
            <a:r>
              <a:rPr lang="es-MX" sz="2500" dirty="0">
                <a:latin typeface="Arial" panose="020B0604020202020204" pitchFamily="34" charset="0"/>
                <a:cs typeface="Arial" panose="020B0604020202020204" pitchFamily="34" charset="0"/>
              </a:rPr>
              <a:t>.</a:t>
            </a:r>
          </a:p>
          <a:p>
            <a:pPr algn="just"/>
            <a:endParaRPr lang="es-MX" sz="2500" dirty="0">
              <a:latin typeface="Arial" panose="020B0604020202020204" pitchFamily="34" charset="0"/>
              <a:cs typeface="Arial" panose="020B0604020202020204" pitchFamily="34" charset="0"/>
            </a:endParaRPr>
          </a:p>
          <a:p>
            <a:pPr algn="just"/>
            <a:r>
              <a:rPr lang="es-MX" sz="2500" dirty="0">
                <a:latin typeface="Arial" panose="020B0604020202020204" pitchFamily="34" charset="0"/>
                <a:cs typeface="Arial" panose="020B0604020202020204" pitchFamily="34" charset="0"/>
              </a:rPr>
              <a:t>El estudiante </a:t>
            </a:r>
            <a:r>
              <a:rPr lang="es-MX" sz="2500" b="1" dirty="0">
                <a:latin typeface="Arial" panose="020B0604020202020204" pitchFamily="34" charset="0"/>
                <a:cs typeface="Arial" panose="020B0604020202020204" pitchFamily="34" charset="0"/>
              </a:rPr>
              <a:t>acreditará el </a:t>
            </a:r>
            <a:r>
              <a:rPr lang="es-MX" sz="2500" b="1" dirty="0" smtClean="0">
                <a:latin typeface="Arial" panose="020B0604020202020204" pitchFamily="34" charset="0"/>
                <a:cs typeface="Arial" panose="020B0604020202020204" pitchFamily="34" charset="0"/>
              </a:rPr>
              <a:t>nivel de inglés</a:t>
            </a:r>
            <a:r>
              <a:rPr lang="es-MX" sz="2500" dirty="0" smtClean="0">
                <a:latin typeface="Arial" panose="020B0604020202020204" pitchFamily="34" charset="0"/>
                <a:cs typeface="Arial" panose="020B0604020202020204" pitchFamily="34" charset="0"/>
              </a:rPr>
              <a:t> </a:t>
            </a:r>
            <a:r>
              <a:rPr lang="es-MX" sz="2500" dirty="0">
                <a:latin typeface="Arial" panose="020B0604020202020204" pitchFamily="34" charset="0"/>
                <a:cs typeface="Arial" panose="020B0604020202020204" pitchFamily="34" charset="0"/>
              </a:rPr>
              <a:t>una vez que evidencie el desarrollo de las habilidades propias del nivel </a:t>
            </a:r>
            <a:r>
              <a:rPr lang="es-MX" sz="2500" dirty="0" smtClean="0">
                <a:latin typeface="Arial" panose="020B0604020202020204" pitchFamily="34" charset="0"/>
                <a:cs typeface="Arial" panose="020B0604020202020204" pitchFamily="34" charset="0"/>
              </a:rPr>
              <a:t>que cursa, </a:t>
            </a:r>
            <a:r>
              <a:rPr lang="es-MX" sz="2500" dirty="0">
                <a:latin typeface="Arial" panose="020B0604020202020204" pitchFamily="34" charset="0"/>
                <a:cs typeface="Arial" panose="020B0604020202020204" pitchFamily="34" charset="0"/>
              </a:rPr>
              <a:t>con base en el </a:t>
            </a:r>
            <a:r>
              <a:rPr lang="es-MX" sz="2500" dirty="0" smtClean="0">
                <a:latin typeface="Arial" panose="020B0604020202020204" pitchFamily="34" charset="0"/>
                <a:cs typeface="Arial" panose="020B0604020202020204" pitchFamily="34" charset="0"/>
              </a:rPr>
              <a:t>CEFR, </a:t>
            </a:r>
            <a:r>
              <a:rPr lang="es-MX" sz="2500" b="1" dirty="0">
                <a:latin typeface="Arial" panose="020B0604020202020204" pitchFamily="34" charset="0"/>
                <a:cs typeface="Arial" panose="020B0604020202020204" pitchFamily="34" charset="0"/>
              </a:rPr>
              <a:t>mediante una entrevista </a:t>
            </a:r>
            <a:r>
              <a:rPr lang="es-MX" sz="2500" dirty="0">
                <a:latin typeface="Arial" panose="020B0604020202020204" pitchFamily="34" charset="0"/>
                <a:cs typeface="Arial" panose="020B0604020202020204" pitchFamily="34" charset="0"/>
              </a:rPr>
              <a:t>realizada al final del ciclo </a:t>
            </a:r>
            <a:r>
              <a:rPr lang="es-MX" sz="2500" dirty="0" smtClean="0">
                <a:latin typeface="Arial" panose="020B0604020202020204" pitchFamily="34" charset="0"/>
                <a:cs typeface="Arial" panose="020B0604020202020204" pitchFamily="34" charset="0"/>
              </a:rPr>
              <a:t>escolar y </a:t>
            </a:r>
            <a:r>
              <a:rPr lang="es-MX" sz="2500" b="1" dirty="0" smtClean="0">
                <a:latin typeface="Arial" panose="020B0604020202020204" pitchFamily="34" charset="0"/>
                <a:cs typeface="Arial" panose="020B0604020202020204" pitchFamily="34" charset="0"/>
              </a:rPr>
              <a:t>en la cual deberá lograr un resultado no menor a 8 </a:t>
            </a:r>
            <a:r>
              <a:rPr lang="es-MX" sz="2500" dirty="0" smtClean="0">
                <a:latin typeface="Arial" panose="020B0604020202020204" pitchFamily="34" charset="0"/>
                <a:cs typeface="Arial" panose="020B0604020202020204" pitchFamily="34" charset="0"/>
              </a:rPr>
              <a:t>(equivalencia numérica).</a:t>
            </a:r>
            <a:endParaRPr lang="es-MX" sz="2500" dirty="0">
              <a:latin typeface="Arial" panose="020B0604020202020204" pitchFamily="34" charset="0"/>
              <a:cs typeface="Arial" panose="020B0604020202020204" pitchFamily="34" charset="0"/>
            </a:endParaRPr>
          </a:p>
          <a:p>
            <a:pPr algn="just"/>
            <a:endParaRPr lang="es-MX" sz="2500" dirty="0">
              <a:latin typeface="Arial" panose="020B0604020202020204" pitchFamily="34" charset="0"/>
              <a:cs typeface="Arial" panose="020B0604020202020204" pitchFamily="34" charset="0"/>
            </a:endParaRPr>
          </a:p>
          <a:p>
            <a:pPr algn="just"/>
            <a:r>
              <a:rPr lang="es-MX" sz="2500" b="1" dirty="0">
                <a:latin typeface="Arial" panose="020B0604020202020204" pitchFamily="34" charset="0"/>
                <a:cs typeface="Arial" panose="020B0604020202020204" pitchFamily="34" charset="0"/>
              </a:rPr>
              <a:t>En caso de que el estudiante </a:t>
            </a:r>
            <a:r>
              <a:rPr lang="es-MX" sz="2500" b="1" dirty="0" smtClean="0">
                <a:latin typeface="Arial" panose="020B0604020202020204" pitchFamily="34" charset="0"/>
                <a:cs typeface="Arial" panose="020B0604020202020204" pitchFamily="34" charset="0"/>
              </a:rPr>
              <a:t>no </a:t>
            </a:r>
            <a:r>
              <a:rPr lang="es-MX" sz="2500" b="1" dirty="0">
                <a:latin typeface="Arial" panose="020B0604020202020204" pitchFamily="34" charset="0"/>
                <a:cs typeface="Arial" panose="020B0604020202020204" pitchFamily="34" charset="0"/>
              </a:rPr>
              <a:t>logre el desarrollo de las habilidades </a:t>
            </a:r>
            <a:r>
              <a:rPr lang="es-MX" sz="2500" b="1" dirty="0" smtClean="0">
                <a:latin typeface="Arial" panose="020B0604020202020204" pitchFamily="34" charset="0"/>
                <a:cs typeface="Arial" panose="020B0604020202020204" pitchFamily="34" charset="0"/>
              </a:rPr>
              <a:t>lingüísticas necesarias </a:t>
            </a:r>
            <a:r>
              <a:rPr lang="es-MX" sz="2500" b="1" dirty="0">
                <a:latin typeface="Arial" panose="020B0604020202020204" pitchFamily="34" charset="0"/>
                <a:cs typeface="Arial" panose="020B0604020202020204" pitchFamily="34" charset="0"/>
              </a:rPr>
              <a:t>para </a:t>
            </a:r>
            <a:r>
              <a:rPr lang="es-MX" sz="2500" b="1" dirty="0" smtClean="0">
                <a:latin typeface="Arial" panose="020B0604020202020204" pitchFamily="34" charset="0"/>
                <a:cs typeface="Arial" panose="020B0604020202020204" pitchFamily="34" charset="0"/>
              </a:rPr>
              <a:t>avanzar al siguiente nivel </a:t>
            </a:r>
            <a:r>
              <a:rPr lang="es-MX" sz="2500" b="1" dirty="0">
                <a:latin typeface="Arial" panose="020B0604020202020204" pitchFamily="34" charset="0"/>
                <a:cs typeface="Arial" panose="020B0604020202020204" pitchFamily="34" charset="0"/>
              </a:rPr>
              <a:t>de </a:t>
            </a:r>
            <a:r>
              <a:rPr lang="es-MX" sz="2500" b="1" dirty="0" smtClean="0">
                <a:latin typeface="Arial" panose="020B0604020202020204" pitchFamily="34" charset="0"/>
                <a:cs typeface="Arial" panose="020B0604020202020204" pitchFamily="34" charset="0"/>
              </a:rPr>
              <a:t>inglés, </a:t>
            </a:r>
            <a:r>
              <a:rPr lang="es-MX" sz="2500" b="1" dirty="0">
                <a:latin typeface="Arial" panose="020B0604020202020204" pitchFamily="34" charset="0"/>
                <a:cs typeface="Arial" panose="020B0604020202020204" pitchFamily="34" charset="0"/>
              </a:rPr>
              <a:t>se </a:t>
            </a:r>
            <a:r>
              <a:rPr lang="es-MX" sz="2500" b="1" dirty="0" smtClean="0">
                <a:latin typeface="Arial" panose="020B0604020202020204" pitchFamily="34" charset="0"/>
                <a:cs typeface="Arial" panose="020B0604020202020204" pitchFamily="34" charset="0"/>
              </a:rPr>
              <a:t>le evaluará con </a:t>
            </a:r>
            <a:r>
              <a:rPr lang="es-MX" sz="2500" b="1" dirty="0">
                <a:latin typeface="Arial" panose="020B0604020202020204" pitchFamily="34" charset="0"/>
                <a:cs typeface="Arial" panose="020B0604020202020204" pitchFamily="34" charset="0"/>
              </a:rPr>
              <a:t>base en el </a:t>
            </a:r>
            <a:r>
              <a:rPr lang="es-MX" sz="2500" b="1" dirty="0" smtClean="0">
                <a:latin typeface="Arial" panose="020B0604020202020204" pitchFamily="34" charset="0"/>
                <a:cs typeface="Arial" panose="020B0604020202020204" pitchFamily="34" charset="0"/>
              </a:rPr>
              <a:t>desempeño que tuvo durante el semestre </a:t>
            </a:r>
            <a:r>
              <a:rPr lang="es-MX" sz="2500" b="1" dirty="0">
                <a:latin typeface="Arial" panose="020B0604020202020204" pitchFamily="34" charset="0"/>
                <a:cs typeface="Arial" panose="020B0604020202020204" pitchFamily="34" charset="0"/>
              </a:rPr>
              <a:t>para fines de </a:t>
            </a:r>
            <a:r>
              <a:rPr lang="es-MX" sz="2500" b="1" dirty="0" smtClean="0">
                <a:latin typeface="Arial" panose="020B0604020202020204" pitchFamily="34" charset="0"/>
                <a:cs typeface="Arial" panose="020B0604020202020204" pitchFamily="34" charset="0"/>
              </a:rPr>
              <a:t>acreditación del curso, no obstante, </a:t>
            </a:r>
            <a:r>
              <a:rPr lang="es-MX" sz="2500" b="1" dirty="0">
                <a:latin typeface="Arial" panose="020B0604020202020204" pitchFamily="34" charset="0"/>
                <a:cs typeface="Arial" panose="020B0604020202020204" pitchFamily="34" charset="0"/>
              </a:rPr>
              <a:t>tendrá que </a:t>
            </a:r>
            <a:r>
              <a:rPr lang="es-MX" sz="2500" b="1" dirty="0" smtClean="0">
                <a:latin typeface="Arial" panose="020B0604020202020204" pitchFamily="34" charset="0"/>
                <a:cs typeface="Arial" panose="020B0604020202020204" pitchFamily="34" charset="0"/>
              </a:rPr>
              <a:t>repetir el </a:t>
            </a:r>
            <a:r>
              <a:rPr lang="es-MX" sz="2500" b="1" dirty="0">
                <a:latin typeface="Arial" panose="020B0604020202020204" pitchFamily="34" charset="0"/>
                <a:cs typeface="Arial" panose="020B0604020202020204" pitchFamily="34" charset="0"/>
              </a:rPr>
              <a:t>nivel.</a:t>
            </a:r>
          </a:p>
        </p:txBody>
      </p:sp>
      <p:sp>
        <p:nvSpPr>
          <p:cNvPr id="4" name="1 Título"/>
          <p:cNvSpPr txBox="1">
            <a:spLocks/>
          </p:cNvSpPr>
          <p:nvPr/>
        </p:nvSpPr>
        <p:spPr>
          <a:xfrm>
            <a:off x="2041075" y="630322"/>
            <a:ext cx="6109448" cy="6721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latin typeface="Arial" panose="020B0604020202020204" pitchFamily="34" charset="0"/>
                <a:cs typeface="Arial" panose="020B0604020202020204" pitchFamily="34" charset="0"/>
              </a:rPr>
              <a:t>NOTA IMPORTANTE</a:t>
            </a:r>
          </a:p>
        </p:txBody>
      </p:sp>
      <p:pic>
        <p:nvPicPr>
          <p:cNvPr id="5" name="Imagen 10"/>
          <p:cNvPicPr/>
          <p:nvPr/>
        </p:nvPicPr>
        <p:blipFill rotWithShape="1">
          <a:blip r:embed="rId2">
            <a:extLst>
              <a:ext uri="{28A0092B-C50C-407E-A947-70E740481C1C}">
                <a14:useLocalDpi xmlns:a14="http://schemas.microsoft.com/office/drawing/2010/main" val="0"/>
              </a:ext>
            </a:extLst>
          </a:blip>
          <a:srcRect r="15482" b="12674"/>
          <a:stretch/>
        </p:blipFill>
        <p:spPr bwMode="auto">
          <a:xfrm>
            <a:off x="838200" y="365126"/>
            <a:ext cx="1202875" cy="1202498"/>
          </a:xfrm>
          <a:prstGeom prst="rect">
            <a:avLst/>
          </a:prstGeom>
          <a:noFill/>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824" t="30896" r="30650" b="41814"/>
          <a:stretch/>
        </p:blipFill>
        <p:spPr bwMode="auto">
          <a:xfrm>
            <a:off x="8280571" y="37994"/>
            <a:ext cx="3741186" cy="1529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415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9910" y="708338"/>
            <a:ext cx="9144000" cy="3923011"/>
          </a:xfrm>
        </p:spPr>
        <p:txBody>
          <a:bodyPr>
            <a:normAutofit/>
          </a:bodyPr>
          <a:lstStyle/>
          <a:p>
            <a:r>
              <a:rPr lang="es-ES" sz="3200" b="1" dirty="0">
                <a:latin typeface="Arial" panose="020B0604020202020204" pitchFamily="34" charset="0"/>
                <a:cs typeface="Arial" panose="020B0604020202020204" pitchFamily="34" charset="0"/>
              </a:rPr>
              <a:t>Escuela Normal de Educación Preescolar</a:t>
            </a:r>
            <a:r>
              <a:rPr lang="es-ES" b="1" dirty="0"/>
              <a:t/>
            </a:r>
            <a:br>
              <a:rPr lang="es-ES" b="1" dirty="0"/>
            </a:br>
            <a:r>
              <a:rPr lang="es-ES" b="1" dirty="0"/>
              <a:t/>
            </a:r>
            <a:br>
              <a:rPr lang="es-ES" b="1" dirty="0"/>
            </a:br>
            <a:r>
              <a:rPr lang="es-ES" b="1" dirty="0">
                <a:solidFill>
                  <a:schemeClr val="tx2">
                    <a:lumMod val="60000"/>
                    <a:lumOff val="40000"/>
                  </a:schemeClr>
                </a:solidFill>
              </a:rPr>
              <a:t>English A2.1</a:t>
            </a:r>
            <a:br>
              <a:rPr lang="es-ES" b="1" dirty="0">
                <a:solidFill>
                  <a:schemeClr val="tx2">
                    <a:lumMod val="60000"/>
                    <a:lumOff val="40000"/>
                  </a:schemeClr>
                </a:solidFill>
              </a:rPr>
            </a:br>
            <a:r>
              <a:rPr lang="es-ES" b="1" dirty="0">
                <a:solidFill>
                  <a:schemeClr val="tx2">
                    <a:lumMod val="60000"/>
                    <a:lumOff val="40000"/>
                  </a:schemeClr>
                </a:solidFill>
              </a:rPr>
              <a:t/>
            </a:r>
            <a:br>
              <a:rPr lang="es-ES" b="1" dirty="0">
                <a:solidFill>
                  <a:schemeClr val="tx2">
                    <a:lumMod val="60000"/>
                    <a:lumOff val="40000"/>
                  </a:schemeClr>
                </a:solidFill>
              </a:rPr>
            </a:br>
            <a:r>
              <a:rPr lang="es-MX" sz="4800" b="1" dirty="0" err="1">
                <a:solidFill>
                  <a:schemeClr val="tx2">
                    <a:lumMod val="60000"/>
                    <a:lumOff val="40000"/>
                  </a:schemeClr>
                </a:solidFill>
                <a:latin typeface="Arial" panose="020B0604020202020204" pitchFamily="34" charset="0"/>
                <a:cs typeface="Arial" panose="020B0604020202020204" pitchFamily="34" charset="0"/>
              </a:rPr>
              <a:t>Sharing</a:t>
            </a:r>
            <a:r>
              <a:rPr lang="es-MX" sz="4800" b="1" dirty="0">
                <a:solidFill>
                  <a:schemeClr val="tx2">
                    <a:lumMod val="60000"/>
                    <a:lumOff val="40000"/>
                  </a:schemeClr>
                </a:solidFill>
                <a:latin typeface="Arial" panose="020B0604020202020204" pitchFamily="34" charset="0"/>
                <a:cs typeface="Arial" panose="020B0604020202020204" pitchFamily="34" charset="0"/>
              </a:rPr>
              <a:t> </a:t>
            </a:r>
            <a:r>
              <a:rPr lang="es-MX" sz="4800" b="1" dirty="0" err="1">
                <a:solidFill>
                  <a:schemeClr val="tx2">
                    <a:lumMod val="60000"/>
                    <a:lumOff val="40000"/>
                  </a:schemeClr>
                </a:solidFill>
                <a:latin typeface="Arial" panose="020B0604020202020204" pitchFamily="34" charset="0"/>
                <a:cs typeface="Arial" panose="020B0604020202020204" pitchFamily="34" charset="0"/>
              </a:rPr>
              <a:t>information</a:t>
            </a:r>
            <a:r>
              <a:rPr lang="es-MX" sz="4800" b="1" dirty="0">
                <a:solidFill>
                  <a:schemeClr val="tx2">
                    <a:lumMod val="60000"/>
                    <a:lumOff val="40000"/>
                  </a:schemeClr>
                </a:solidFill>
                <a:latin typeface="Arial" panose="020B0604020202020204" pitchFamily="34" charset="0"/>
                <a:cs typeface="Arial" panose="020B0604020202020204" pitchFamily="34" charset="0"/>
              </a:rPr>
              <a:t> and ideas</a:t>
            </a:r>
            <a:endParaRPr lang="es-ES" sz="5400" b="1"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57995" y="212206"/>
            <a:ext cx="1977839" cy="1944398"/>
          </a:xfrm>
          <a:prstGeom prst="rect">
            <a:avLst/>
          </a:prstGeom>
          <a:noFill/>
        </p:spPr>
      </p:pic>
      <p:sp>
        <p:nvSpPr>
          <p:cNvPr id="4" name="3 Rectángulo"/>
          <p:cNvSpPr/>
          <p:nvPr/>
        </p:nvSpPr>
        <p:spPr>
          <a:xfrm>
            <a:off x="1038675" y="5045107"/>
            <a:ext cx="9892836" cy="1323439"/>
          </a:xfrm>
          <a:prstGeom prst="rect">
            <a:avLst/>
          </a:prstGeom>
        </p:spPr>
        <p:txBody>
          <a:bodyPr wrap="none">
            <a:spAutoFit/>
          </a:bodyPr>
          <a:lstStyle/>
          <a:p>
            <a:pPr algn="ctr"/>
            <a:r>
              <a:rPr lang="es-ES" sz="2000" b="1" dirty="0" err="1">
                <a:latin typeface="Arial" panose="020B0604020202020204" pitchFamily="34" charset="0"/>
                <a:cs typeface="Arial" panose="020B0604020202020204" pitchFamily="34" charset="0"/>
              </a:rPr>
              <a:t>Term</a:t>
            </a:r>
            <a:r>
              <a:rPr lang="es-ES" sz="2000" b="1" dirty="0">
                <a:latin typeface="Arial" panose="020B0604020202020204" pitchFamily="34" charset="0"/>
                <a:cs typeface="Arial" panose="020B0604020202020204" pitchFamily="34" charset="0"/>
              </a:rPr>
              <a:t> I</a:t>
            </a:r>
          </a:p>
          <a:p>
            <a:pPr lvl="0" algn="ctr"/>
            <a:r>
              <a:rPr lang="es-MX" altLang="es-ES" sz="2000" b="1" dirty="0" err="1">
                <a:solidFill>
                  <a:prstClr val="black"/>
                </a:solidFill>
                <a:latin typeface="Arial" panose="020B0604020202020204" pitchFamily="34" charset="0"/>
                <a:cs typeface="Arial" panose="020B0604020202020204" pitchFamily="34" charset="0"/>
              </a:rPr>
              <a:t>Number</a:t>
            </a:r>
            <a:r>
              <a:rPr lang="es-MX" altLang="es-ES" sz="2000" b="1" dirty="0">
                <a:solidFill>
                  <a:prstClr val="black"/>
                </a:solidFill>
                <a:latin typeface="Arial" panose="020B0604020202020204" pitchFamily="34" charset="0"/>
                <a:cs typeface="Arial" panose="020B0604020202020204" pitchFamily="34" charset="0"/>
              </a:rPr>
              <a:t> of </a:t>
            </a:r>
            <a:r>
              <a:rPr lang="es-MX" altLang="es-ES" sz="2000" b="1" dirty="0" err="1">
                <a:solidFill>
                  <a:prstClr val="black"/>
                </a:solidFill>
                <a:latin typeface="Arial" panose="020B0604020202020204" pitchFamily="34" charset="0"/>
                <a:cs typeface="Arial" panose="020B0604020202020204" pitchFamily="34" charset="0"/>
              </a:rPr>
              <a:t>hours</a:t>
            </a:r>
            <a:r>
              <a:rPr lang="es-MX" altLang="es-ES" sz="2000" b="1" dirty="0">
                <a:solidFill>
                  <a:prstClr val="black"/>
                </a:solidFill>
                <a:latin typeface="Arial" panose="020B0604020202020204" pitchFamily="34" charset="0"/>
                <a:cs typeface="Arial" panose="020B0604020202020204" pitchFamily="34" charset="0"/>
              </a:rPr>
              <a:t>/ </a:t>
            </a:r>
            <a:r>
              <a:rPr lang="es-MX" altLang="es-ES" sz="2000" b="1" dirty="0" err="1">
                <a:solidFill>
                  <a:prstClr val="black"/>
                </a:solidFill>
                <a:latin typeface="Arial" panose="020B0604020202020204" pitchFamily="34" charset="0"/>
                <a:cs typeface="Arial" panose="020B0604020202020204" pitchFamily="34" charset="0"/>
              </a:rPr>
              <a:t>Credits</a:t>
            </a:r>
            <a:r>
              <a:rPr lang="es-MX" altLang="es-ES" sz="2000" b="1" dirty="0">
                <a:solidFill>
                  <a:prstClr val="black"/>
                </a:solidFill>
                <a:latin typeface="Arial" panose="020B0604020202020204" pitchFamily="34" charset="0"/>
                <a:cs typeface="Arial" panose="020B0604020202020204" pitchFamily="34" charset="0"/>
              </a:rPr>
              <a:t>: </a:t>
            </a:r>
            <a:r>
              <a:rPr lang="es-MX" altLang="es-ES" sz="2000" dirty="0">
                <a:solidFill>
                  <a:prstClr val="black"/>
                </a:solidFill>
                <a:latin typeface="Arial" panose="020B0604020202020204" pitchFamily="34" charset="0"/>
                <a:cs typeface="Arial" panose="020B0604020202020204" pitchFamily="34" charset="0"/>
              </a:rPr>
              <a:t>6/ 6.75</a:t>
            </a:r>
          </a:p>
          <a:p>
            <a:pPr algn="ctr"/>
            <a:r>
              <a:rPr lang="en-US" sz="2000" b="1" dirty="0">
                <a:latin typeface="Arial" panose="020B0604020202020204" pitchFamily="34" charset="0"/>
                <a:cs typeface="Arial" panose="020B0604020202020204" pitchFamily="34" charset="0"/>
              </a:rPr>
              <a:t>Class schedule: </a:t>
            </a:r>
            <a:r>
              <a:rPr lang="en-US" sz="2000" dirty="0">
                <a:latin typeface="Arial" panose="020B0604020202020204" pitchFamily="34" charset="0"/>
                <a:cs typeface="Arial" panose="020B0604020202020204" pitchFamily="34" charset="0"/>
              </a:rPr>
              <a:t>Monday 12h30-14h, Wednesday 11h-12h30 and Fridays 12h30-14h</a:t>
            </a:r>
          </a:p>
          <a:p>
            <a:pPr algn="ctr"/>
            <a:r>
              <a:rPr lang="en-US" sz="2000" dirty="0">
                <a:latin typeface="Arial" panose="020B0604020202020204" pitchFamily="34" charset="0"/>
                <a:cs typeface="Arial" panose="020B0604020202020204" pitchFamily="34" charset="0"/>
              </a:rPr>
              <a:t>Teacher: Maria Elena Meza </a:t>
            </a:r>
            <a:r>
              <a:rPr lang="en-US" sz="2000" dirty="0" err="1">
                <a:latin typeface="Arial" panose="020B0604020202020204" pitchFamily="34" charset="0"/>
                <a:cs typeface="Arial" panose="020B0604020202020204" pitchFamily="34" charset="0"/>
              </a:rPr>
              <a:t>Aguado</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661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894414" y="331382"/>
            <a:ext cx="6817973" cy="3347840"/>
          </a:xfrm>
          <a:prstGeom prst="rect">
            <a:avLst/>
          </a:prstGeom>
        </p:spPr>
        <p:txBody>
          <a:bodyPr wrap="square">
            <a:spAutoFit/>
          </a:bodyPr>
          <a:lstStyle/>
          <a:p>
            <a:pPr marL="457200" indent="-457200" algn="just">
              <a:lnSpc>
                <a:spcPct val="150000"/>
              </a:lnSpc>
              <a:buFont typeface="Wingdings" panose="05000000000000000000" pitchFamily="2" charset="2"/>
              <a:buChar char="ü"/>
            </a:pPr>
            <a:r>
              <a:rPr lang="es-MX" sz="2400" dirty="0" err="1" smtClean="0">
                <a:latin typeface="Arial" panose="020B0604020202020204" pitchFamily="34" charset="0"/>
                <a:cs typeface="Arial" panose="020B0604020202020204" pitchFamily="34" charset="0"/>
              </a:rPr>
              <a:t>Sit</a:t>
            </a:r>
            <a:r>
              <a:rPr lang="es-MX" sz="2400" dirty="0" smtClean="0">
                <a:latin typeface="Arial" panose="020B0604020202020204" pitchFamily="34" charset="0"/>
                <a:cs typeface="Arial" panose="020B0604020202020204" pitchFamily="34" charset="0"/>
              </a:rPr>
              <a:t> </a:t>
            </a:r>
            <a:r>
              <a:rPr lang="es-MX" sz="2400" dirty="0" err="1" smtClean="0">
                <a:latin typeface="Arial" panose="020B0604020202020204" pitchFamily="34" charset="0"/>
                <a:cs typeface="Arial" panose="020B0604020202020204" pitchFamily="34" charset="0"/>
              </a:rPr>
              <a:t>on</a:t>
            </a:r>
            <a:r>
              <a:rPr lang="es-MX" sz="2400" dirty="0" smtClean="0">
                <a:latin typeface="Arial" panose="020B0604020202020204" pitchFamily="34" charset="0"/>
                <a:cs typeface="Arial" panose="020B0604020202020204" pitchFamily="34" charset="0"/>
              </a:rPr>
              <a:t> a </a:t>
            </a:r>
            <a:r>
              <a:rPr lang="es-MX" sz="2400" dirty="0" err="1" smtClean="0">
                <a:latin typeface="Arial" panose="020B0604020202020204" pitchFamily="34" charset="0"/>
                <a:cs typeface="Arial" panose="020B0604020202020204" pitchFamily="34" charset="0"/>
              </a:rPr>
              <a:t>proper</a:t>
            </a:r>
            <a:r>
              <a:rPr lang="es-MX" sz="2400" dirty="0" smtClean="0">
                <a:latin typeface="Arial" panose="020B0604020202020204" pitchFamily="34" charset="0"/>
                <a:cs typeface="Arial" panose="020B0604020202020204" pitchFamily="34" charset="0"/>
              </a:rPr>
              <a:t> place to </a:t>
            </a:r>
            <a:r>
              <a:rPr lang="es-MX" sz="2400" dirty="0" err="1" smtClean="0">
                <a:latin typeface="Arial" panose="020B0604020202020204" pitchFamily="34" charset="0"/>
                <a:cs typeface="Arial" panose="020B0604020202020204" pitchFamily="34" charset="0"/>
              </a:rPr>
              <a:t>work</a:t>
            </a:r>
            <a:r>
              <a:rPr lang="es-MX" sz="2400" dirty="0" smtClean="0">
                <a:latin typeface="Arial" panose="020B0604020202020204" pitchFamily="34" charset="0"/>
                <a:cs typeface="Arial" panose="020B0604020202020204" pitchFamily="34" charset="0"/>
              </a:rPr>
              <a:t>. (</a:t>
            </a:r>
            <a:r>
              <a:rPr lang="es-MX" sz="2400" dirty="0" err="1" smtClean="0">
                <a:latin typeface="Arial" panose="020B0604020202020204" pitchFamily="34" charset="0"/>
                <a:cs typeface="Arial" panose="020B0604020202020204" pitchFamily="34" charset="0"/>
              </a:rPr>
              <a:t>table</a:t>
            </a:r>
            <a:r>
              <a:rPr lang="es-MX" sz="2400" dirty="0" smtClean="0">
                <a:latin typeface="Arial" panose="020B0604020202020204" pitchFamily="34" charset="0"/>
                <a:cs typeface="Arial" panose="020B0604020202020204" pitchFamily="34" charset="0"/>
              </a:rPr>
              <a:t>, </a:t>
            </a:r>
            <a:r>
              <a:rPr lang="es-MX" sz="2400" dirty="0" err="1" smtClean="0">
                <a:latin typeface="Arial" panose="020B0604020202020204" pitchFamily="34" charset="0"/>
                <a:cs typeface="Arial" panose="020B0604020202020204" pitchFamily="34" charset="0"/>
              </a:rPr>
              <a:t>chair</a:t>
            </a:r>
            <a:r>
              <a:rPr lang="es-MX" sz="2400" dirty="0" smtClean="0">
                <a:latin typeface="Arial" panose="020B0604020202020204" pitchFamily="34" charset="0"/>
                <a:cs typeface="Arial" panose="020B0604020202020204" pitchFamily="34" charset="0"/>
              </a:rPr>
              <a:t>, </a:t>
            </a:r>
            <a:r>
              <a:rPr lang="es-MX" sz="2400" dirty="0" err="1" smtClean="0">
                <a:latin typeface="Arial" panose="020B0604020202020204" pitchFamily="34" charset="0"/>
                <a:cs typeface="Arial" panose="020B0604020202020204" pitchFamily="34" charset="0"/>
              </a:rPr>
              <a:t>silence</a:t>
            </a:r>
            <a:r>
              <a:rPr lang="es-MX" sz="2400" dirty="0" smtClean="0">
                <a:latin typeface="Arial" panose="020B0604020202020204" pitchFamily="34" charset="0"/>
                <a:cs typeface="Arial" panose="020B0604020202020204" pitchFamily="34" charset="0"/>
              </a:rPr>
              <a:t> </a:t>
            </a:r>
            <a:r>
              <a:rPr lang="es-MX" sz="2400" dirty="0" err="1" smtClean="0">
                <a:latin typeface="Arial" panose="020B0604020202020204" pitchFamily="34" charset="0"/>
                <a:cs typeface="Arial" panose="020B0604020202020204" pitchFamily="34" charset="0"/>
              </a:rPr>
              <a:t>for</a:t>
            </a:r>
            <a:r>
              <a:rPr lang="es-MX" sz="2400" dirty="0" smtClean="0">
                <a:latin typeface="Arial" panose="020B0604020202020204" pitchFamily="34" charset="0"/>
                <a:cs typeface="Arial" panose="020B0604020202020204" pitchFamily="34" charset="0"/>
              </a:rPr>
              <a:t> </a:t>
            </a:r>
            <a:r>
              <a:rPr lang="es-MX" sz="2400" dirty="0" err="1" smtClean="0">
                <a:latin typeface="Arial" panose="020B0604020202020204" pitchFamily="34" charset="0"/>
                <a:cs typeface="Arial" panose="020B0604020202020204" pitchFamily="34" charset="0"/>
              </a:rPr>
              <a:t>concentration</a:t>
            </a:r>
            <a:r>
              <a:rPr lang="es-MX" sz="2400" dirty="0" smtClean="0">
                <a:latin typeface="Arial" panose="020B0604020202020204" pitchFamily="34" charset="0"/>
                <a:cs typeface="Arial" panose="020B0604020202020204" pitchFamily="34" charset="0"/>
              </a:rPr>
              <a:t>).</a:t>
            </a:r>
          </a:p>
          <a:p>
            <a:pPr marL="457200" indent="-457200" algn="just">
              <a:lnSpc>
                <a:spcPct val="150000"/>
              </a:lnSpc>
              <a:buFont typeface="Wingdings" panose="05000000000000000000" pitchFamily="2" charset="2"/>
              <a:buChar char="ü"/>
            </a:pPr>
            <a:r>
              <a:rPr lang="es-MX" sz="2400" dirty="0" err="1" smtClean="0">
                <a:latin typeface="Arial" panose="020B0604020202020204" pitchFamily="34" charset="0"/>
                <a:cs typeface="Arial" panose="020B0604020202020204" pitchFamily="34" charset="0"/>
              </a:rPr>
              <a:t>Have</a:t>
            </a:r>
            <a:r>
              <a:rPr lang="es-MX" sz="2400" dirty="0" smtClean="0">
                <a:latin typeface="Arial" panose="020B0604020202020204" pitchFamily="34" charset="0"/>
                <a:cs typeface="Arial" panose="020B0604020202020204" pitchFamily="34" charset="0"/>
              </a:rPr>
              <a:t> </a:t>
            </a:r>
            <a:r>
              <a:rPr lang="es-MX" sz="2400" dirty="0" err="1" smtClean="0">
                <a:latin typeface="Arial" panose="020B0604020202020204" pitchFamily="34" charset="0"/>
                <a:cs typeface="Arial" panose="020B0604020202020204" pitchFamily="34" charset="0"/>
              </a:rPr>
              <a:t>your</a:t>
            </a:r>
            <a:r>
              <a:rPr lang="es-MX" sz="2400" dirty="0" smtClean="0">
                <a:latin typeface="Arial" panose="020B0604020202020204" pitchFamily="34" charset="0"/>
                <a:cs typeface="Arial" panose="020B0604020202020204" pitchFamily="34" charset="0"/>
              </a:rPr>
              <a:t> English </a:t>
            </a:r>
            <a:r>
              <a:rPr lang="es-MX" sz="2400" dirty="0" err="1" smtClean="0">
                <a:latin typeface="Arial" panose="020B0604020202020204" pitchFamily="34" charset="0"/>
                <a:cs typeface="Arial" panose="020B0604020202020204" pitchFamily="34" charset="0"/>
              </a:rPr>
              <a:t>materials</a:t>
            </a:r>
            <a:r>
              <a:rPr lang="es-MX" sz="2400" dirty="0" smtClean="0">
                <a:latin typeface="Arial" panose="020B0604020202020204" pitchFamily="34" charset="0"/>
                <a:cs typeface="Arial" panose="020B0604020202020204" pitchFamily="34" charset="0"/>
              </a:rPr>
              <a:t> </a:t>
            </a:r>
            <a:r>
              <a:rPr lang="es-MX" sz="2400" dirty="0" err="1" smtClean="0">
                <a:latin typeface="Arial" panose="020B0604020202020204" pitchFamily="34" charset="0"/>
                <a:cs typeface="Arial" panose="020B0604020202020204" pitchFamily="34" charset="0"/>
              </a:rPr>
              <a:t>with</a:t>
            </a:r>
            <a:r>
              <a:rPr lang="es-MX" sz="2400" dirty="0" smtClean="0">
                <a:latin typeface="Arial" panose="020B0604020202020204" pitchFamily="34" charset="0"/>
                <a:cs typeface="Arial" panose="020B0604020202020204" pitchFamily="34" charset="0"/>
              </a:rPr>
              <a:t> </a:t>
            </a:r>
            <a:r>
              <a:rPr lang="es-MX" sz="2400" dirty="0" err="1" smtClean="0">
                <a:latin typeface="Arial" panose="020B0604020202020204" pitchFamily="34" charset="0"/>
                <a:cs typeface="Arial" panose="020B0604020202020204" pitchFamily="34" charset="0"/>
              </a:rPr>
              <a:t>you</a:t>
            </a:r>
            <a:r>
              <a:rPr lang="es-MX" sz="2400" dirty="0" smtClean="0">
                <a:latin typeface="Arial" panose="020B0604020202020204" pitchFamily="34" charset="0"/>
                <a:cs typeface="Arial" panose="020B0604020202020204" pitchFamily="34" charset="0"/>
              </a:rPr>
              <a:t>. </a:t>
            </a:r>
          </a:p>
          <a:p>
            <a:pPr marL="457200" indent="-457200" algn="just">
              <a:lnSpc>
                <a:spcPct val="150000"/>
              </a:lnSpc>
              <a:buFont typeface="Wingdings" panose="05000000000000000000" pitchFamily="2" charset="2"/>
              <a:buChar char="ü"/>
            </a:pPr>
            <a:r>
              <a:rPr lang="es-MX" sz="2400" dirty="0" err="1" smtClean="0">
                <a:latin typeface="Arial" panose="020B0604020202020204" pitchFamily="34" charset="0"/>
                <a:cs typeface="Arial" panose="020B0604020202020204" pitchFamily="34" charset="0"/>
              </a:rPr>
              <a:t>Start</a:t>
            </a:r>
            <a:r>
              <a:rPr lang="es-MX" sz="2400" dirty="0" smtClean="0">
                <a:latin typeface="Arial" panose="020B0604020202020204" pitchFamily="34" charset="0"/>
                <a:cs typeface="Arial" panose="020B0604020202020204" pitchFamily="34" charset="0"/>
              </a:rPr>
              <a:t> </a:t>
            </a:r>
            <a:r>
              <a:rPr lang="es-MX" sz="2400" dirty="0" err="1" smtClean="0">
                <a:latin typeface="Arial" panose="020B0604020202020204" pitchFamily="34" charset="0"/>
                <a:cs typeface="Arial" panose="020B0604020202020204" pitchFamily="34" charset="0"/>
              </a:rPr>
              <a:t>connecting</a:t>
            </a:r>
            <a:r>
              <a:rPr lang="es-MX" sz="2400" dirty="0" smtClean="0">
                <a:latin typeface="Arial" panose="020B0604020202020204" pitchFamily="34" charset="0"/>
                <a:cs typeface="Arial" panose="020B0604020202020204" pitchFamily="34" charset="0"/>
              </a:rPr>
              <a:t> </a:t>
            </a:r>
            <a:r>
              <a:rPr lang="es-MX" sz="2400" dirty="0" err="1" smtClean="0">
                <a:latin typeface="Arial" panose="020B0604020202020204" pitchFamily="34" charset="0"/>
                <a:cs typeface="Arial" panose="020B0604020202020204" pitchFamily="34" charset="0"/>
              </a:rPr>
              <a:t>on</a:t>
            </a:r>
            <a:r>
              <a:rPr lang="es-MX" sz="2400" dirty="0" smtClean="0">
                <a:latin typeface="Arial" panose="020B0604020202020204" pitchFamily="34" charset="0"/>
                <a:cs typeface="Arial" panose="020B0604020202020204" pitchFamily="34" charset="0"/>
              </a:rPr>
              <a:t> </a:t>
            </a:r>
            <a:r>
              <a:rPr lang="es-MX" sz="2400" dirty="0" err="1" smtClean="0">
                <a:latin typeface="Arial" panose="020B0604020202020204" pitchFamily="34" charset="0"/>
                <a:cs typeface="Arial" panose="020B0604020202020204" pitchFamily="34" charset="0"/>
              </a:rPr>
              <a:t>Teams</a:t>
            </a:r>
            <a:r>
              <a:rPr lang="es-MX" sz="2400" dirty="0" smtClean="0">
                <a:latin typeface="Arial" panose="020B0604020202020204" pitchFamily="34" charset="0"/>
                <a:cs typeface="Arial" panose="020B0604020202020204" pitchFamily="34" charset="0"/>
              </a:rPr>
              <a:t> video </a:t>
            </a:r>
            <a:r>
              <a:rPr lang="es-MX" sz="2400" dirty="0" err="1" smtClean="0">
                <a:latin typeface="Arial" panose="020B0604020202020204" pitchFamily="34" charset="0"/>
                <a:cs typeface="Arial" panose="020B0604020202020204" pitchFamily="34" charset="0"/>
              </a:rPr>
              <a:t>conference</a:t>
            </a:r>
            <a:r>
              <a:rPr lang="es-MX" sz="2400" dirty="0" smtClean="0">
                <a:latin typeface="Arial" panose="020B0604020202020204" pitchFamily="34" charset="0"/>
                <a:cs typeface="Arial" panose="020B0604020202020204" pitchFamily="34" charset="0"/>
              </a:rPr>
              <a:t> </a:t>
            </a:r>
            <a:r>
              <a:rPr lang="es-MX" sz="2400" dirty="0" err="1" smtClean="0">
                <a:latin typeface="Arial" panose="020B0604020202020204" pitchFamily="34" charset="0"/>
                <a:cs typeface="Arial" panose="020B0604020202020204" pitchFamily="34" charset="0"/>
              </a:rPr>
              <a:t>call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with</a:t>
            </a:r>
            <a:r>
              <a:rPr lang="es-MX" sz="2400" dirty="0">
                <a:latin typeface="Arial" panose="020B0604020202020204" pitchFamily="34" charset="0"/>
                <a:cs typeface="Arial" panose="020B0604020202020204" pitchFamily="34" charset="0"/>
              </a:rPr>
              <a:t> a </a:t>
            </a:r>
            <a:r>
              <a:rPr lang="es-MX" sz="2400" dirty="0" err="1">
                <a:latin typeface="Arial" panose="020B0604020202020204" pitchFamily="34" charset="0"/>
                <a:cs typeface="Arial" panose="020B0604020202020204" pitchFamily="34" charset="0"/>
              </a:rPr>
              <a:t>microphone</a:t>
            </a:r>
            <a:r>
              <a:rPr lang="es-MX" sz="2400" dirty="0">
                <a:latin typeface="Arial" panose="020B0604020202020204" pitchFamily="34" charset="0"/>
                <a:cs typeface="Arial" panose="020B0604020202020204" pitchFamily="34" charset="0"/>
              </a:rPr>
              <a:t> and a camera</a:t>
            </a:r>
            <a:r>
              <a:rPr lang="es-MX" sz="2400" dirty="0" smtClean="0">
                <a:latin typeface="Arial" panose="020B0604020202020204" pitchFamily="34" charset="0"/>
                <a:cs typeface="Arial" panose="020B0604020202020204" pitchFamily="34" charset="0"/>
              </a:rPr>
              <a:t>.), </a:t>
            </a:r>
            <a:r>
              <a:rPr lang="es-MX" sz="2400" dirty="0" smtClean="0">
                <a:latin typeface="Arial" panose="020B0604020202020204" pitchFamily="34" charset="0"/>
                <a:cs typeface="Arial" panose="020B0604020202020204" pitchFamily="34" charset="0"/>
              </a:rPr>
              <a:t>5 </a:t>
            </a:r>
            <a:r>
              <a:rPr lang="es-MX" sz="2400" dirty="0" smtClean="0">
                <a:latin typeface="Arial" panose="020B0604020202020204" pitchFamily="34" charset="0"/>
                <a:cs typeface="Arial" panose="020B0604020202020204" pitchFamily="34" charset="0"/>
              </a:rPr>
              <a:t>minutes </a:t>
            </a:r>
            <a:r>
              <a:rPr lang="es-MX" sz="2400" dirty="0" err="1" smtClean="0">
                <a:latin typeface="Arial" panose="020B0604020202020204" pitchFamily="34" charset="0"/>
                <a:cs typeface="Arial" panose="020B0604020202020204" pitchFamily="34" charset="0"/>
              </a:rPr>
              <a:t>before</a:t>
            </a:r>
            <a:r>
              <a:rPr lang="es-MX" sz="2400" dirty="0" smtClean="0">
                <a:latin typeface="Arial" panose="020B0604020202020204" pitchFamily="34" charset="0"/>
                <a:cs typeface="Arial" panose="020B0604020202020204" pitchFamily="34" charset="0"/>
              </a:rPr>
              <a:t> </a:t>
            </a:r>
            <a:r>
              <a:rPr lang="es-MX" sz="2400" dirty="0" err="1" smtClean="0">
                <a:latin typeface="Arial" panose="020B0604020202020204" pitchFamily="34" charset="0"/>
                <a:cs typeface="Arial" panose="020B0604020202020204" pitchFamily="34" charset="0"/>
              </a:rPr>
              <a:t>class</a:t>
            </a:r>
            <a:r>
              <a:rPr lang="es-MX" sz="2400" dirty="0" smtClean="0">
                <a:latin typeface="Arial" panose="020B0604020202020204" pitchFamily="34" charset="0"/>
                <a:cs typeface="Arial" panose="020B0604020202020204" pitchFamily="34" charset="0"/>
              </a:rPr>
              <a:t> </a:t>
            </a:r>
            <a:r>
              <a:rPr lang="es-MX" sz="2400" dirty="0" err="1" smtClean="0">
                <a:latin typeface="Arial" panose="020B0604020202020204" pitchFamily="34" charset="0"/>
                <a:cs typeface="Arial" panose="020B0604020202020204" pitchFamily="34" charset="0"/>
              </a:rPr>
              <a:t>begins</a:t>
            </a:r>
            <a:r>
              <a:rPr lang="es-MX" sz="2400" dirty="0">
                <a:latin typeface="Arial" panose="020B0604020202020204" pitchFamily="34" charset="0"/>
                <a:cs typeface="Arial" panose="020B0604020202020204" pitchFamily="34" charset="0"/>
              </a:rPr>
              <a:t>.</a:t>
            </a:r>
            <a:endParaRPr lang="es-MX" sz="2400" dirty="0" smtClean="0">
              <a:latin typeface="Arial" panose="020B0604020202020204" pitchFamily="34" charset="0"/>
              <a:cs typeface="Arial" panose="020B0604020202020204" pitchFamily="34" charset="0"/>
            </a:endParaRPr>
          </a:p>
        </p:txBody>
      </p:sp>
      <p:grpSp>
        <p:nvGrpSpPr>
          <p:cNvPr id="6" name="Grupo 5"/>
          <p:cNvGrpSpPr/>
          <p:nvPr/>
        </p:nvGrpSpPr>
        <p:grpSpPr>
          <a:xfrm>
            <a:off x="323230" y="447675"/>
            <a:ext cx="4571184" cy="2994772"/>
            <a:chOff x="7190509" y="0"/>
            <a:chExt cx="5001491" cy="2813339"/>
          </a:xfrm>
        </p:grpSpPr>
        <p:pic>
          <p:nvPicPr>
            <p:cNvPr id="3" name="Imagen 2"/>
            <p:cNvPicPr>
              <a:picLocks noChangeAspect="1"/>
            </p:cNvPicPr>
            <p:nvPr/>
          </p:nvPicPr>
          <p:blipFill>
            <a:blip r:embed="rId2"/>
            <a:stretch>
              <a:fillRect/>
            </a:stretch>
          </p:blipFill>
          <p:spPr>
            <a:xfrm>
              <a:off x="7190509" y="0"/>
              <a:ext cx="5001491" cy="2813339"/>
            </a:xfrm>
            <a:prstGeom prst="rect">
              <a:avLst/>
            </a:prstGeom>
          </p:spPr>
        </p:pic>
        <p:pic>
          <p:nvPicPr>
            <p:cNvPr id="5" name="Imagen 10"/>
            <p:cNvPicPr>
              <a:picLocks noChangeAspect="1"/>
            </p:cNvPicPr>
            <p:nvPr/>
          </p:nvPicPr>
          <p:blipFill rotWithShape="1">
            <a:blip r:embed="rId3">
              <a:extLst>
                <a:ext uri="{28A0092B-C50C-407E-A947-70E740481C1C}">
                  <a14:useLocalDpi xmlns:a14="http://schemas.microsoft.com/office/drawing/2010/main" val="0"/>
                </a:ext>
              </a:extLst>
            </a:blip>
            <a:srcRect l="17877" t="8083" r="15482" b="12674"/>
            <a:stretch/>
          </p:blipFill>
          <p:spPr bwMode="auto">
            <a:xfrm>
              <a:off x="7765143" y="899886"/>
              <a:ext cx="681247" cy="783771"/>
            </a:xfrm>
            <a:prstGeom prst="rect">
              <a:avLst/>
            </a:prstGeom>
            <a:noFill/>
          </p:spPr>
        </p:pic>
      </p:grpSp>
      <p:sp>
        <p:nvSpPr>
          <p:cNvPr id="7" name="1 Rectángulo"/>
          <p:cNvSpPr/>
          <p:nvPr/>
        </p:nvSpPr>
        <p:spPr>
          <a:xfrm>
            <a:off x="518283" y="4038148"/>
            <a:ext cx="11194104" cy="2239844"/>
          </a:xfrm>
          <a:prstGeom prst="rect">
            <a:avLst/>
          </a:prstGeom>
        </p:spPr>
        <p:txBody>
          <a:bodyPr wrap="square">
            <a:spAutoFit/>
          </a:bodyPr>
          <a:lstStyle/>
          <a:p>
            <a:pPr marL="457200" indent="-457200" algn="just">
              <a:lnSpc>
                <a:spcPct val="150000"/>
              </a:lnSpc>
              <a:buFont typeface="Wingdings" panose="05000000000000000000" pitchFamily="2" charset="2"/>
              <a:buChar char="ü"/>
            </a:pPr>
            <a:r>
              <a:rPr lang="es-MX" sz="2400" dirty="0" smtClean="0">
                <a:latin typeface="Arial" panose="020B0604020202020204" pitchFamily="34" charset="0"/>
                <a:cs typeface="Arial" panose="020B0604020202020204" pitchFamily="34" charset="0"/>
              </a:rPr>
              <a:t>Be </a:t>
            </a:r>
            <a:r>
              <a:rPr lang="es-MX" sz="2400" dirty="0" err="1" smtClean="0">
                <a:latin typeface="Arial" panose="020B0604020202020204" pitchFamily="34" charset="0"/>
                <a:cs typeface="Arial" panose="020B0604020202020204" pitchFamily="34" charset="0"/>
              </a:rPr>
              <a:t>neat</a:t>
            </a:r>
            <a:r>
              <a:rPr lang="es-MX" sz="2400" dirty="0" smtClean="0">
                <a:latin typeface="Arial" panose="020B0604020202020204" pitchFamily="34" charset="0"/>
                <a:cs typeface="Arial" panose="020B0604020202020204" pitchFamily="34" charset="0"/>
              </a:rPr>
              <a:t> in </a:t>
            </a:r>
            <a:r>
              <a:rPr lang="es-MX" sz="2400" dirty="0" err="1" smtClean="0">
                <a:latin typeface="Arial" panose="020B0604020202020204" pitchFamily="34" charset="0"/>
                <a:cs typeface="Arial" panose="020B0604020202020204" pitchFamily="34" charset="0"/>
              </a:rPr>
              <a:t>your</a:t>
            </a:r>
            <a:r>
              <a:rPr lang="es-MX" sz="2400" dirty="0" smtClean="0">
                <a:latin typeface="Arial" panose="020B0604020202020204" pitchFamily="34" charset="0"/>
                <a:cs typeface="Arial" panose="020B0604020202020204" pitchFamily="34" charset="0"/>
              </a:rPr>
              <a:t> personal </a:t>
            </a:r>
            <a:r>
              <a:rPr lang="es-MX" sz="2400" dirty="0" err="1" smtClean="0">
                <a:latin typeface="Arial" panose="020B0604020202020204" pitchFamily="34" charset="0"/>
                <a:cs typeface="Arial" panose="020B0604020202020204" pitchFamily="34" charset="0"/>
              </a:rPr>
              <a:t>presentation</a:t>
            </a:r>
            <a:r>
              <a:rPr lang="es-MX" sz="2400" dirty="0" smtClean="0">
                <a:latin typeface="Arial" panose="020B0604020202020204" pitchFamily="34" charset="0"/>
                <a:cs typeface="Arial" panose="020B0604020202020204" pitchFamily="34" charset="0"/>
              </a:rPr>
              <a:t>. </a:t>
            </a:r>
            <a:r>
              <a:rPr lang="es-MX" sz="2400" dirty="0" err="1" smtClean="0">
                <a:latin typeface="Arial" panose="020B0604020202020204" pitchFamily="34" charset="0"/>
                <a:cs typeface="Arial" panose="020B0604020202020204" pitchFamily="34" charset="0"/>
              </a:rPr>
              <a:t>The</a:t>
            </a:r>
            <a:r>
              <a:rPr lang="es-MX" sz="2400" dirty="0" smtClean="0">
                <a:latin typeface="Arial" panose="020B0604020202020204" pitchFamily="34" charset="0"/>
                <a:cs typeface="Arial" panose="020B0604020202020204" pitchFamily="34" charset="0"/>
              </a:rPr>
              <a:t> </a:t>
            </a:r>
            <a:r>
              <a:rPr lang="es-MX" sz="2400" dirty="0" err="1" smtClean="0">
                <a:latin typeface="Arial" panose="020B0604020202020204" pitchFamily="34" charset="0"/>
                <a:cs typeface="Arial" panose="020B0604020202020204" pitchFamily="34" charset="0"/>
              </a:rPr>
              <a:t>class</a:t>
            </a:r>
            <a:r>
              <a:rPr lang="es-MX" sz="2400" dirty="0" smtClean="0">
                <a:latin typeface="Arial" panose="020B0604020202020204" pitchFamily="34" charset="0"/>
                <a:cs typeface="Arial" panose="020B0604020202020204" pitchFamily="34" charset="0"/>
              </a:rPr>
              <a:t> </a:t>
            </a:r>
            <a:r>
              <a:rPr lang="es-MX" sz="2400" dirty="0" err="1" smtClean="0">
                <a:latin typeface="Arial" panose="020B0604020202020204" pitchFamily="34" charset="0"/>
                <a:cs typeface="Arial" panose="020B0604020202020204" pitchFamily="34" charset="0"/>
              </a:rPr>
              <a:t>will</a:t>
            </a:r>
            <a:r>
              <a:rPr lang="es-MX" sz="2400" dirty="0" smtClean="0">
                <a:latin typeface="Arial" panose="020B0604020202020204" pitchFamily="34" charset="0"/>
                <a:cs typeface="Arial" panose="020B0604020202020204" pitchFamily="34" charset="0"/>
              </a:rPr>
              <a:t> </a:t>
            </a:r>
            <a:r>
              <a:rPr lang="es-MX" sz="2400" dirty="0" err="1" smtClean="0">
                <a:latin typeface="Arial" panose="020B0604020202020204" pitchFamily="34" charset="0"/>
                <a:cs typeface="Arial" panose="020B0604020202020204" pitchFamily="34" charset="0"/>
              </a:rPr>
              <a:t>always</a:t>
            </a:r>
            <a:r>
              <a:rPr lang="es-MX" sz="2400" dirty="0" smtClean="0">
                <a:latin typeface="Arial" panose="020B0604020202020204" pitchFamily="34" charset="0"/>
                <a:cs typeface="Arial" panose="020B0604020202020204" pitchFamily="34" charset="0"/>
              </a:rPr>
              <a:t> be </a:t>
            </a:r>
            <a:r>
              <a:rPr lang="es-MX" sz="2400" dirty="0" err="1" smtClean="0">
                <a:latin typeface="Arial" panose="020B0604020202020204" pitchFamily="34" charset="0"/>
                <a:cs typeface="Arial" panose="020B0604020202020204" pitchFamily="34" charset="0"/>
              </a:rPr>
              <a:t>recorded</a:t>
            </a:r>
            <a:r>
              <a:rPr lang="es-MX" sz="2400" dirty="0" smtClean="0">
                <a:latin typeface="Arial" panose="020B0604020202020204" pitchFamily="34" charset="0"/>
                <a:cs typeface="Arial" panose="020B0604020202020204" pitchFamily="34" charset="0"/>
              </a:rPr>
              <a:t> as </a:t>
            </a:r>
            <a:r>
              <a:rPr lang="es-MX" sz="2400" dirty="0" err="1" smtClean="0">
                <a:latin typeface="Arial" panose="020B0604020202020204" pitchFamily="34" charset="0"/>
                <a:cs typeface="Arial" panose="020B0604020202020204" pitchFamily="34" charset="0"/>
              </a:rPr>
              <a:t>evidence</a:t>
            </a:r>
            <a:r>
              <a:rPr lang="es-MX" sz="2400" dirty="0" smtClean="0">
                <a:latin typeface="Arial" panose="020B0604020202020204" pitchFamily="34" charset="0"/>
                <a:cs typeface="Arial" panose="020B0604020202020204" pitchFamily="34" charset="0"/>
              </a:rPr>
              <a:t> of </a:t>
            </a:r>
            <a:r>
              <a:rPr lang="es-MX" sz="2400" dirty="0" err="1" smtClean="0">
                <a:latin typeface="Arial" panose="020B0604020202020204" pitchFamily="34" charset="0"/>
                <a:cs typeface="Arial" panose="020B0604020202020204" pitchFamily="34" charset="0"/>
              </a:rPr>
              <a:t>work</a:t>
            </a:r>
            <a:r>
              <a:rPr lang="es-MX" sz="2400" dirty="0" smtClean="0">
                <a:latin typeface="Arial" panose="020B0604020202020204" pitchFamily="34" charset="0"/>
                <a:cs typeface="Arial" panose="020B0604020202020204" pitchFamily="34" charset="0"/>
              </a:rPr>
              <a:t> </a:t>
            </a:r>
            <a:r>
              <a:rPr lang="es-MX" sz="2400" dirty="0" smtClean="0">
                <a:latin typeface="Arial" panose="020B0604020202020204" pitchFamily="34" charset="0"/>
                <a:cs typeface="Arial" panose="020B0604020202020204" pitchFamily="34" charset="0"/>
              </a:rPr>
              <a:t>material </a:t>
            </a:r>
            <a:r>
              <a:rPr lang="es-MX" sz="2400" dirty="0" err="1" smtClean="0">
                <a:latin typeface="Arial" panose="020B0604020202020204" pitchFamily="34" charset="0"/>
                <a:cs typeface="Arial" panose="020B0604020202020204" pitchFamily="34" charset="0"/>
              </a:rPr>
              <a:t>you</a:t>
            </a:r>
            <a:r>
              <a:rPr lang="es-MX" sz="2400" dirty="0" smtClean="0">
                <a:latin typeface="Arial" panose="020B0604020202020204" pitchFamily="34" charset="0"/>
                <a:cs typeface="Arial" panose="020B0604020202020204" pitchFamily="34" charset="0"/>
              </a:rPr>
              <a:t> </a:t>
            </a:r>
            <a:r>
              <a:rPr lang="es-MX" sz="2400" dirty="0" err="1" smtClean="0">
                <a:latin typeface="Arial" panose="020B0604020202020204" pitchFamily="34" charset="0"/>
                <a:cs typeface="Arial" panose="020B0604020202020204" pitchFamily="34" charset="0"/>
              </a:rPr>
              <a:t>could</a:t>
            </a:r>
            <a:r>
              <a:rPr lang="es-MX" sz="2400" dirty="0" smtClean="0">
                <a:latin typeface="Arial" panose="020B0604020202020204" pitchFamily="34" charset="0"/>
                <a:cs typeface="Arial" panose="020B0604020202020204" pitchFamily="34" charset="0"/>
              </a:rPr>
              <a:t> </a:t>
            </a:r>
            <a:r>
              <a:rPr lang="es-MX" sz="2400" dirty="0" err="1" smtClean="0">
                <a:latin typeface="Arial" panose="020B0604020202020204" pitchFamily="34" charset="0"/>
                <a:cs typeface="Arial" panose="020B0604020202020204" pitchFamily="34" charset="0"/>
              </a:rPr>
              <a:t>review</a:t>
            </a:r>
            <a:r>
              <a:rPr lang="es-MX" sz="2400" dirty="0" smtClean="0">
                <a:latin typeface="Arial" panose="020B0604020202020204" pitchFamily="34" charset="0"/>
                <a:cs typeface="Arial" panose="020B0604020202020204" pitchFamily="34" charset="0"/>
              </a:rPr>
              <a:t> in SharePoint.</a:t>
            </a:r>
          </a:p>
          <a:p>
            <a:pPr marL="457200" indent="-457200" algn="just">
              <a:lnSpc>
                <a:spcPct val="150000"/>
              </a:lnSpc>
              <a:buFont typeface="Wingdings" panose="05000000000000000000" pitchFamily="2" charset="2"/>
              <a:buChar char="ü"/>
            </a:pPr>
            <a:r>
              <a:rPr lang="es-MX" sz="2400" dirty="0" err="1" smtClean="0">
                <a:latin typeface="Arial" panose="020B0604020202020204" pitchFamily="34" charset="0"/>
                <a:cs typeface="Arial" panose="020B0604020202020204" pitchFamily="34" charset="0"/>
              </a:rPr>
              <a:t>Check</a:t>
            </a:r>
            <a:r>
              <a:rPr lang="es-MX" sz="2400" dirty="0" smtClean="0">
                <a:latin typeface="Arial" panose="020B0604020202020204" pitchFamily="34" charset="0"/>
                <a:cs typeface="Arial" panose="020B0604020202020204" pitchFamily="34" charset="0"/>
              </a:rPr>
              <a:t> </a:t>
            </a:r>
            <a:r>
              <a:rPr lang="es-MX" sz="2400" dirty="0" smtClean="0">
                <a:latin typeface="Arial" panose="020B0604020202020204" pitchFamily="34" charset="0"/>
                <a:cs typeface="Arial" panose="020B0604020202020204" pitchFamily="34" charset="0"/>
              </a:rPr>
              <a:t>ESCUELA EN RED </a:t>
            </a:r>
            <a:r>
              <a:rPr lang="es-MX" sz="2400" dirty="0" err="1" smtClean="0">
                <a:latin typeface="Arial" panose="020B0604020202020204" pitchFamily="34" charset="0"/>
                <a:cs typeface="Arial" panose="020B0604020202020204" pitchFamily="34" charset="0"/>
              </a:rPr>
              <a:t>messages</a:t>
            </a:r>
            <a:r>
              <a:rPr lang="es-MX" sz="2400" dirty="0" smtClean="0">
                <a:latin typeface="Arial" panose="020B0604020202020204" pitchFamily="34" charset="0"/>
                <a:cs typeface="Arial" panose="020B0604020202020204" pitchFamily="34" charset="0"/>
              </a:rPr>
              <a:t> and </a:t>
            </a:r>
            <a:r>
              <a:rPr lang="es-MX" sz="2400" dirty="0" err="1" smtClean="0">
                <a:latin typeface="Arial" panose="020B0604020202020204" pitchFamily="34" charset="0"/>
                <a:cs typeface="Arial" panose="020B0604020202020204" pitchFamily="34" charset="0"/>
              </a:rPr>
              <a:t>activities</a:t>
            </a:r>
            <a:r>
              <a:rPr lang="es-MX" sz="2400" dirty="0" smtClean="0">
                <a:latin typeface="Arial" panose="020B0604020202020204" pitchFamily="34" charset="0"/>
                <a:cs typeface="Arial" panose="020B0604020202020204" pitchFamily="34" charset="0"/>
              </a:rPr>
              <a:t> </a:t>
            </a:r>
            <a:r>
              <a:rPr lang="es-MX" sz="2400" dirty="0" err="1" smtClean="0">
                <a:latin typeface="Arial" panose="020B0604020202020204" pitchFamily="34" charset="0"/>
                <a:cs typeface="Arial" panose="020B0604020202020204" pitchFamily="34" charset="0"/>
              </a:rPr>
              <a:t>often</a:t>
            </a:r>
            <a:r>
              <a:rPr lang="es-MX" sz="2400" dirty="0" smtClean="0">
                <a:latin typeface="Arial" panose="020B0604020202020204" pitchFamily="34" charset="0"/>
                <a:cs typeface="Arial" panose="020B0604020202020204" pitchFamily="34" charset="0"/>
              </a:rPr>
              <a:t>, to plan </a:t>
            </a:r>
            <a:r>
              <a:rPr lang="es-MX" sz="2400" dirty="0" err="1" smtClean="0">
                <a:latin typeface="Arial" panose="020B0604020202020204" pitchFamily="34" charset="0"/>
                <a:cs typeface="Arial" panose="020B0604020202020204" pitchFamily="34" charset="0"/>
              </a:rPr>
              <a:t>ahead</a:t>
            </a:r>
            <a:r>
              <a:rPr lang="es-MX" sz="2400" dirty="0" smtClean="0">
                <a:latin typeface="Arial" panose="020B0604020202020204" pitchFamily="34" charset="0"/>
                <a:cs typeface="Arial" panose="020B0604020202020204" pitchFamily="34" charset="0"/>
              </a:rPr>
              <a:t> and </a:t>
            </a:r>
            <a:r>
              <a:rPr lang="es-MX" sz="2400" dirty="0" err="1" smtClean="0">
                <a:latin typeface="Arial" panose="020B0604020202020204" pitchFamily="34" charset="0"/>
                <a:cs typeface="Arial" panose="020B0604020202020204" pitchFamily="34" charset="0"/>
              </a:rPr>
              <a:t>organize</a:t>
            </a:r>
            <a:r>
              <a:rPr lang="es-MX" sz="2400" dirty="0" smtClean="0">
                <a:latin typeface="Arial" panose="020B0604020202020204" pitchFamily="34" charset="0"/>
                <a:cs typeface="Arial" panose="020B0604020202020204" pitchFamily="34" charset="0"/>
              </a:rPr>
              <a:t> </a:t>
            </a:r>
            <a:r>
              <a:rPr lang="es-MX" sz="2400" dirty="0" err="1" smtClean="0">
                <a:latin typeface="Arial" panose="020B0604020202020204" pitchFamily="34" charset="0"/>
                <a:cs typeface="Arial" panose="020B0604020202020204" pitchFamily="34" charset="0"/>
              </a:rPr>
              <a:t>your</a:t>
            </a:r>
            <a:r>
              <a:rPr lang="es-MX" sz="2400" dirty="0" smtClean="0">
                <a:latin typeface="Arial" panose="020B0604020202020204" pitchFamily="34" charset="0"/>
                <a:cs typeface="Arial" panose="020B0604020202020204" pitchFamily="34" charset="0"/>
              </a:rPr>
              <a:t> time.</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4924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3691217" y="233020"/>
            <a:ext cx="5105400" cy="6425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tx2">
                    <a:lumMod val="60000"/>
                    <a:lumOff val="40000"/>
                  </a:schemeClr>
                </a:solidFill>
                <a:latin typeface="Arial" panose="020B0604020202020204" pitchFamily="34" charset="0"/>
                <a:cs typeface="Arial" panose="020B0604020202020204" pitchFamily="34" charset="0"/>
              </a:rPr>
              <a:t>Course policies</a:t>
            </a:r>
            <a:endParaRPr lang="en-US"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5" name="Marcador de contenido 2"/>
          <p:cNvSpPr txBox="1">
            <a:spLocks/>
          </p:cNvSpPr>
          <p:nvPr/>
        </p:nvSpPr>
        <p:spPr>
          <a:xfrm>
            <a:off x="428063" y="1065932"/>
            <a:ext cx="11362765" cy="5455892"/>
          </a:xfrm>
          <a:prstGeom prst="rect">
            <a:avLst/>
          </a:prstGeom>
          <a:solidFill>
            <a:schemeClr val="tx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60000"/>
              </a:lnSpc>
            </a:pPr>
            <a:r>
              <a:rPr lang="en-US" sz="2000" b="1" dirty="0">
                <a:solidFill>
                  <a:schemeClr val="bg1"/>
                </a:solidFill>
                <a:latin typeface="Arial" panose="020B0604020202020204" pitchFamily="34" charset="0"/>
                <a:cs typeface="Arial" panose="020B0604020202020204" pitchFamily="34" charset="0"/>
              </a:rPr>
              <a:t>Course Materials: </a:t>
            </a:r>
            <a:r>
              <a:rPr lang="en-US" sz="2000" dirty="0">
                <a:solidFill>
                  <a:schemeClr val="bg1"/>
                </a:solidFill>
                <a:latin typeface="Arial" panose="020B0604020202020204" pitchFamily="34" charset="0"/>
                <a:cs typeface="Arial" panose="020B0604020202020204" pitchFamily="34" charset="0"/>
              </a:rPr>
              <a:t>Failure to bring the book </a:t>
            </a:r>
            <a:r>
              <a:rPr lang="en-US" sz="2000" dirty="0" smtClean="0">
                <a:solidFill>
                  <a:schemeClr val="bg1"/>
                </a:solidFill>
                <a:latin typeface="Arial" panose="020B0604020202020204" pitchFamily="34" charset="0"/>
                <a:cs typeface="Arial" panose="020B0604020202020204" pitchFamily="34" charset="0"/>
              </a:rPr>
              <a:t>to class results </a:t>
            </a:r>
            <a:r>
              <a:rPr lang="en-US" sz="2000" dirty="0">
                <a:solidFill>
                  <a:schemeClr val="bg1"/>
                </a:solidFill>
                <a:latin typeface="Arial" panose="020B0604020202020204" pitchFamily="34" charset="0"/>
                <a:cs typeface="Arial" panose="020B0604020202020204" pitchFamily="34" charset="0"/>
              </a:rPr>
              <a:t>in losing points per day.</a:t>
            </a:r>
          </a:p>
          <a:p>
            <a:pPr algn="just">
              <a:lnSpc>
                <a:spcPct val="160000"/>
              </a:lnSpc>
            </a:pPr>
            <a:r>
              <a:rPr lang="en-US" sz="2000" b="1" dirty="0">
                <a:solidFill>
                  <a:schemeClr val="bg1"/>
                </a:solidFill>
                <a:latin typeface="Arial" panose="020B0604020202020204" pitchFamily="34" charset="0"/>
                <a:cs typeface="Arial" panose="020B0604020202020204" pitchFamily="34" charset="0"/>
              </a:rPr>
              <a:t>Homework:</a:t>
            </a:r>
            <a:r>
              <a:rPr lang="en-US" sz="2000" dirty="0">
                <a:solidFill>
                  <a:schemeClr val="bg1"/>
                </a:solidFill>
                <a:latin typeface="Arial" panose="020B0604020202020204" pitchFamily="34" charset="0"/>
                <a:cs typeface="Arial" panose="020B0604020202020204" pitchFamily="34" charset="0"/>
              </a:rPr>
              <a:t> There will be regular online homework tasks, as well as homework related to textbook material. </a:t>
            </a:r>
            <a:r>
              <a:rPr lang="en-US" sz="2000" dirty="0" smtClean="0">
                <a:solidFill>
                  <a:schemeClr val="bg1"/>
                </a:solidFill>
                <a:latin typeface="Arial" panose="020B0604020202020204" pitchFamily="34" charset="0"/>
                <a:cs typeface="Arial" panose="020B0604020202020204" pitchFamily="34" charset="0"/>
              </a:rPr>
              <a:t>It is the students’ </a:t>
            </a:r>
            <a:r>
              <a:rPr lang="en-US" sz="2000" dirty="0">
                <a:solidFill>
                  <a:schemeClr val="bg1"/>
                </a:solidFill>
                <a:latin typeface="Arial" panose="020B0604020202020204" pitchFamily="34" charset="0"/>
                <a:cs typeface="Arial" panose="020B0604020202020204" pitchFamily="34" charset="0"/>
              </a:rPr>
              <a:t>responsibility to find out the homework assigned</a:t>
            </a:r>
            <a:r>
              <a:rPr lang="en-US" sz="2000" dirty="0" smtClean="0">
                <a:solidFill>
                  <a:schemeClr val="bg1"/>
                </a:solidFill>
                <a:latin typeface="Arial" panose="020B0604020202020204" pitchFamily="34" charset="0"/>
                <a:cs typeface="Arial" panose="020B0604020202020204" pitchFamily="34" charset="0"/>
              </a:rPr>
              <a:t>, when </a:t>
            </a:r>
            <a:r>
              <a:rPr lang="en-US" sz="2000" dirty="0">
                <a:solidFill>
                  <a:schemeClr val="bg1"/>
                </a:solidFill>
                <a:latin typeface="Arial" panose="020B0604020202020204" pitchFamily="34" charset="0"/>
                <a:cs typeface="Arial" panose="020B0604020202020204" pitchFamily="34" charset="0"/>
              </a:rPr>
              <a:t>absent for any reason. </a:t>
            </a:r>
          </a:p>
          <a:p>
            <a:pPr algn="just">
              <a:lnSpc>
                <a:spcPct val="160000"/>
              </a:lnSpc>
            </a:pPr>
            <a:r>
              <a:rPr lang="en-US" sz="2000" b="1" dirty="0">
                <a:solidFill>
                  <a:schemeClr val="bg1"/>
                </a:solidFill>
                <a:latin typeface="Arial" panose="020B0604020202020204" pitchFamily="34" charset="0"/>
                <a:cs typeface="Arial" panose="020B0604020202020204" pitchFamily="34" charset="0"/>
              </a:rPr>
              <a:t>Late homework: </a:t>
            </a:r>
            <a:r>
              <a:rPr lang="en-US" sz="2000" dirty="0">
                <a:solidFill>
                  <a:schemeClr val="bg1"/>
                </a:solidFill>
                <a:latin typeface="Arial" panose="020B0604020202020204" pitchFamily="34" charset="0"/>
                <a:cs typeface="Arial" panose="020B0604020202020204" pitchFamily="34" charset="0"/>
              </a:rPr>
              <a:t>It is the students’ responsibility to turn in homework assignments on time. </a:t>
            </a:r>
            <a:r>
              <a:rPr lang="en-US" sz="2000" dirty="0">
                <a:solidFill>
                  <a:srgbClr val="FF0000"/>
                </a:solidFill>
                <a:latin typeface="Arial" panose="020B0604020202020204" pitchFamily="34" charset="0"/>
                <a:cs typeface="Arial" panose="020B0604020202020204" pitchFamily="34" charset="0"/>
              </a:rPr>
              <a:t>In </a:t>
            </a:r>
            <a:r>
              <a:rPr lang="en-US" sz="2000" dirty="0" smtClean="0">
                <a:solidFill>
                  <a:srgbClr val="FF0000"/>
                </a:solidFill>
                <a:latin typeface="Arial" panose="020B0604020202020204" pitchFamily="34" charset="0"/>
                <a:cs typeface="Arial" panose="020B0604020202020204" pitchFamily="34" charset="0"/>
              </a:rPr>
              <a:t>case a student presents </a:t>
            </a:r>
            <a:r>
              <a:rPr lang="en-US" sz="2000" dirty="0">
                <a:solidFill>
                  <a:srgbClr val="FF0000"/>
                </a:solidFill>
                <a:latin typeface="Arial" panose="020B0604020202020204" pitchFamily="34" charset="0"/>
                <a:cs typeface="Arial" panose="020B0604020202020204" pitchFamily="34" charset="0"/>
              </a:rPr>
              <a:t>homework assignments or projects after the stablished due date, </a:t>
            </a:r>
            <a:r>
              <a:rPr lang="en-US" sz="2000" dirty="0" smtClean="0">
                <a:solidFill>
                  <a:srgbClr val="FF0000"/>
                </a:solidFill>
                <a:latin typeface="Arial" panose="020B0604020202020204" pitchFamily="34" charset="0"/>
                <a:cs typeface="Arial" panose="020B0604020202020204" pitchFamily="34" charset="0"/>
              </a:rPr>
              <a:t>the </a:t>
            </a:r>
            <a:r>
              <a:rPr lang="en-US" sz="2000" dirty="0">
                <a:solidFill>
                  <a:srgbClr val="FF0000"/>
                </a:solidFill>
                <a:latin typeface="Arial" panose="020B0604020202020204" pitchFamily="34" charset="0"/>
                <a:cs typeface="Arial" panose="020B0604020202020204" pitchFamily="34" charset="0"/>
              </a:rPr>
              <a:t>maximum grade will </a:t>
            </a:r>
            <a:r>
              <a:rPr lang="en-US" sz="2000" dirty="0" smtClean="0">
                <a:solidFill>
                  <a:srgbClr val="FF0000"/>
                </a:solidFill>
                <a:latin typeface="Arial" panose="020B0604020202020204" pitchFamily="34" charset="0"/>
                <a:cs typeface="Arial" panose="020B0604020202020204" pitchFamily="34" charset="0"/>
              </a:rPr>
              <a:t>be of a 7.</a:t>
            </a:r>
            <a:endParaRPr lang="en-US" sz="2000" b="1" dirty="0">
              <a:solidFill>
                <a:srgbClr val="FF0000"/>
              </a:solidFill>
              <a:latin typeface="Arial" panose="020B0604020202020204" pitchFamily="34" charset="0"/>
              <a:cs typeface="Arial" panose="020B0604020202020204" pitchFamily="34" charset="0"/>
            </a:endParaRPr>
          </a:p>
          <a:p>
            <a:pPr algn="just">
              <a:lnSpc>
                <a:spcPct val="160000"/>
              </a:lnSpc>
            </a:pPr>
            <a:r>
              <a:rPr lang="en-US" sz="2000" b="1" dirty="0" smtClean="0">
                <a:solidFill>
                  <a:schemeClr val="bg1"/>
                </a:solidFill>
                <a:latin typeface="Arial" panose="020B0604020202020204" pitchFamily="34" charset="0"/>
                <a:cs typeface="Arial" panose="020B0604020202020204" pitchFamily="34" charset="0"/>
              </a:rPr>
              <a:t>Classwork</a:t>
            </a:r>
            <a:r>
              <a:rPr lang="en-US" sz="2000" b="1" dirty="0" smtClean="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It is graded as students participate </a:t>
            </a:r>
            <a:r>
              <a:rPr lang="en-US" sz="2000" dirty="0">
                <a:solidFill>
                  <a:schemeClr val="bg1"/>
                </a:solidFill>
                <a:latin typeface="Arial" panose="020B0604020202020204" pitchFamily="34" charset="0"/>
                <a:cs typeface="Arial" panose="020B0604020202020204" pitchFamily="34" charset="0"/>
              </a:rPr>
              <a:t>completing the tasks assigned in class and </a:t>
            </a:r>
            <a:r>
              <a:rPr lang="en-US" sz="2000" b="1" dirty="0">
                <a:solidFill>
                  <a:schemeClr val="bg1"/>
                </a:solidFill>
                <a:latin typeface="Arial" panose="020B0604020202020204" pitchFamily="34" charset="0"/>
                <a:cs typeface="Arial" panose="020B0604020202020204" pitchFamily="34" charset="0"/>
              </a:rPr>
              <a:t>interacting with your classmates in English at all times</a:t>
            </a:r>
            <a:r>
              <a:rPr lang="en-US" sz="2000" dirty="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But </a:t>
            </a:r>
            <a:r>
              <a:rPr lang="en-US" sz="2000" dirty="0" smtClean="0">
                <a:solidFill>
                  <a:schemeClr val="bg1"/>
                </a:solidFill>
                <a:latin typeface="Arial" panose="020B0604020202020204" pitchFamily="34" charset="0"/>
                <a:cs typeface="Arial" panose="020B0604020202020204" pitchFamily="34" charset="0"/>
              </a:rPr>
              <a:t>if </a:t>
            </a:r>
            <a:r>
              <a:rPr lang="en-US" sz="2000" dirty="0">
                <a:solidFill>
                  <a:schemeClr val="bg1"/>
                </a:solidFill>
                <a:latin typeface="Arial" panose="020B0604020202020204" pitchFamily="34" charset="0"/>
                <a:cs typeface="Arial" panose="020B0604020202020204" pitchFamily="34" charset="0"/>
              </a:rPr>
              <a:t>a student is not in </a:t>
            </a:r>
            <a:r>
              <a:rPr lang="en-US" sz="2000" dirty="0" smtClean="0">
                <a:solidFill>
                  <a:schemeClr val="bg1"/>
                </a:solidFill>
                <a:latin typeface="Arial" panose="020B0604020202020204" pitchFamily="34" charset="0"/>
                <a:cs typeface="Arial" panose="020B0604020202020204" pitchFamily="34" charset="0"/>
              </a:rPr>
              <a:t>class and therefore no participations are registered, </a:t>
            </a:r>
            <a:r>
              <a:rPr lang="en-US" sz="2000" dirty="0">
                <a:solidFill>
                  <a:schemeClr val="bg1"/>
                </a:solidFill>
                <a:latin typeface="Arial" panose="020B0604020202020204" pitchFamily="34" charset="0"/>
                <a:cs typeface="Arial" panose="020B0604020202020204" pitchFamily="34" charset="0"/>
              </a:rPr>
              <a:t>he or she will receive a grade of 0 for the </a:t>
            </a:r>
            <a:r>
              <a:rPr lang="en-US" sz="2000" dirty="0" smtClean="0">
                <a:solidFill>
                  <a:schemeClr val="bg1"/>
                </a:solidFill>
                <a:latin typeface="Arial" panose="020B0604020202020204" pitchFamily="34" charset="0"/>
                <a:cs typeface="Arial" panose="020B0604020202020204" pitchFamily="34" charset="0"/>
              </a:rPr>
              <a:t>missing </a:t>
            </a:r>
            <a:r>
              <a:rPr lang="en-US" sz="2000" dirty="0">
                <a:solidFill>
                  <a:schemeClr val="bg1"/>
                </a:solidFill>
                <a:latin typeface="Arial" panose="020B0604020202020204" pitchFamily="34" charset="0"/>
                <a:cs typeface="Arial" panose="020B0604020202020204" pitchFamily="34" charset="0"/>
              </a:rPr>
              <a:t>work.</a:t>
            </a:r>
          </a:p>
        </p:txBody>
      </p:sp>
      <p:pic>
        <p:nvPicPr>
          <p:cNvPr id="6" name="Imagen 10"/>
          <p:cNvPicPr>
            <a:picLocks noChangeAspect="1"/>
          </p:cNvPicPr>
          <p:nvPr/>
        </p:nvPicPr>
        <p:blipFill rotWithShape="1">
          <a:blip r:embed="rId2">
            <a:extLst>
              <a:ext uri="{28A0092B-C50C-407E-A947-70E740481C1C}">
                <a14:useLocalDpi xmlns:a14="http://schemas.microsoft.com/office/drawing/2010/main" val="0"/>
              </a:ext>
            </a:extLst>
          </a:blip>
          <a:srcRect b="13528"/>
          <a:stretch/>
        </p:blipFill>
        <p:spPr bwMode="auto">
          <a:xfrm>
            <a:off x="272288" y="0"/>
            <a:ext cx="1094723" cy="915896"/>
          </a:xfrm>
          <a:prstGeom prst="rect">
            <a:avLst/>
          </a:prstGeom>
          <a:noFill/>
        </p:spPr>
      </p:pic>
    </p:spTree>
    <p:extLst>
      <p:ext uri="{BB962C8B-B14F-4D97-AF65-F5344CB8AC3E}">
        <p14:creationId xmlns:p14="http://schemas.microsoft.com/office/powerpoint/2010/main" val="366902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629402" y="2553872"/>
            <a:ext cx="4703780" cy="3416320"/>
          </a:xfrm>
          <a:prstGeom prst="rect">
            <a:avLst/>
          </a:prstGeom>
          <a:solidFill>
            <a:schemeClr val="tx1"/>
          </a:solidFill>
        </p:spPr>
        <p:txBody>
          <a:bodyPr wrap="square">
            <a:spAutoFit/>
          </a:bodyPr>
          <a:lstStyle/>
          <a:p>
            <a:pPr algn="just">
              <a:lnSpc>
                <a:spcPct val="150000"/>
              </a:lnSpc>
            </a:pPr>
            <a:r>
              <a:rPr lang="en-US" sz="2400" b="1" dirty="0">
                <a:solidFill>
                  <a:schemeClr val="bg1"/>
                </a:solidFill>
                <a:latin typeface="Arial" panose="020B0604020202020204" pitchFamily="34" charset="0"/>
                <a:cs typeface="Arial" panose="020B0604020202020204" pitchFamily="34" charset="0"/>
              </a:rPr>
              <a:t>Please turn off cell </a:t>
            </a:r>
            <a:r>
              <a:rPr lang="en-US" sz="2400" b="1" dirty="0" smtClean="0">
                <a:solidFill>
                  <a:schemeClr val="bg1"/>
                </a:solidFill>
                <a:latin typeface="Arial" panose="020B0604020202020204" pitchFamily="34" charset="0"/>
                <a:cs typeface="Arial" panose="020B0604020202020204" pitchFamily="34" charset="0"/>
              </a:rPr>
              <a:t>phones </a:t>
            </a:r>
            <a:r>
              <a:rPr lang="en-US" sz="2400" b="1" dirty="0">
                <a:solidFill>
                  <a:schemeClr val="bg1"/>
                </a:solidFill>
                <a:latin typeface="Arial" panose="020B0604020202020204" pitchFamily="34" charset="0"/>
                <a:cs typeface="Arial" panose="020B0604020202020204" pitchFamily="34" charset="0"/>
              </a:rPr>
              <a:t>during class!</a:t>
            </a:r>
          </a:p>
          <a:p>
            <a:pPr lvl="0" algn="just">
              <a:lnSpc>
                <a:spcPct val="150000"/>
              </a:lnSpc>
            </a:pPr>
            <a:r>
              <a:rPr lang="en-US" sz="2400" dirty="0" smtClean="0">
                <a:solidFill>
                  <a:schemeClr val="bg1"/>
                </a:solidFill>
                <a:latin typeface="Arial" panose="020B0604020202020204" pitchFamily="34" charset="0"/>
                <a:cs typeface="Arial" panose="020B0604020202020204" pitchFamily="34" charset="0"/>
              </a:rPr>
              <a:t>No </a:t>
            </a:r>
            <a:r>
              <a:rPr lang="en-US" sz="2400" dirty="0">
                <a:solidFill>
                  <a:schemeClr val="bg1"/>
                </a:solidFill>
                <a:latin typeface="Arial" panose="020B0604020202020204" pitchFamily="34" charset="0"/>
                <a:cs typeface="Arial" panose="020B0604020202020204" pitchFamily="34" charset="0"/>
              </a:rPr>
              <a:t>texting may be done in class. </a:t>
            </a:r>
            <a:endParaRPr lang="en-US" sz="2400" dirty="0" smtClean="0">
              <a:solidFill>
                <a:schemeClr val="bg1"/>
              </a:solidFill>
              <a:latin typeface="Arial" panose="020B0604020202020204" pitchFamily="34" charset="0"/>
              <a:cs typeface="Arial" panose="020B0604020202020204" pitchFamily="34" charset="0"/>
            </a:endParaRPr>
          </a:p>
          <a:p>
            <a:pPr lvl="0" algn="just">
              <a:lnSpc>
                <a:spcPct val="150000"/>
              </a:lnSpc>
            </a:pPr>
            <a:r>
              <a:rPr lang="en-US" sz="2400" dirty="0" smtClean="0">
                <a:solidFill>
                  <a:schemeClr val="bg1"/>
                </a:solidFill>
                <a:latin typeface="Arial" panose="020B0604020202020204" pitchFamily="34" charset="0"/>
                <a:cs typeface="Arial" panose="020B0604020202020204" pitchFamily="34" charset="0"/>
              </a:rPr>
              <a:t>Electronic </a:t>
            </a:r>
            <a:r>
              <a:rPr lang="en-US" sz="2400" dirty="0">
                <a:solidFill>
                  <a:schemeClr val="bg1"/>
                </a:solidFill>
                <a:latin typeface="Arial" panose="020B0604020202020204" pitchFamily="34" charset="0"/>
                <a:cs typeface="Arial" panose="020B0604020202020204" pitchFamily="34" charset="0"/>
              </a:rPr>
              <a:t>dictionaries may be used in class but not during tests.</a:t>
            </a:r>
          </a:p>
        </p:txBody>
      </p:sp>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731520" y="424845"/>
            <a:ext cx="1423230" cy="1377022"/>
          </a:xfrm>
          <a:prstGeom prst="rect">
            <a:avLst/>
          </a:prstGeom>
          <a:noFill/>
        </p:spPr>
      </p:pic>
      <p:sp>
        <p:nvSpPr>
          <p:cNvPr id="5" name="1 Rectángulo"/>
          <p:cNvSpPr/>
          <p:nvPr/>
        </p:nvSpPr>
        <p:spPr>
          <a:xfrm>
            <a:off x="946672" y="2553872"/>
            <a:ext cx="5077609" cy="3416320"/>
          </a:xfrm>
          <a:prstGeom prst="rect">
            <a:avLst/>
          </a:prstGeom>
          <a:solidFill>
            <a:schemeClr val="tx1"/>
          </a:solidFill>
        </p:spPr>
        <p:txBody>
          <a:bodyPr wrap="square">
            <a:spAutoFit/>
          </a:bodyPr>
          <a:lstStyle/>
          <a:p>
            <a:pPr lvl="0" algn="just">
              <a:lnSpc>
                <a:spcPct val="150000"/>
              </a:lnSpc>
            </a:pPr>
            <a:r>
              <a:rPr lang="en-US" sz="2400" b="1" dirty="0" smtClean="0">
                <a:solidFill>
                  <a:schemeClr val="bg1"/>
                </a:solidFill>
                <a:latin typeface="Arial" panose="020B0604020202020204" pitchFamily="34" charset="0"/>
                <a:cs typeface="Arial" panose="020B0604020202020204" pitchFamily="34" charset="0"/>
              </a:rPr>
              <a:t>Grades </a:t>
            </a:r>
            <a:r>
              <a:rPr lang="en-US" sz="2400" b="1" dirty="0">
                <a:solidFill>
                  <a:schemeClr val="bg1"/>
                </a:solidFill>
                <a:latin typeface="Arial" panose="020B0604020202020204" pitchFamily="34" charset="0"/>
                <a:cs typeface="Arial" panose="020B0604020202020204" pitchFamily="34" charset="0"/>
              </a:rPr>
              <a:t>will be affected if you:</a:t>
            </a:r>
          </a:p>
          <a:p>
            <a:pPr marL="342905" indent="-342905" algn="just">
              <a:lnSpc>
                <a:spcPct val="150000"/>
              </a:lnSpc>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Arrive late or leave early.</a:t>
            </a:r>
          </a:p>
          <a:p>
            <a:pPr marL="342905" indent="-342905" algn="just">
              <a:lnSpc>
                <a:spcPct val="150000"/>
              </a:lnSpc>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Miss class.</a:t>
            </a:r>
          </a:p>
          <a:p>
            <a:pPr marL="342905" indent="-342905" algn="just">
              <a:lnSpc>
                <a:spcPct val="150000"/>
              </a:lnSpc>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Speak </a:t>
            </a:r>
            <a:r>
              <a:rPr lang="en-US" sz="2400" dirty="0">
                <a:solidFill>
                  <a:schemeClr val="bg1"/>
                </a:solidFill>
                <a:latin typeface="Arial" panose="020B0604020202020204" pitchFamily="34" charset="0"/>
                <a:cs typeface="Arial" panose="020B0604020202020204" pitchFamily="34" charset="0"/>
              </a:rPr>
              <a:t>Spanish in class.</a:t>
            </a:r>
          </a:p>
          <a:p>
            <a:pPr marL="342905" indent="-342905" algn="just">
              <a:lnSpc>
                <a:spcPct val="150000"/>
              </a:lnSpc>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Disrespect teacher or classmates during the class.</a:t>
            </a:r>
            <a:endParaRPr lang="es-ES" sz="2400" dirty="0">
              <a:solidFill>
                <a:schemeClr val="bg1"/>
              </a:solidFill>
            </a:endParaRPr>
          </a:p>
        </p:txBody>
      </p:sp>
      <p:sp>
        <p:nvSpPr>
          <p:cNvPr id="6" name="1 Rectángulo"/>
          <p:cNvSpPr/>
          <p:nvPr/>
        </p:nvSpPr>
        <p:spPr>
          <a:xfrm>
            <a:off x="2307755" y="735691"/>
            <a:ext cx="9173344" cy="1200329"/>
          </a:xfrm>
          <a:prstGeom prst="rect">
            <a:avLst/>
          </a:prstGeom>
          <a:solidFill>
            <a:schemeClr val="tx1"/>
          </a:solidFill>
        </p:spPr>
        <p:txBody>
          <a:bodyPr wrap="square">
            <a:spAutoFit/>
          </a:bodyPr>
          <a:lstStyle/>
          <a:p>
            <a:pPr lvl="0" algn="just">
              <a:lnSpc>
                <a:spcPct val="150000"/>
              </a:lnSpc>
            </a:pPr>
            <a:r>
              <a:rPr lang="en-US" sz="2400" dirty="0" smtClean="0">
                <a:solidFill>
                  <a:schemeClr val="bg1"/>
                </a:solidFill>
                <a:latin typeface="Arial" panose="020B0604020202020204" pitchFamily="34" charset="0"/>
                <a:cs typeface="Arial" panose="020B0604020202020204" pitchFamily="34" charset="0"/>
              </a:rPr>
              <a:t>In </a:t>
            </a:r>
            <a:r>
              <a:rPr lang="en-US" sz="2400" dirty="0">
                <a:solidFill>
                  <a:schemeClr val="bg1"/>
                </a:solidFill>
                <a:latin typeface="Arial" panose="020B0604020202020204" pitchFamily="34" charset="0"/>
                <a:cs typeface="Arial" panose="020B0604020202020204" pitchFamily="34" charset="0"/>
              </a:rPr>
              <a:t>accordance to ENEP ‘s policies, you must attend 85% of class time hours. </a:t>
            </a:r>
          </a:p>
        </p:txBody>
      </p:sp>
    </p:spTree>
    <p:extLst>
      <p:ext uri="{BB962C8B-B14F-4D97-AF65-F5344CB8AC3E}">
        <p14:creationId xmlns:p14="http://schemas.microsoft.com/office/powerpoint/2010/main" val="85053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3413" y="4693024"/>
            <a:ext cx="7132433" cy="1675833"/>
          </a:xfrm>
          <a:solidFill>
            <a:srgbClr val="FF0000"/>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algn="ctr">
              <a:defRPr/>
            </a:pPr>
            <a:r>
              <a:rPr lang="es-ES" dirty="0" err="1" smtClean="0">
                <a:latin typeface="Arial" panose="020B0604020202020204" pitchFamily="34" charset="0"/>
                <a:cs typeface="Arial" panose="020B0604020202020204" pitchFamily="34" charset="0"/>
              </a:rPr>
              <a:t>Treat</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each</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other</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with</a:t>
            </a:r>
            <a:r>
              <a:rPr lang="es-ES" dirty="0" smtClean="0">
                <a:latin typeface="Arial" panose="020B0604020202020204" pitchFamily="34" charset="0"/>
                <a:cs typeface="Arial" panose="020B0604020202020204" pitchFamily="34" charset="0"/>
              </a:rPr>
              <a:t> KINDNESS, DIGNITY AND RESPECT</a:t>
            </a:r>
            <a:endParaRPr lang="en-US" dirty="0">
              <a:latin typeface="Arial" panose="020B0604020202020204" pitchFamily="34" charset="0"/>
              <a:cs typeface="Arial" panose="020B0604020202020204" pitchFamily="34" charset="0"/>
            </a:endParaRPr>
          </a:p>
        </p:txBody>
      </p:sp>
      <p:sp>
        <p:nvSpPr>
          <p:cNvPr id="13314" name="Content Placeholder 1"/>
          <p:cNvSpPr>
            <a:spLocks noGrp="1"/>
          </p:cNvSpPr>
          <p:nvPr>
            <p:ph sz="half" idx="1"/>
          </p:nvPr>
        </p:nvSpPr>
        <p:spPr>
          <a:xfrm>
            <a:off x="653414" y="539398"/>
            <a:ext cx="3086686" cy="3629190"/>
          </a:xfrm>
          <a:solidFill>
            <a:schemeClr val="accent6">
              <a:lumMod val="75000"/>
            </a:schemeClr>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lnSpcReduction="10000"/>
          </a:bodyPr>
          <a:lstStyle/>
          <a:p>
            <a:pPr>
              <a:buFont typeface="Wingdings" panose="05000000000000000000" pitchFamily="2" charset="2"/>
              <a:buChar char="ü"/>
            </a:pPr>
            <a:r>
              <a:rPr lang="es-ES" altLang="es-ES" sz="3600" dirty="0" err="1">
                <a:solidFill>
                  <a:schemeClr val="bg1"/>
                </a:solidFill>
                <a:latin typeface="Arial" panose="020B0604020202020204" pitchFamily="34" charset="0"/>
                <a:cs typeface="Arial" panose="020B0604020202020204" pitchFamily="34" charset="0"/>
              </a:rPr>
              <a:t>Respectful</a:t>
            </a:r>
            <a:endParaRPr lang="es-ES" altLang="es-ES" sz="3600" dirty="0">
              <a:solidFill>
                <a:schemeClr val="bg1"/>
              </a:solidFill>
              <a:latin typeface="Arial" panose="020B0604020202020204" pitchFamily="34" charset="0"/>
              <a:cs typeface="Arial" panose="020B0604020202020204" pitchFamily="34" charset="0"/>
            </a:endParaRPr>
          </a:p>
          <a:p>
            <a:pPr eaLnBrk="1" hangingPunct="1">
              <a:buFont typeface="Wingdings" panose="05000000000000000000" pitchFamily="2" charset="2"/>
              <a:buChar char="ü"/>
            </a:pPr>
            <a:r>
              <a:rPr lang="es-ES" altLang="es-ES" sz="3600" dirty="0" err="1">
                <a:solidFill>
                  <a:schemeClr val="bg1"/>
                </a:solidFill>
                <a:latin typeface="Arial" panose="020B0604020202020204" pitchFamily="34" charset="0"/>
                <a:cs typeface="Arial" panose="020B0604020202020204" pitchFamily="34" charset="0"/>
              </a:rPr>
              <a:t>Honest</a:t>
            </a:r>
            <a:endParaRPr lang="es-ES" altLang="es-ES" sz="3600" dirty="0">
              <a:solidFill>
                <a:schemeClr val="bg1"/>
              </a:solidFill>
              <a:latin typeface="Arial" panose="020B0604020202020204" pitchFamily="34" charset="0"/>
              <a:cs typeface="Arial" panose="020B0604020202020204" pitchFamily="34" charset="0"/>
            </a:endParaRPr>
          </a:p>
          <a:p>
            <a:pPr eaLnBrk="1" hangingPunct="1">
              <a:buFont typeface="Wingdings" panose="05000000000000000000" pitchFamily="2" charset="2"/>
              <a:buChar char="ü"/>
            </a:pPr>
            <a:r>
              <a:rPr lang="es-ES" altLang="es-ES" sz="3600" dirty="0" err="1">
                <a:solidFill>
                  <a:schemeClr val="bg1"/>
                </a:solidFill>
                <a:latin typeface="Arial" panose="020B0604020202020204" pitchFamily="34" charset="0"/>
                <a:cs typeface="Arial" panose="020B0604020202020204" pitchFamily="34" charset="0"/>
              </a:rPr>
              <a:t>Patient</a:t>
            </a:r>
            <a:r>
              <a:rPr lang="es-ES" altLang="es-ES" sz="3600" dirty="0">
                <a:solidFill>
                  <a:schemeClr val="bg1"/>
                </a:solidFill>
                <a:latin typeface="Arial" panose="020B0604020202020204" pitchFamily="34" charset="0"/>
                <a:cs typeface="Arial" panose="020B0604020202020204" pitchFamily="34" charset="0"/>
              </a:rPr>
              <a:t> </a:t>
            </a:r>
            <a:endParaRPr lang="es-ES" altLang="es-ES" sz="3600" dirty="0" smtClean="0">
              <a:solidFill>
                <a:schemeClr val="bg1"/>
              </a:solidFill>
              <a:latin typeface="Arial" panose="020B0604020202020204" pitchFamily="34" charset="0"/>
              <a:cs typeface="Arial" panose="020B0604020202020204" pitchFamily="34" charset="0"/>
            </a:endParaRPr>
          </a:p>
          <a:p>
            <a:pPr eaLnBrk="1" hangingPunct="1">
              <a:buFont typeface="Wingdings" panose="05000000000000000000" pitchFamily="2" charset="2"/>
              <a:buChar char="ü"/>
            </a:pPr>
            <a:r>
              <a:rPr lang="es-ES" altLang="es-ES" sz="3600" dirty="0" err="1" smtClean="0">
                <a:solidFill>
                  <a:schemeClr val="bg1"/>
                </a:solidFill>
                <a:latin typeface="Arial" panose="020B0604020202020204" pitchFamily="34" charset="0"/>
                <a:cs typeface="Arial" panose="020B0604020202020204" pitchFamily="34" charset="0"/>
              </a:rPr>
              <a:t>Neat</a:t>
            </a:r>
            <a:endParaRPr lang="es-ES" altLang="es-ES" sz="3600" dirty="0">
              <a:solidFill>
                <a:schemeClr val="bg1"/>
              </a:solidFill>
              <a:latin typeface="Arial" panose="020B0604020202020204" pitchFamily="34" charset="0"/>
              <a:cs typeface="Arial" panose="020B0604020202020204" pitchFamily="34" charset="0"/>
            </a:endParaRPr>
          </a:p>
          <a:p>
            <a:pPr eaLnBrk="1" hangingPunct="1">
              <a:buFont typeface="Wingdings" panose="05000000000000000000" pitchFamily="2" charset="2"/>
              <a:buChar char="ü"/>
            </a:pPr>
            <a:r>
              <a:rPr lang="es-ES" altLang="es-ES" sz="3600" dirty="0" err="1">
                <a:solidFill>
                  <a:schemeClr val="bg1"/>
                </a:solidFill>
                <a:latin typeface="Arial" panose="020B0604020202020204" pitchFamily="34" charset="0"/>
                <a:cs typeface="Arial" panose="020B0604020202020204" pitchFamily="34" charset="0"/>
              </a:rPr>
              <a:t>Tolerant</a:t>
            </a:r>
            <a:endParaRPr lang="es-ES" altLang="es-ES" sz="3600"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s-ES" altLang="es-ES" sz="3600" dirty="0" err="1">
                <a:solidFill>
                  <a:schemeClr val="bg1"/>
                </a:solidFill>
                <a:latin typeface="Arial" panose="020B0604020202020204" pitchFamily="34" charset="0"/>
                <a:cs typeface="Arial" panose="020B0604020202020204" pitchFamily="34" charset="0"/>
              </a:rPr>
              <a:t>Participative</a:t>
            </a:r>
            <a:endParaRPr lang="es-ES" altLang="es-ES" sz="3600" dirty="0">
              <a:solidFill>
                <a:schemeClr val="bg1"/>
              </a:solidFill>
              <a:latin typeface="Arial" panose="020B0604020202020204" pitchFamily="34" charset="0"/>
              <a:cs typeface="Arial" panose="020B0604020202020204" pitchFamily="34" charset="0"/>
            </a:endParaRPr>
          </a:p>
          <a:p>
            <a:pPr marL="0" indent="0">
              <a:buNone/>
            </a:pPr>
            <a:endParaRPr lang="es-ES" altLang="es-ES" sz="3600" dirty="0">
              <a:latin typeface="Arial" panose="020B0604020202020204" pitchFamily="34" charset="0"/>
              <a:cs typeface="Arial" panose="020B0604020202020204" pitchFamily="34" charset="0"/>
            </a:endParaRPr>
          </a:p>
          <a:p>
            <a:endParaRPr lang="es-ES" altLang="es-ES" sz="3600" dirty="0">
              <a:latin typeface="Arial" panose="020B0604020202020204" pitchFamily="34" charset="0"/>
              <a:cs typeface="Arial" panose="020B0604020202020204" pitchFamily="34" charset="0"/>
            </a:endParaRPr>
          </a:p>
          <a:p>
            <a:endParaRPr lang="es-ES" altLang="es-ES" sz="3600" dirty="0">
              <a:latin typeface="Arial" panose="020B0604020202020204" pitchFamily="34" charset="0"/>
              <a:cs typeface="Arial" panose="020B0604020202020204" pitchFamily="34" charset="0"/>
            </a:endParaRPr>
          </a:p>
          <a:p>
            <a:endParaRPr lang="es-ES" altLang="es-ES" sz="3600" dirty="0">
              <a:latin typeface="Arial" panose="020B0604020202020204" pitchFamily="34" charset="0"/>
              <a:cs typeface="Arial" panose="020B0604020202020204" pitchFamily="34" charset="0"/>
            </a:endParaRPr>
          </a:p>
          <a:p>
            <a:endParaRPr lang="es-ES" altLang="es-ES" sz="3600" dirty="0">
              <a:latin typeface="Arial" panose="020B0604020202020204" pitchFamily="34" charset="0"/>
              <a:cs typeface="Arial" panose="020B0604020202020204" pitchFamily="34" charset="0"/>
            </a:endParaRPr>
          </a:p>
          <a:p>
            <a:pPr eaLnBrk="1" hangingPunct="1">
              <a:buFont typeface="Wingdings 3" panose="05040102010807070707" pitchFamily="18" charset="2"/>
              <a:buNone/>
            </a:pPr>
            <a:endParaRPr lang="es-ES" altLang="es-ES" dirty="0">
              <a:latin typeface="Arial" panose="020B0604020202020204" pitchFamily="34" charset="0"/>
              <a:cs typeface="Arial" panose="020B0604020202020204" pitchFamily="34" charset="0"/>
            </a:endParaRPr>
          </a:p>
          <a:p>
            <a:pPr eaLnBrk="1" hangingPunct="1">
              <a:buFont typeface="Wingdings 3" panose="05040102010807070707" pitchFamily="18" charset="2"/>
              <a:buNone/>
            </a:pPr>
            <a:endParaRPr lang="es-ES" altLang="es-ES" dirty="0">
              <a:latin typeface="Arial" panose="020B0604020202020204" pitchFamily="34" charset="0"/>
              <a:cs typeface="Arial" panose="020B0604020202020204" pitchFamily="34" charset="0"/>
            </a:endParaRPr>
          </a:p>
          <a:p>
            <a:pPr eaLnBrk="1" hangingPunct="1">
              <a:buFont typeface="Wingdings 3" panose="05040102010807070707" pitchFamily="18" charset="2"/>
              <a:buNone/>
            </a:pPr>
            <a:endParaRPr lang="en-US" altLang="es-ES" dirty="0">
              <a:latin typeface="Arial" panose="020B0604020202020204" pitchFamily="34" charset="0"/>
              <a:cs typeface="Arial" panose="020B0604020202020204" pitchFamily="34" charset="0"/>
            </a:endParaRPr>
          </a:p>
        </p:txBody>
      </p:sp>
      <p:sp>
        <p:nvSpPr>
          <p:cNvPr id="2" name="Marcador de contenido 1"/>
          <p:cNvSpPr>
            <a:spLocks noGrp="1"/>
          </p:cNvSpPr>
          <p:nvPr>
            <p:ph sz="half" idx="2"/>
          </p:nvPr>
        </p:nvSpPr>
        <p:spPr>
          <a:xfrm>
            <a:off x="8029271" y="525193"/>
            <a:ext cx="3560290" cy="2609897"/>
          </a:xfrm>
          <a:solidFill>
            <a:schemeClr val="accent6">
              <a:lumMod val="75000"/>
            </a:schemeClr>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lnSpcReduction="10000"/>
          </a:bodyPr>
          <a:lstStyle/>
          <a:p>
            <a:pPr>
              <a:buFont typeface="Wingdings" panose="05000000000000000000" pitchFamily="2" charset="2"/>
              <a:buChar char="ü"/>
            </a:pPr>
            <a:r>
              <a:rPr lang="es-ES" altLang="es-ES" sz="3600" dirty="0" err="1">
                <a:solidFill>
                  <a:schemeClr val="bg1"/>
                </a:solidFill>
                <a:latin typeface="Arial" panose="020B0604020202020204" pitchFamily="34" charset="0"/>
                <a:cs typeface="Arial" panose="020B0604020202020204" pitchFamily="34" charset="0"/>
              </a:rPr>
              <a:t>Receptive</a:t>
            </a:r>
            <a:endParaRPr lang="es-ES" altLang="es-ES" sz="3600"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s-ES" altLang="es-ES" sz="3600" dirty="0" err="1">
                <a:solidFill>
                  <a:schemeClr val="bg1"/>
                </a:solidFill>
                <a:latin typeface="Arial" panose="020B0604020202020204" pitchFamily="34" charset="0"/>
                <a:cs typeface="Arial" panose="020B0604020202020204" pitchFamily="34" charset="0"/>
              </a:rPr>
              <a:t>Confident</a:t>
            </a:r>
            <a:endParaRPr lang="es-ES" altLang="es-ES" sz="3600"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s-ES" altLang="es-ES" sz="3600" dirty="0">
                <a:solidFill>
                  <a:schemeClr val="bg1"/>
                </a:solidFill>
                <a:latin typeface="Arial" panose="020B0604020202020204" pitchFamily="34" charset="0"/>
                <a:cs typeface="Arial" panose="020B0604020202020204" pitchFamily="34" charset="0"/>
              </a:rPr>
              <a:t>Positive</a:t>
            </a:r>
          </a:p>
          <a:p>
            <a:pPr>
              <a:buFont typeface="Wingdings" panose="05000000000000000000" pitchFamily="2" charset="2"/>
              <a:buChar char="ü"/>
            </a:pPr>
            <a:r>
              <a:rPr lang="es-ES" altLang="es-ES" sz="3600" dirty="0">
                <a:solidFill>
                  <a:schemeClr val="bg1"/>
                </a:solidFill>
                <a:latin typeface="Arial" panose="020B0604020202020204" pitchFamily="34" charset="0"/>
                <a:cs typeface="Arial" panose="020B0604020202020204" pitchFamily="34" charset="0"/>
              </a:rPr>
              <a:t>INTERESTED</a:t>
            </a:r>
          </a:p>
          <a:p>
            <a:pPr marL="0" indent="0">
              <a:buNone/>
            </a:pPr>
            <a:endParaRPr lang="es-ES" sz="3600" dirty="0">
              <a:solidFill>
                <a:schemeClr val="bg1"/>
              </a:solidFill>
              <a:latin typeface="Arial" panose="020B0604020202020204" pitchFamily="34" charset="0"/>
              <a:cs typeface="Arial" panose="020B0604020202020204" pitchFamily="34" charset="0"/>
            </a:endParaRPr>
          </a:p>
        </p:txBody>
      </p:sp>
      <p:pic>
        <p:nvPicPr>
          <p:cNvPr id="1026" name="Picture 2" descr="Resultado de imagen para concentrate"/>
          <p:cNvPicPr>
            <a:picLocks noChangeAspect="1" noChangeArrowheads="1"/>
          </p:cNvPicPr>
          <p:nvPr/>
        </p:nvPicPr>
        <p:blipFill rotWithShape="1">
          <a:blip r:embed="rId2">
            <a:extLst>
              <a:ext uri="{28A0092B-C50C-407E-A947-70E740481C1C}">
                <a14:useLocalDpi xmlns:a14="http://schemas.microsoft.com/office/drawing/2010/main" val="0"/>
              </a:ext>
            </a:extLst>
          </a:blip>
          <a:srcRect b="8016"/>
          <a:stretch/>
        </p:blipFill>
        <p:spPr bwMode="auto">
          <a:xfrm>
            <a:off x="4219629" y="1923314"/>
            <a:ext cx="3399855" cy="22452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Title 2"/>
          <p:cNvSpPr txBox="1">
            <a:spLocks/>
          </p:cNvSpPr>
          <p:nvPr/>
        </p:nvSpPr>
        <p:spPr>
          <a:xfrm>
            <a:off x="5228660" y="525193"/>
            <a:ext cx="1769107" cy="754488"/>
          </a:xfrm>
          <a:prstGeom prst="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 altLang="es-ES" dirty="0">
                <a:latin typeface="Arial" panose="020B0604020202020204" pitchFamily="34" charset="0"/>
                <a:cs typeface="Arial" panose="020B0604020202020204" pitchFamily="34" charset="0"/>
              </a:rPr>
              <a:t>BE….</a:t>
            </a:r>
            <a:endParaRPr lang="en-US" dirty="0">
              <a:latin typeface="Arial" panose="020B0604020202020204" pitchFamily="34" charset="0"/>
              <a:cs typeface="Arial" panose="020B0604020202020204" pitchFamily="34" charset="0"/>
            </a:endParaRPr>
          </a:p>
        </p:txBody>
      </p:sp>
      <p:sp>
        <p:nvSpPr>
          <p:cNvPr id="4" name="Rectángulo 3"/>
          <p:cNvSpPr/>
          <p:nvPr/>
        </p:nvSpPr>
        <p:spPr>
          <a:xfrm>
            <a:off x="7892662" y="3806977"/>
            <a:ext cx="4075539" cy="193899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altLang="es-ES" sz="4000" b="1" dirty="0">
                <a:ln/>
                <a:solidFill>
                  <a:schemeClr val="accent4"/>
                </a:solidFill>
                <a:latin typeface="Arial" panose="020B0604020202020204" pitchFamily="34" charset="0"/>
                <a:cs typeface="Arial" panose="020B0604020202020204" pitchFamily="34" charset="0"/>
              </a:rPr>
              <a:t>CONCENTRATE</a:t>
            </a:r>
          </a:p>
          <a:p>
            <a:pPr algn="ctr"/>
            <a:r>
              <a:rPr lang="en-US" sz="4000" b="1" dirty="0">
                <a:ln/>
                <a:solidFill>
                  <a:schemeClr val="accent4"/>
                </a:solidFill>
                <a:latin typeface="Arial" panose="020B0604020202020204" pitchFamily="34" charset="0"/>
                <a:cs typeface="Arial" panose="020B0604020202020204" pitchFamily="34" charset="0"/>
              </a:rPr>
              <a:t>AND </a:t>
            </a:r>
          </a:p>
          <a:p>
            <a:pPr algn="ctr"/>
            <a:r>
              <a:rPr lang="en-US" sz="4000" b="1" dirty="0">
                <a:ln/>
                <a:solidFill>
                  <a:schemeClr val="accent4"/>
                </a:solidFill>
                <a:latin typeface="Arial" panose="020B0604020202020204" pitchFamily="34" charset="0"/>
                <a:cs typeface="Arial" panose="020B0604020202020204" pitchFamily="34" charset="0"/>
              </a:rPr>
              <a:t>HAVE FUN!</a:t>
            </a:r>
            <a:endParaRPr lang="es-ES" sz="4000" b="1" dirty="0">
              <a:ln/>
              <a:solidFill>
                <a:schemeClr val="accent4"/>
              </a:solidFill>
            </a:endParaRPr>
          </a:p>
        </p:txBody>
      </p:sp>
    </p:spTree>
    <p:extLst>
      <p:ext uri="{BB962C8B-B14F-4D97-AF65-F5344CB8AC3E}">
        <p14:creationId xmlns:p14="http://schemas.microsoft.com/office/powerpoint/2010/main" val="1944743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0"/>
            <a:ext cx="12191999" cy="6858000"/>
          </a:xfrm>
          <a:prstGeom prst="rect">
            <a:avLst/>
          </a:prstGeom>
        </p:spPr>
      </p:pic>
      <p:sp>
        <p:nvSpPr>
          <p:cNvPr id="3" name="Marcador de contenido 2"/>
          <p:cNvSpPr>
            <a:spLocks noGrp="1"/>
          </p:cNvSpPr>
          <p:nvPr>
            <p:ph idx="1"/>
          </p:nvPr>
        </p:nvSpPr>
        <p:spPr>
          <a:xfrm>
            <a:off x="753036" y="575776"/>
            <a:ext cx="8424759" cy="3646601"/>
          </a:xfrm>
        </p:spPr>
        <p:txBody>
          <a:bodyPr>
            <a:noAutofit/>
          </a:bodyPr>
          <a:lstStyle/>
          <a:p>
            <a:pPr marL="0" indent="0" algn="ctr">
              <a:lnSpc>
                <a:spcPct val="150000"/>
              </a:lnSpc>
              <a:buNone/>
            </a:pPr>
            <a:r>
              <a:rPr lang="en-US" sz="2000" dirty="0" smtClean="0">
                <a:solidFill>
                  <a:srgbClr val="7030A0"/>
                </a:solidFill>
                <a:latin typeface="Arial" panose="020B0604020202020204" pitchFamily="34" charset="0"/>
                <a:cs typeface="Arial" panose="020B0604020202020204" pitchFamily="34" charset="0"/>
              </a:rPr>
              <a:t>You </a:t>
            </a:r>
            <a:r>
              <a:rPr lang="en-US" sz="2000" dirty="0">
                <a:solidFill>
                  <a:srgbClr val="7030A0"/>
                </a:solidFill>
                <a:latin typeface="Arial" panose="020B0604020202020204" pitchFamily="34" charset="0"/>
                <a:cs typeface="Arial" panose="020B0604020202020204" pitchFamily="34" charset="0"/>
              </a:rPr>
              <a:t>may call me Miss, teacher, Miss Mary</a:t>
            </a:r>
          </a:p>
          <a:p>
            <a:pPr marL="0" indent="0" algn="ctr">
              <a:lnSpc>
                <a:spcPct val="150000"/>
              </a:lnSpc>
              <a:buNone/>
            </a:pPr>
            <a:r>
              <a:rPr lang="en-US" sz="2000" dirty="0">
                <a:solidFill>
                  <a:srgbClr val="7030A0"/>
                </a:solidFill>
                <a:latin typeface="Arial" panose="020B0604020202020204" pitchFamily="34" charset="0"/>
                <a:cs typeface="Arial" panose="020B0604020202020204" pitchFamily="34" charset="0"/>
              </a:rPr>
              <a:t>I look forward to </a:t>
            </a:r>
            <a:r>
              <a:rPr lang="en-US" sz="2000" dirty="0" smtClean="0">
                <a:solidFill>
                  <a:srgbClr val="7030A0"/>
                </a:solidFill>
                <a:latin typeface="Arial" panose="020B0604020202020204" pitchFamily="34" charset="0"/>
                <a:cs typeface="Arial" panose="020B0604020202020204" pitchFamily="34" charset="0"/>
              </a:rPr>
              <a:t>meeting you.</a:t>
            </a:r>
            <a:r>
              <a:rPr lang="en-US" sz="2000" dirty="0" smtClean="0">
                <a:solidFill>
                  <a:srgbClr val="7030A0"/>
                </a:solidFill>
                <a:latin typeface="Arial" panose="020B0604020202020204" pitchFamily="34" charset="0"/>
                <a:cs typeface="Arial" panose="020B0604020202020204" pitchFamily="34" charset="0"/>
              </a:rPr>
              <a:t> </a:t>
            </a:r>
            <a:endParaRPr lang="en-US" sz="2000" dirty="0">
              <a:solidFill>
                <a:srgbClr val="7030A0"/>
              </a:solidFill>
              <a:latin typeface="Arial" panose="020B0604020202020204" pitchFamily="34" charset="0"/>
              <a:cs typeface="Arial" panose="020B0604020202020204" pitchFamily="34" charset="0"/>
            </a:endParaRPr>
          </a:p>
          <a:p>
            <a:pPr marL="0" indent="0" algn="ctr">
              <a:lnSpc>
                <a:spcPct val="150000"/>
              </a:lnSpc>
              <a:buNone/>
            </a:pPr>
            <a:r>
              <a:rPr lang="en-US" sz="2000" dirty="0">
                <a:solidFill>
                  <a:srgbClr val="7030A0"/>
                </a:solidFill>
                <a:latin typeface="Arial" panose="020B0604020202020204" pitchFamily="34" charset="0"/>
                <a:cs typeface="Arial" panose="020B0604020202020204" pitchFamily="34" charset="0"/>
              </a:rPr>
              <a:t>Thank you for your interest in learning English!</a:t>
            </a:r>
          </a:p>
          <a:p>
            <a:pPr marL="0" indent="0" algn="ctr">
              <a:lnSpc>
                <a:spcPct val="150000"/>
              </a:lnSpc>
              <a:buNone/>
            </a:pPr>
            <a:r>
              <a:rPr lang="en-US" sz="2000" b="1" dirty="0">
                <a:solidFill>
                  <a:srgbClr val="7030A0"/>
                </a:solidFill>
                <a:latin typeface="Comic Sans MS" panose="030F0702030302020204" pitchFamily="66" charset="0"/>
                <a:cs typeface="Arial" panose="020B0604020202020204" pitchFamily="34" charset="0"/>
              </a:rPr>
              <a:t>If you really want to improve your English, please remember: </a:t>
            </a:r>
          </a:p>
          <a:p>
            <a:pPr marL="0" indent="0" algn="ctr">
              <a:lnSpc>
                <a:spcPct val="150000"/>
              </a:lnSpc>
              <a:buNone/>
            </a:pPr>
            <a:r>
              <a:rPr lang="en-US" sz="2000" b="1" dirty="0">
                <a:solidFill>
                  <a:srgbClr val="7030A0"/>
                </a:solidFill>
                <a:latin typeface="Comic Sans MS" panose="030F0702030302020204" pitchFamily="66" charset="0"/>
                <a:cs typeface="Arial" panose="020B0604020202020204" pitchFamily="34" charset="0"/>
              </a:rPr>
              <a:t>The more you use English, the faster you will learn.</a:t>
            </a:r>
          </a:p>
          <a:p>
            <a:pPr marL="0" indent="0" algn="ctr">
              <a:lnSpc>
                <a:spcPct val="150000"/>
              </a:lnSpc>
              <a:buNone/>
            </a:pPr>
            <a:r>
              <a:rPr lang="en-US" sz="2000" b="1" dirty="0" smtClean="0">
                <a:solidFill>
                  <a:srgbClr val="7030A0"/>
                </a:solidFill>
                <a:latin typeface="Comic Sans MS" panose="030F0702030302020204" pitchFamily="66" charset="0"/>
                <a:cs typeface="Arial" panose="020B0604020202020204" pitchFamily="34" charset="0"/>
              </a:rPr>
              <a:t>YOU CAN DO IT!</a:t>
            </a:r>
            <a:endParaRPr lang="es-ES" sz="2000" dirty="0">
              <a:solidFill>
                <a:srgbClr val="7030A0"/>
              </a:solidFill>
            </a:endParaRPr>
          </a:p>
        </p:txBody>
      </p:sp>
      <p:sp>
        <p:nvSpPr>
          <p:cNvPr id="2" name="Rectángulo 1"/>
          <p:cNvSpPr/>
          <p:nvPr/>
        </p:nvSpPr>
        <p:spPr>
          <a:xfrm>
            <a:off x="883023" y="5293676"/>
            <a:ext cx="6674223" cy="923330"/>
          </a:xfrm>
          <a:prstGeom prst="rect">
            <a:avLst/>
          </a:prstGeom>
        </p:spPr>
        <p:txBody>
          <a:bodyPr wrap="square">
            <a:spAutoFit/>
          </a:bodyPr>
          <a:lstStyle/>
          <a:p>
            <a:pPr algn="ctr">
              <a:lnSpc>
                <a:spcPct val="150000"/>
              </a:lnSpc>
            </a:pPr>
            <a:r>
              <a:rPr lang="en-US" b="1" i="1" dirty="0">
                <a:latin typeface="Arial" panose="020B0604020202020204" pitchFamily="34" charset="0"/>
                <a:cs typeface="Arial" panose="020B0604020202020204" pitchFamily="34" charset="0"/>
              </a:rPr>
              <a:t>Keep in mind that the only way to learn when you are misunderstanding is by asking questions</a:t>
            </a:r>
            <a:r>
              <a:rPr lang="en-US" b="1" i="1" dirty="0" smtClean="0">
                <a:latin typeface="Arial" panose="020B0604020202020204" pitchFamily="34" charset="0"/>
                <a:cs typeface="Arial" panose="020B0604020202020204" pitchFamily="34" charset="0"/>
              </a:rPr>
              <a:t>. Don’t be shy!</a:t>
            </a: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55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4133" t="12808" r="23208" b="34551"/>
          <a:stretch/>
        </p:blipFill>
        <p:spPr>
          <a:xfrm>
            <a:off x="434714" y="284813"/>
            <a:ext cx="5199056" cy="2922025"/>
          </a:xfrm>
          <a:prstGeom prst="rect">
            <a:avLst/>
          </a:prstGeom>
        </p:spPr>
      </p:pic>
      <p:pic>
        <p:nvPicPr>
          <p:cNvPr id="5" name="Imagen 4"/>
          <p:cNvPicPr>
            <a:picLocks noChangeAspect="1"/>
          </p:cNvPicPr>
          <p:nvPr/>
        </p:nvPicPr>
        <p:blipFill rotWithShape="1">
          <a:blip r:embed="rId3"/>
          <a:srcRect l="23935" t="18794" r="23307" b="38164"/>
          <a:stretch/>
        </p:blipFill>
        <p:spPr>
          <a:xfrm>
            <a:off x="434714" y="3307633"/>
            <a:ext cx="5676537" cy="2603770"/>
          </a:xfrm>
          <a:prstGeom prst="rect">
            <a:avLst/>
          </a:prstGeom>
        </p:spPr>
      </p:pic>
      <p:pic>
        <p:nvPicPr>
          <p:cNvPr id="6" name="Imagen 5"/>
          <p:cNvPicPr>
            <a:picLocks noChangeAspect="1"/>
          </p:cNvPicPr>
          <p:nvPr/>
        </p:nvPicPr>
        <p:blipFill rotWithShape="1">
          <a:blip r:embed="rId4"/>
          <a:srcRect l="24116" t="20833" r="23579" b="27203"/>
          <a:stretch/>
        </p:blipFill>
        <p:spPr>
          <a:xfrm>
            <a:off x="6318360" y="2620296"/>
            <a:ext cx="5292696" cy="2956255"/>
          </a:xfrm>
          <a:prstGeom prst="rect">
            <a:avLst/>
          </a:prstGeom>
        </p:spPr>
      </p:pic>
      <p:pic>
        <p:nvPicPr>
          <p:cNvPr id="7" name="Marcador de contenido 6"/>
          <p:cNvPicPr>
            <a:picLocks noGrp="1" noChangeAspect="1"/>
          </p:cNvPicPr>
          <p:nvPr>
            <p:ph idx="1"/>
          </p:nvPr>
        </p:nvPicPr>
        <p:blipFill rotWithShape="1">
          <a:blip r:embed="rId3"/>
          <a:srcRect l="23935" t="60675" r="23307" b="6382"/>
          <a:stretch/>
        </p:blipFill>
        <p:spPr>
          <a:xfrm>
            <a:off x="6238188" y="618186"/>
            <a:ext cx="5372868" cy="1886201"/>
          </a:xfrm>
          <a:prstGeom prst="rect">
            <a:avLst/>
          </a:prstGeom>
        </p:spPr>
      </p:pic>
    </p:spTree>
    <p:extLst>
      <p:ext uri="{BB962C8B-B14F-4D97-AF65-F5344CB8AC3E}">
        <p14:creationId xmlns:p14="http://schemas.microsoft.com/office/powerpoint/2010/main" val="1125801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344773" y="584616"/>
            <a:ext cx="7600013" cy="6022246"/>
          </a:xfrm>
        </p:spPr>
        <p:txBody>
          <a:bodyPr>
            <a:normAutofit fontScale="62500" lnSpcReduction="20000"/>
          </a:bodyPr>
          <a:lstStyle/>
          <a:p>
            <a:pPr marL="0" lvl="0" indent="0" algn="ctr">
              <a:buNone/>
            </a:pPr>
            <a:r>
              <a:rPr lang="en-US" altLang="es-ES" b="1" dirty="0">
                <a:solidFill>
                  <a:prstClr val="black"/>
                </a:solidFill>
                <a:latin typeface="Arial" panose="020B0604020202020204" pitchFamily="34" charset="0"/>
                <a:ea typeface="Calibri" panose="020F0502020204030204" pitchFamily="34" charset="0"/>
                <a:cs typeface="Arial" panose="020B0604020202020204" pitchFamily="34" charset="0"/>
              </a:rPr>
              <a:t>Additional online references and resources</a:t>
            </a:r>
          </a:p>
          <a:p>
            <a:pPr marL="0" lvl="0" indent="0">
              <a:buNone/>
            </a:pPr>
            <a:endPar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rPr>
              <a:t>L</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2"/>
              </a:rPr>
              <a:t>http://www.bbc.co.uk/learningenglish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3"/>
              </a:rPr>
              <a:t>https://www.teachingenglish.org.uk/teaching-adults</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Adult learners.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4"/>
              </a:rPr>
              <a:t>https://elt.oup.com/learning_resources/courses/adultlearners/?cc=mx&amp;selLanguage=en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Learning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5"/>
              </a:rPr>
              <a:t>https://www.cambridgeenglish.org/learning-english/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Teacher’s corner.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6"/>
              </a:rPr>
              <a:t>https://americanenglish.state.gov/teachers-corner</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Classroom resources. Pearson.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7"/>
              </a:rPr>
              <a:t>https://www.pearsonelt.com/professional-development/resources.html</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Oxford.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8"/>
              </a:rPr>
              <a:t>https://elt.oup.com/teachersclub/courses/teachingadults/?cc=mx&amp;selLanguage=en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dirty="0"/>
              <a:t>For teachers. BBC. </a:t>
            </a:r>
            <a:r>
              <a:rPr lang="en-US" dirty="0">
                <a:hlinkClick r:id="rId9"/>
              </a:rPr>
              <a:t>http://www.bbc.co.uk/worldservice/learningenglish/teach/</a:t>
            </a:r>
            <a:endParaRPr lang="en-US" dirty="0"/>
          </a:p>
          <a:p>
            <a:pPr marL="0" lvl="0" indent="0">
              <a:lnSpc>
                <a:spcPct val="120000"/>
              </a:lnSpc>
              <a:buNone/>
            </a:pPr>
            <a:r>
              <a:rPr lang="en-US" dirty="0" err="1"/>
              <a:t>Onestop</a:t>
            </a:r>
            <a:r>
              <a:rPr lang="en-US" dirty="0"/>
              <a:t> English. </a:t>
            </a:r>
            <a:r>
              <a:rPr lang="en-US" dirty="0">
                <a:hlinkClick r:id="rId10"/>
              </a:rPr>
              <a:t>http://www.onestopenglish.com/</a:t>
            </a:r>
            <a:endParaRPr lang="en-US" dirty="0"/>
          </a:p>
          <a:p>
            <a:pPr marL="0" lvl="0" indent="0">
              <a:lnSpc>
                <a:spcPct val="120000"/>
              </a:lnSpc>
              <a:buNone/>
            </a:pPr>
            <a:r>
              <a:rPr lang="en-US" dirty="0"/>
              <a:t>The digital teacher. </a:t>
            </a:r>
            <a:r>
              <a:rPr lang="en-US" dirty="0">
                <a:hlinkClick r:id="rId11"/>
              </a:rPr>
              <a:t>https://thedigitalteacher.com/</a:t>
            </a:r>
            <a:endParaRPr lang="en-US" dirty="0"/>
          </a:p>
          <a:p>
            <a:pPr marL="0" lvl="0" indent="0">
              <a:buNone/>
            </a:pPr>
            <a:endParaRPr lang="es-ES" dirty="0"/>
          </a:p>
        </p:txBody>
      </p:sp>
      <p:sp>
        <p:nvSpPr>
          <p:cNvPr id="5" name="Marcador de contenido 4"/>
          <p:cNvSpPr>
            <a:spLocks noGrp="1"/>
          </p:cNvSpPr>
          <p:nvPr>
            <p:ph sz="half" idx="2"/>
          </p:nvPr>
        </p:nvSpPr>
        <p:spPr>
          <a:xfrm>
            <a:off x="7944787" y="584616"/>
            <a:ext cx="3882452" cy="5592347"/>
          </a:xfrm>
        </p:spPr>
        <p:txBody>
          <a:bodyPr>
            <a:normAutofit fontScale="62500" lnSpcReduction="20000"/>
          </a:bodyPr>
          <a:lstStyle/>
          <a:p>
            <a:pPr marL="0" lvl="0" indent="0">
              <a:lnSpc>
                <a:spcPct val="120000"/>
              </a:lnSpc>
              <a:buNone/>
            </a:pPr>
            <a:r>
              <a:rPr lang="es-ES" dirty="0">
                <a:hlinkClick r:id="rId12"/>
              </a:rPr>
              <a:t>https://visuwords.com/</a:t>
            </a:r>
            <a:endParaRPr lang="es-ES" dirty="0"/>
          </a:p>
          <a:p>
            <a:pPr marL="0" lvl="0" indent="0">
              <a:lnSpc>
                <a:spcPct val="120000"/>
              </a:lnSpc>
              <a:buNone/>
            </a:pPr>
            <a:r>
              <a:rPr lang="es-ES" dirty="0">
                <a:hlinkClick r:id="rId13"/>
              </a:rPr>
              <a:t>https://www.eslvideo.com/</a:t>
            </a:r>
            <a:endParaRPr lang="es-ES" dirty="0"/>
          </a:p>
          <a:p>
            <a:pPr marL="0" lvl="0" indent="0">
              <a:lnSpc>
                <a:spcPct val="120000"/>
              </a:lnSpc>
              <a:buNone/>
            </a:pPr>
            <a:r>
              <a:rPr lang="es-ES" dirty="0">
                <a:hlinkClick r:id="rId14"/>
              </a:rPr>
              <a:t>https://es.lyricstraining.com/</a:t>
            </a:r>
            <a:endParaRPr lang="es-ES" dirty="0"/>
          </a:p>
          <a:p>
            <a:pPr marL="0" lvl="0" indent="0">
              <a:lnSpc>
                <a:spcPct val="120000"/>
              </a:lnSpc>
              <a:buNone/>
            </a:pPr>
            <a:r>
              <a:rPr lang="es-ES" dirty="0">
                <a:hlinkClick r:id="rId15"/>
              </a:rPr>
              <a:t>https://www.busuu.com/es</a:t>
            </a:r>
            <a:endParaRPr lang="es-ES" dirty="0"/>
          </a:p>
          <a:p>
            <a:pPr marL="0" lvl="0" indent="0">
              <a:lnSpc>
                <a:spcPct val="120000"/>
              </a:lnSpc>
              <a:buNone/>
            </a:pPr>
            <a:r>
              <a:rPr lang="es-ES" dirty="0">
                <a:hlinkClick r:id="rId16"/>
              </a:rPr>
              <a:t>http://intermediatelow.blogspot.com/</a:t>
            </a:r>
            <a:endParaRPr lang="es-ES" dirty="0"/>
          </a:p>
          <a:p>
            <a:pPr marL="0" lvl="0" indent="0">
              <a:lnSpc>
                <a:spcPct val="120000"/>
              </a:lnSpc>
              <a:buNone/>
            </a:pPr>
            <a:r>
              <a:rPr lang="es-ES" dirty="0">
                <a:hlinkClick r:id="rId17"/>
              </a:rPr>
              <a:t>https://www.englishclub.com/</a:t>
            </a:r>
            <a:endParaRPr lang="es-ES" dirty="0"/>
          </a:p>
          <a:p>
            <a:pPr marL="0" lvl="0" indent="0">
              <a:lnSpc>
                <a:spcPct val="120000"/>
              </a:lnSpc>
              <a:buNone/>
            </a:pPr>
            <a:r>
              <a:rPr lang="es-ES" dirty="0">
                <a:hlinkClick r:id="rId18"/>
              </a:rPr>
              <a:t>http://www.topics-mag.com/</a:t>
            </a:r>
            <a:endParaRPr lang="es-ES" dirty="0"/>
          </a:p>
          <a:p>
            <a:pPr marL="0" lvl="0" indent="0">
              <a:lnSpc>
                <a:spcPct val="120000"/>
              </a:lnSpc>
              <a:buNone/>
            </a:pPr>
            <a:r>
              <a:rPr lang="es-ES" dirty="0">
                <a:hlinkClick r:id="rId19"/>
              </a:rPr>
              <a:t>http://www.readableblog.com/</a:t>
            </a:r>
            <a:endParaRPr lang="es-ES" dirty="0"/>
          </a:p>
          <a:p>
            <a:pPr marL="0" lvl="0" indent="0">
              <a:lnSpc>
                <a:spcPct val="120000"/>
              </a:lnSpc>
              <a:buNone/>
            </a:pPr>
            <a:r>
              <a:rPr lang="es-ES" dirty="0">
                <a:hlinkClick r:id="rId20"/>
              </a:rPr>
              <a:t>https://dictionary.cambridge.org/es/</a:t>
            </a:r>
            <a:endParaRPr lang="es-ES" dirty="0"/>
          </a:p>
          <a:p>
            <a:pPr marL="0" lvl="0" indent="0">
              <a:lnSpc>
                <a:spcPct val="120000"/>
              </a:lnSpc>
              <a:buNone/>
            </a:pPr>
            <a:r>
              <a:rPr lang="es-ES" dirty="0">
                <a:hlinkClick r:id="rId2"/>
              </a:rPr>
              <a:t>http://www.bbc.co.uk/learningenglish</a:t>
            </a:r>
            <a:endParaRPr lang="es-ES" dirty="0"/>
          </a:p>
          <a:p>
            <a:pPr marL="0" lvl="0" indent="0">
              <a:lnSpc>
                <a:spcPct val="120000"/>
              </a:lnSpc>
              <a:buNone/>
            </a:pPr>
            <a:r>
              <a:rPr lang="es-ES" dirty="0">
                <a:hlinkClick r:id="rId21"/>
              </a:rPr>
              <a:t>https://www.tefl.net/</a:t>
            </a:r>
            <a:endParaRPr lang="es-ES" dirty="0"/>
          </a:p>
          <a:p>
            <a:pPr marL="0" lvl="0" indent="0">
              <a:lnSpc>
                <a:spcPct val="120000"/>
              </a:lnSpc>
              <a:buNone/>
            </a:pPr>
            <a:r>
              <a:rPr lang="es-ES" dirty="0">
                <a:hlinkClick r:id="rId22"/>
              </a:rPr>
              <a:t>http://www.elllo.org/</a:t>
            </a:r>
            <a:endParaRPr lang="es-ES" dirty="0"/>
          </a:p>
          <a:p>
            <a:pPr marL="0" indent="0">
              <a:buNone/>
            </a:pPr>
            <a:endParaRPr lang="es-ES" dirty="0"/>
          </a:p>
        </p:txBody>
      </p:sp>
    </p:spTree>
    <p:extLst>
      <p:ext uri="{BB962C8B-B14F-4D97-AF65-F5344CB8AC3E}">
        <p14:creationId xmlns:p14="http://schemas.microsoft.com/office/powerpoint/2010/main" val="276619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890469"/>
          </a:xfrm>
        </p:spPr>
        <p:txBody>
          <a:bodyPr/>
          <a:lstStyle/>
          <a:p>
            <a:pPr algn="ctr"/>
            <a:r>
              <a:rPr lang="es-MX" b="1" dirty="0" err="1" smtClean="0">
                <a:solidFill>
                  <a:schemeClr val="tx2">
                    <a:lumMod val="60000"/>
                    <a:lumOff val="40000"/>
                  </a:schemeClr>
                </a:solidFill>
                <a:latin typeface="Arial" panose="020B0604020202020204" pitchFamily="34" charset="0"/>
                <a:cs typeface="Arial" panose="020B0604020202020204" pitchFamily="34" charset="0"/>
              </a:rPr>
              <a:t>Course</a:t>
            </a:r>
            <a:r>
              <a:rPr lang="es-MX" b="1" dirty="0" smtClean="0">
                <a:solidFill>
                  <a:schemeClr val="tx2">
                    <a:lumMod val="60000"/>
                    <a:lumOff val="40000"/>
                  </a:schemeClr>
                </a:solidFill>
                <a:latin typeface="Arial" panose="020B0604020202020204" pitchFamily="34" charset="0"/>
                <a:cs typeface="Arial" panose="020B0604020202020204" pitchFamily="34" charset="0"/>
              </a:rPr>
              <a:t> </a:t>
            </a:r>
            <a:r>
              <a:rPr lang="es-MX" b="1" dirty="0" err="1">
                <a:solidFill>
                  <a:schemeClr val="tx2">
                    <a:lumMod val="60000"/>
                    <a:lumOff val="40000"/>
                  </a:schemeClr>
                </a:solidFill>
                <a:latin typeface="Arial" panose="020B0604020202020204" pitchFamily="34" charset="0"/>
                <a:cs typeface="Arial" panose="020B0604020202020204" pitchFamily="34" charset="0"/>
              </a:rPr>
              <a:t>p</a:t>
            </a:r>
            <a:r>
              <a:rPr lang="es-MX" b="1" dirty="0" err="1" smtClean="0">
                <a:solidFill>
                  <a:schemeClr val="tx2">
                    <a:lumMod val="60000"/>
                    <a:lumOff val="40000"/>
                  </a:schemeClr>
                </a:solidFill>
                <a:latin typeface="Arial" panose="020B0604020202020204" pitchFamily="34" charset="0"/>
                <a:cs typeface="Arial" panose="020B0604020202020204" pitchFamily="34" charset="0"/>
              </a:rPr>
              <a:t>urpose</a:t>
            </a:r>
            <a:endParaRPr lang="es-MX" b="1"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23"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352970" y="244165"/>
            <a:ext cx="1423230" cy="1377022"/>
          </a:xfrm>
          <a:prstGeom prst="rect">
            <a:avLst/>
          </a:prstGeom>
          <a:noFill/>
        </p:spPr>
      </p:pic>
      <p:sp>
        <p:nvSpPr>
          <p:cNvPr id="3" name="Rectángulo 2"/>
          <p:cNvSpPr/>
          <p:nvPr/>
        </p:nvSpPr>
        <p:spPr>
          <a:xfrm>
            <a:off x="993126" y="1621188"/>
            <a:ext cx="10360674" cy="4524315"/>
          </a:xfrm>
          <a:prstGeom prst="rect">
            <a:avLst/>
          </a:prstGeom>
        </p:spPr>
        <p:txBody>
          <a:bodyPr wrap="square">
            <a:spAutoFit/>
          </a:bodyPr>
          <a:lstStyle/>
          <a:p>
            <a:pPr algn="just">
              <a:lnSpc>
                <a:spcPct val="200000"/>
              </a:lnSpc>
            </a:pPr>
            <a:r>
              <a:rPr lang="en-US" sz="2400" dirty="0">
                <a:latin typeface="Arial" panose="020B0604020202020204" pitchFamily="34" charset="0"/>
                <a:cs typeface="Arial" panose="020B0604020202020204" pitchFamily="34" charset="0"/>
              </a:rPr>
              <a:t>The English Language Course for </a:t>
            </a:r>
            <a:r>
              <a:rPr lang="en-US" sz="2400" dirty="0" err="1">
                <a:latin typeface="Arial" panose="020B0604020202020204" pitchFamily="34" charset="0"/>
                <a:cs typeface="Arial" panose="020B0604020202020204" pitchFamily="34" charset="0"/>
              </a:rPr>
              <a:t>Escuelas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Normales</a:t>
            </a:r>
            <a:r>
              <a:rPr lang="en-US" sz="2400" dirty="0">
                <a:latin typeface="Arial" panose="020B0604020202020204" pitchFamily="34" charset="0"/>
                <a:cs typeface="Arial" panose="020B0604020202020204" pitchFamily="34" charset="0"/>
              </a:rPr>
              <a:t> is designed to develop students’ ability to communicate effectively in English contexts that will be important for them. As future teachers in a society where English is increasingly important for engaging successfully with professional and social activities, it is essential that all students develop a good level of proficiency in English. </a:t>
            </a:r>
          </a:p>
        </p:txBody>
      </p:sp>
    </p:spTree>
    <p:extLst>
      <p:ext uri="{BB962C8B-B14F-4D97-AF65-F5344CB8AC3E}">
        <p14:creationId xmlns:p14="http://schemas.microsoft.com/office/powerpoint/2010/main" val="912658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243789" y="244165"/>
            <a:ext cx="1423230" cy="1377022"/>
          </a:xfrm>
          <a:prstGeom prst="rect">
            <a:avLst/>
          </a:prstGeom>
          <a:noFill/>
        </p:spPr>
      </p:pic>
      <p:sp>
        <p:nvSpPr>
          <p:cNvPr id="3" name="Rectángulo 2"/>
          <p:cNvSpPr/>
          <p:nvPr/>
        </p:nvSpPr>
        <p:spPr>
          <a:xfrm>
            <a:off x="1667020" y="244165"/>
            <a:ext cx="9769805" cy="2215991"/>
          </a:xfrm>
          <a:prstGeom prst="rect">
            <a:avLst/>
          </a:prstGeom>
        </p:spPr>
        <p:txBody>
          <a:bodyPr wrap="square">
            <a:spAutoFit/>
          </a:bodyPr>
          <a:lstStyle/>
          <a:p>
            <a:pPr algn="just">
              <a:lnSpc>
                <a:spcPct val="200000"/>
              </a:lnSpc>
            </a:pPr>
            <a:r>
              <a:rPr lang="en-US" sz="2300" dirty="0">
                <a:latin typeface="Arial" panose="020B0604020202020204" pitchFamily="34" charset="0"/>
                <a:cs typeface="Arial" panose="020B0604020202020204" pitchFamily="34" charset="0"/>
              </a:rPr>
              <a:t>English is growing in importance for accessing information, making useful contacts, understanding other cultures and participating in cultural activities. </a:t>
            </a:r>
          </a:p>
        </p:txBody>
      </p:sp>
      <p:sp>
        <p:nvSpPr>
          <p:cNvPr id="5" name="Rectángulo 4"/>
          <p:cNvSpPr/>
          <p:nvPr/>
        </p:nvSpPr>
        <p:spPr>
          <a:xfrm>
            <a:off x="534596" y="2325177"/>
            <a:ext cx="11011409" cy="3631763"/>
          </a:xfrm>
          <a:prstGeom prst="rect">
            <a:avLst/>
          </a:prstGeom>
        </p:spPr>
        <p:txBody>
          <a:bodyPr wrap="square">
            <a:spAutoFit/>
          </a:bodyPr>
          <a:lstStyle/>
          <a:p>
            <a:pPr algn="just">
              <a:lnSpc>
                <a:spcPct val="200000"/>
              </a:lnSpc>
            </a:pPr>
            <a:r>
              <a:rPr lang="en-US" sz="2300" dirty="0">
                <a:latin typeface="Arial" panose="020B0604020202020204" pitchFamily="34" charset="0"/>
                <a:cs typeface="Arial" panose="020B0604020202020204" pitchFamily="34" charset="0"/>
              </a:rPr>
              <a:t>As UNESCO has said: Linguistic competencies are fundamental for the empowerment of the individual in democratic and plural societies, as they condition school achievement, promote access to other cultures and encourage openness to cultural exchanges (UNESCO 2007:13). English is particularly important for students because of its role in multinational communicative settings (Hyland 2011).</a:t>
            </a:r>
          </a:p>
        </p:txBody>
      </p:sp>
    </p:spTree>
    <p:extLst>
      <p:ext uri="{BB962C8B-B14F-4D97-AF65-F5344CB8AC3E}">
        <p14:creationId xmlns:p14="http://schemas.microsoft.com/office/powerpoint/2010/main" val="1802497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59808" y="1471648"/>
            <a:ext cx="10718042" cy="5016758"/>
          </a:xfrm>
          <a:prstGeom prst="rect">
            <a:avLst/>
          </a:prstGeom>
        </p:spPr>
        <p:txBody>
          <a:bodyPr wrap="square">
            <a:spAutoFit/>
          </a:bodyPr>
          <a:lstStyle/>
          <a:p>
            <a:pPr algn="just">
              <a:lnSpc>
                <a:spcPct val="16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Develop their ability to use English in personal and social communications, to develop relationships, complete transactions and meet everyday needs.</a:t>
            </a:r>
          </a:p>
          <a:p>
            <a:pPr algn="just">
              <a:lnSpc>
                <a:spcPct val="160000"/>
              </a:lnSpc>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algn="just">
              <a:lnSpc>
                <a:spcPct val="16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Increase their engagement with cultural and intercultural activities in English, in order to develop a better understanding of their own culture as well as other cultures around the world.</a:t>
            </a:r>
          </a:p>
          <a:p>
            <a:pPr algn="just">
              <a:lnSpc>
                <a:spcPct val="160000"/>
              </a:lnSpc>
            </a:pPr>
            <a:endParaRPr lang="en-US" sz="2000" dirty="0">
              <a:latin typeface="Arial" panose="020B0604020202020204" pitchFamily="34" charset="0"/>
              <a:cs typeface="Arial" panose="020B0604020202020204" pitchFamily="34" charset="0"/>
            </a:endParaRPr>
          </a:p>
          <a:p>
            <a:pPr algn="just">
              <a:lnSpc>
                <a:spcPct val="16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Develop their ability to teach in a school environment where English is an important aspect of the school’s approach. Schools are expected to use English increasingly for various teaching and learning activities, and future teachers need to be confident in using English in the school environment.</a:t>
            </a:r>
            <a:endParaRPr lang="es-ES" sz="2000" dirty="0">
              <a:latin typeface="Arial" panose="020B0604020202020204" pitchFamily="34" charset="0"/>
              <a:cs typeface="Arial" panose="020B0604020202020204" pitchFamily="34" charset="0"/>
            </a:endParaRPr>
          </a:p>
        </p:txBody>
      </p:sp>
      <p:sp>
        <p:nvSpPr>
          <p:cNvPr id="6" name="Rectángulo 5"/>
          <p:cNvSpPr/>
          <p:nvPr/>
        </p:nvSpPr>
        <p:spPr>
          <a:xfrm>
            <a:off x="1933042" y="397726"/>
            <a:ext cx="8571577" cy="978729"/>
          </a:xfrm>
          <a:prstGeom prst="rect">
            <a:avLst/>
          </a:prstGeom>
        </p:spPr>
        <p:txBody>
          <a:bodyPr wrap="none">
            <a:spAutoFit/>
          </a:bodyPr>
          <a:lstStyle/>
          <a:p>
            <a:pPr algn="just">
              <a:lnSpc>
                <a:spcPct val="160000"/>
              </a:lnSpc>
            </a:pPr>
            <a:r>
              <a:rPr lang="en-US" sz="3600" b="1" dirty="0">
                <a:solidFill>
                  <a:schemeClr val="accent1"/>
                </a:solidFill>
                <a:latin typeface="Arial" panose="020B0604020202020204" pitchFamily="34" charset="0"/>
                <a:cs typeface="Arial" panose="020B0604020202020204" pitchFamily="34" charset="0"/>
              </a:rPr>
              <a:t>The course has three main objectives:</a:t>
            </a:r>
          </a:p>
        </p:txBody>
      </p:sp>
      <p:pic>
        <p:nvPicPr>
          <p:cNvPr id="7"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352970" y="244165"/>
            <a:ext cx="1423230" cy="1377022"/>
          </a:xfrm>
          <a:prstGeom prst="rect">
            <a:avLst/>
          </a:prstGeom>
          <a:noFill/>
        </p:spPr>
      </p:pic>
    </p:spTree>
    <p:extLst>
      <p:ext uri="{BB962C8B-B14F-4D97-AF65-F5344CB8AC3E}">
        <p14:creationId xmlns:p14="http://schemas.microsoft.com/office/powerpoint/2010/main" val="2238540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15" t="18868" r="23092" b="13207"/>
          <a:stretch/>
        </p:blipFill>
        <p:spPr bwMode="auto">
          <a:xfrm>
            <a:off x="2236869" y="0"/>
            <a:ext cx="890587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803245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4" name="Marcador de contenido 3"/>
          <p:cNvPicPr>
            <a:picLocks noGrp="1" noChangeAspect="1"/>
          </p:cNvPicPr>
          <p:nvPr>
            <p:ph idx="1"/>
          </p:nvPr>
        </p:nvPicPr>
        <p:blipFill rotWithShape="1">
          <a:blip r:embed="rId3"/>
          <a:srcRect l="25182" t="37283" r="25008" b="10812"/>
          <a:stretch/>
        </p:blipFill>
        <p:spPr>
          <a:xfrm>
            <a:off x="1592337" y="1362973"/>
            <a:ext cx="9379215" cy="5495027"/>
          </a:xfrm>
          <a:prstGeom prst="rect">
            <a:avLst/>
          </a:prstGeom>
        </p:spPr>
      </p:pic>
      <p:sp>
        <p:nvSpPr>
          <p:cNvPr id="5" name="1 Título"/>
          <p:cNvSpPr>
            <a:spLocks noGrp="1"/>
          </p:cNvSpPr>
          <p:nvPr>
            <p:ph type="title"/>
          </p:nvPr>
        </p:nvSpPr>
        <p:spPr>
          <a:xfrm>
            <a:off x="838200" y="365125"/>
            <a:ext cx="10515600" cy="1325563"/>
          </a:xfrm>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Progression</a:t>
            </a:r>
            <a:endParaRPr lang="es-MX" b="1" dirty="0">
              <a:solidFill>
                <a:schemeClr val="tx2">
                  <a:lumMod val="60000"/>
                  <a:lumOff val="40000"/>
                </a:schemeClr>
              </a:solidFill>
            </a:endParaRPr>
          </a:p>
        </p:txBody>
      </p:sp>
      <p:sp>
        <p:nvSpPr>
          <p:cNvPr id="3" name="2 Flecha izquierda"/>
          <p:cNvSpPr/>
          <p:nvPr/>
        </p:nvSpPr>
        <p:spPr>
          <a:xfrm>
            <a:off x="10558734" y="3623094"/>
            <a:ext cx="1581509" cy="914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5125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6648" t="19015" r="29921" b="12319"/>
          <a:stretch/>
        </p:blipFill>
        <p:spPr>
          <a:xfrm>
            <a:off x="2595195" y="0"/>
            <a:ext cx="9199435" cy="6858000"/>
          </a:xfrm>
          <a:prstGeom prst="rect">
            <a:avLst/>
          </a:prstGeom>
        </p:spPr>
      </p:pic>
      <p:pic>
        <p:nvPicPr>
          <p:cNvPr id="3"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685249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844697"/>
          </a:xfrm>
        </p:spPr>
        <p:txBody>
          <a:bodyPr/>
          <a:lstStyle/>
          <a:p>
            <a:pPr algn="ctr"/>
            <a:r>
              <a:rPr lang="es-MX" b="1" dirty="0" err="1" smtClean="0">
                <a:solidFill>
                  <a:schemeClr val="tx2">
                    <a:lumMod val="60000"/>
                    <a:lumOff val="40000"/>
                  </a:schemeClr>
                </a:solidFill>
                <a:latin typeface="Arial" panose="020B0604020202020204" pitchFamily="34" charset="0"/>
                <a:cs typeface="Arial" panose="020B0604020202020204" pitchFamily="34" charset="0"/>
              </a:rPr>
              <a:t>Course</a:t>
            </a:r>
            <a:r>
              <a:rPr lang="es-MX" b="1" dirty="0" smtClean="0">
                <a:solidFill>
                  <a:schemeClr val="tx2">
                    <a:lumMod val="60000"/>
                    <a:lumOff val="40000"/>
                  </a:schemeClr>
                </a:solidFill>
                <a:latin typeface="Arial" panose="020B0604020202020204" pitchFamily="34" charset="0"/>
                <a:cs typeface="Arial" panose="020B0604020202020204" pitchFamily="34" charset="0"/>
              </a:rPr>
              <a:t> </a:t>
            </a:r>
            <a:r>
              <a:rPr lang="es-MX" b="1" dirty="0" err="1" smtClean="0">
                <a:solidFill>
                  <a:schemeClr val="tx2">
                    <a:lumMod val="60000"/>
                    <a:lumOff val="40000"/>
                  </a:schemeClr>
                </a:solidFill>
                <a:latin typeface="Arial" panose="020B0604020202020204" pitchFamily="34" charset="0"/>
                <a:cs typeface="Arial" panose="020B0604020202020204" pitchFamily="34" charset="0"/>
              </a:rPr>
              <a:t>Description</a:t>
            </a:r>
            <a:endParaRPr lang="es-MX" b="1"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126585" y="98962"/>
            <a:ext cx="1423230" cy="1377022"/>
          </a:xfrm>
          <a:prstGeom prst="rect">
            <a:avLst/>
          </a:prstGeom>
          <a:noFill/>
        </p:spPr>
      </p:pic>
      <p:sp>
        <p:nvSpPr>
          <p:cNvPr id="3" name="CuadroTexto 2"/>
          <p:cNvSpPr txBox="1"/>
          <p:nvPr/>
        </p:nvSpPr>
        <p:spPr>
          <a:xfrm>
            <a:off x="838200" y="1161970"/>
            <a:ext cx="10515600" cy="5170646"/>
          </a:xfrm>
          <a:prstGeom prst="rect">
            <a:avLst/>
          </a:prstGeom>
          <a:noFill/>
        </p:spPr>
        <p:txBody>
          <a:bodyPr wrap="square" rtlCol="0">
            <a:spAutoFit/>
          </a:bodyPr>
          <a:lstStyle/>
          <a:p>
            <a:pPr algn="just">
              <a:lnSpc>
                <a:spcPct val="150000"/>
              </a:lnSpc>
            </a:pPr>
            <a:r>
              <a:rPr lang="en-US" sz="2200" dirty="0">
                <a:latin typeface="Arial" panose="020B0604020202020204" pitchFamily="34" charset="0"/>
                <a:cs typeface="Arial" panose="020B0604020202020204" pitchFamily="34" charset="0"/>
              </a:rPr>
              <a:t>The English language course is based on the communicative approach to language learning in line with the Common European Framework of Reference form the Council of Europe. More specifically, there are five main principles of language learning that underpin this curriculum:</a:t>
            </a:r>
          </a:p>
          <a:p>
            <a:pPr marL="342905" indent="-342905" algn="just">
              <a:lnSpc>
                <a:spcPct val="150000"/>
              </a:lnSpc>
              <a:buFont typeface="+mj-lt"/>
              <a:buAutoNum type="arabicPeriod"/>
            </a:pPr>
            <a:r>
              <a:rPr lang="en-US" sz="2200" dirty="0">
                <a:latin typeface="Arial" panose="020B0604020202020204" pitchFamily="34" charset="0"/>
                <a:cs typeface="Arial" panose="020B0604020202020204" pitchFamily="34" charset="0"/>
              </a:rPr>
              <a:t>Focus on meaningful communication</a:t>
            </a:r>
          </a:p>
          <a:p>
            <a:pPr marL="342905" indent="-342905" algn="just">
              <a:lnSpc>
                <a:spcPct val="150000"/>
              </a:lnSpc>
              <a:buFont typeface="+mj-lt"/>
              <a:buAutoNum type="arabicPeriod"/>
            </a:pPr>
            <a:r>
              <a:rPr lang="en-US" sz="2200" dirty="0">
                <a:latin typeface="Arial" panose="020B0604020202020204" pitchFamily="34" charset="0"/>
                <a:cs typeface="Arial" panose="020B0604020202020204" pitchFamily="34" charset="0"/>
              </a:rPr>
              <a:t>Teach authentic English.</a:t>
            </a:r>
          </a:p>
          <a:p>
            <a:pPr marL="342905" indent="-342905" algn="just">
              <a:lnSpc>
                <a:spcPct val="150000"/>
              </a:lnSpc>
              <a:buFont typeface="+mj-lt"/>
              <a:buAutoNum type="arabicPeriod"/>
            </a:pPr>
            <a:r>
              <a:rPr lang="en-US" sz="2200" dirty="0">
                <a:latin typeface="Arial" panose="020B0604020202020204" pitchFamily="34" charset="0"/>
                <a:cs typeface="Arial" panose="020B0604020202020204" pitchFamily="34" charset="0"/>
              </a:rPr>
              <a:t>Students learn most effectively through doing.</a:t>
            </a:r>
          </a:p>
          <a:p>
            <a:pPr marL="342905" indent="-342905" algn="just">
              <a:lnSpc>
                <a:spcPct val="150000"/>
              </a:lnSpc>
              <a:buFont typeface="+mj-lt"/>
              <a:buAutoNum type="arabicPeriod"/>
            </a:pPr>
            <a:r>
              <a:rPr lang="en-US" sz="2200" dirty="0">
                <a:latin typeface="Arial" panose="020B0604020202020204" pitchFamily="34" charset="0"/>
                <a:cs typeface="Arial" panose="020B0604020202020204" pitchFamily="34" charset="0"/>
              </a:rPr>
              <a:t>Students </a:t>
            </a:r>
            <a:r>
              <a:rPr lang="en-US" sz="2200" dirty="0" smtClean="0">
                <a:latin typeface="Arial" panose="020B0604020202020204" pitchFamily="34" charset="0"/>
                <a:cs typeface="Arial" panose="020B0604020202020204" pitchFamily="34" charset="0"/>
              </a:rPr>
              <a:t>learn </a:t>
            </a:r>
            <a:r>
              <a:rPr lang="en-US" sz="2200" dirty="0">
                <a:latin typeface="Arial" panose="020B0604020202020204" pitchFamily="34" charset="0"/>
                <a:cs typeface="Arial" panose="020B0604020202020204" pitchFamily="34" charset="0"/>
              </a:rPr>
              <a:t>best when motivated and engaged</a:t>
            </a:r>
          </a:p>
          <a:p>
            <a:pPr marL="342905" indent="-342905" algn="just">
              <a:lnSpc>
                <a:spcPct val="150000"/>
              </a:lnSpc>
              <a:buFont typeface="+mj-lt"/>
              <a:buAutoNum type="arabicPeriod"/>
            </a:pPr>
            <a:r>
              <a:rPr lang="en-US" sz="2200" dirty="0">
                <a:latin typeface="Arial" panose="020B0604020202020204" pitchFamily="34" charset="0"/>
                <a:cs typeface="Arial" panose="020B0604020202020204" pitchFamily="34" charset="0"/>
              </a:rPr>
              <a:t>Differentiate the teaching according to different interests and needs among each group of students.</a:t>
            </a:r>
            <a:endParaRPr lang="es-E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0112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E23FC4316C9E614A9E4DABEC5A6E8E00" ma:contentTypeVersion="2" ma:contentTypeDescription="Crear nuevo documento." ma:contentTypeScope="" ma:versionID="3e7c6fa5ef5fa5ee0c97f8c58d70d3a3">
  <xsd:schema xmlns:xsd="http://www.w3.org/2001/XMLSchema" xmlns:xs="http://www.w3.org/2001/XMLSchema" xmlns:p="http://schemas.microsoft.com/office/2006/metadata/properties" xmlns:ns2="d62a5fa6-7166-4d93-a8c4-cc49e89b0e9c" targetNamespace="http://schemas.microsoft.com/office/2006/metadata/properties" ma:root="true" ma:fieldsID="649b93bbe9cfac265aaf4cb10ef28f15" ns2:_="">
    <xsd:import namespace="d62a5fa6-7166-4d93-a8c4-cc49e89b0e9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2a5fa6-7166-4d93-a8c4-cc49e89b0e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40667B-82D4-4C58-914C-FC8B1AE12CD8}">
  <ds:schemaRefs>
    <ds:schemaRef ds:uri="http://schemas.microsoft.com/sharepoint/v3/contenttype/forms"/>
  </ds:schemaRefs>
</ds:datastoreItem>
</file>

<file path=customXml/itemProps2.xml><?xml version="1.0" encoding="utf-8"?>
<ds:datastoreItem xmlns:ds="http://schemas.openxmlformats.org/officeDocument/2006/customXml" ds:itemID="{17102D9C-E1C0-4074-B786-8F8B909C23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2a5fa6-7166-4d93-a8c4-cc49e89b0e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5B06D5-31DF-444F-BF69-256A9068086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62a5fa6-7166-4d93-a8c4-cc49e89b0e9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14771</TotalTime>
  <Words>1631</Words>
  <Application>Microsoft Office PowerPoint</Application>
  <PresentationFormat>Panorámica</PresentationFormat>
  <Paragraphs>241</Paragraphs>
  <Slides>26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26</vt:i4>
      </vt:variant>
    </vt:vector>
  </HeadingPairs>
  <TitlesOfParts>
    <vt:vector size="34" baseType="lpstr">
      <vt:lpstr>Arial</vt:lpstr>
      <vt:lpstr>Calibri</vt:lpstr>
      <vt:lpstr>Calibri Light</vt:lpstr>
      <vt:lpstr>Comic Sans MS</vt:lpstr>
      <vt:lpstr>Times New Roman</vt:lpstr>
      <vt:lpstr>Wingdings</vt:lpstr>
      <vt:lpstr>Wingdings 3</vt:lpstr>
      <vt:lpstr>Office Theme</vt:lpstr>
      <vt:lpstr>Presentación de PowerPoint</vt:lpstr>
      <vt:lpstr>Escuela Normal de Educación Preescolar  English A2.1  Sharing information and ideas</vt:lpstr>
      <vt:lpstr>Course purpose</vt:lpstr>
      <vt:lpstr>Presentación de PowerPoint</vt:lpstr>
      <vt:lpstr>Presentación de PowerPoint</vt:lpstr>
      <vt:lpstr>Presentación de PowerPoint</vt:lpstr>
      <vt:lpstr>Course Progression</vt:lpstr>
      <vt:lpstr>Presentación de PowerPoint</vt:lpstr>
      <vt:lpstr>Course Description</vt:lpstr>
      <vt:lpstr>Competences of the degree profile developed by the course</vt:lpstr>
      <vt:lpstr>Presentación de PowerPoint</vt:lpstr>
      <vt:lpstr>Presentación de PowerPoint</vt:lpstr>
      <vt:lpstr>Course structure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Treat each other with KINDNESS, DIGNITY AND RESPECT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dc:creator>
  <cp:lastModifiedBy>Maria Elena</cp:lastModifiedBy>
  <cp:revision>248</cp:revision>
  <dcterms:created xsi:type="dcterms:W3CDTF">2018-08-18T02:13:40Z</dcterms:created>
  <dcterms:modified xsi:type="dcterms:W3CDTF">2021-08-22T21:28:08Z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0x010100E23FC4316C9E614A9E4DABEC5A6E8E00</vt:lpwstr>
  </property>
</Properties>
</file>