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9" r:id="rId9"/>
    <p:sldId id="275" r:id="rId10"/>
    <p:sldId id="264" r:id="rId11"/>
    <p:sldId id="272" r:id="rId12"/>
    <p:sldId id="265" r:id="rId13"/>
    <p:sldId id="278" r:id="rId14"/>
    <p:sldId id="279" r:id="rId15"/>
    <p:sldId id="277" r:id="rId16"/>
    <p:sldId id="26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2BE6E-EC9B-4B91-82F1-DD9F36D3BB3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918E669-1D04-4E24-8CFE-A24F716544C6}">
      <dgm:prSet phldrT="[Texto]" custT="1"/>
      <dgm:spPr/>
      <dgm:t>
        <a:bodyPr/>
        <a:lstStyle/>
        <a:p>
          <a:r>
            <a:rPr lang="es-MX" sz="1400" b="1" dirty="0"/>
            <a:t>Unidad de aprendizaje I</a:t>
          </a:r>
        </a:p>
        <a:p>
          <a:r>
            <a:rPr lang="es-MX" sz="1400" b="1" dirty="0"/>
            <a:t>Fundamentos científicos y pedagógicos de la educación</a:t>
          </a:r>
        </a:p>
        <a:p>
          <a:r>
            <a:rPr lang="es-MX" sz="1400" b="1" dirty="0" err="1"/>
            <a:t>Socioemocio</a:t>
          </a:r>
          <a:r>
            <a:rPr lang="es-MX" sz="1400" b="1" dirty="0"/>
            <a:t> </a:t>
          </a:r>
          <a:r>
            <a:rPr lang="es-MX" sz="1400" b="1" dirty="0" err="1"/>
            <a:t>nal</a:t>
          </a:r>
          <a:endParaRPr lang="es-MX" sz="1400" b="1" dirty="0"/>
        </a:p>
      </dgm:t>
    </dgm:pt>
    <dgm:pt modelId="{C67C89CA-AD79-4229-B887-3B771458C5DA}" type="parTrans" cxnId="{012911A2-D64B-45AA-B32F-806DF5C2130F}">
      <dgm:prSet/>
      <dgm:spPr/>
      <dgm:t>
        <a:bodyPr/>
        <a:lstStyle/>
        <a:p>
          <a:endParaRPr lang="es-MX"/>
        </a:p>
      </dgm:t>
    </dgm:pt>
    <dgm:pt modelId="{675A5793-9C44-4F35-9DB3-F227553F50B3}" type="sibTrans" cxnId="{012911A2-D64B-45AA-B32F-806DF5C2130F}">
      <dgm:prSet/>
      <dgm:spPr/>
      <dgm:t>
        <a:bodyPr/>
        <a:lstStyle/>
        <a:p>
          <a:endParaRPr lang="es-MX"/>
        </a:p>
      </dgm:t>
    </dgm:pt>
    <dgm:pt modelId="{3FF10B2A-20E2-4125-8E7D-82DE9BB1C848}">
      <dgm:prSet phldrT="[Texto]"/>
      <dgm:spPr/>
      <dgm:t>
        <a:bodyPr/>
        <a:lstStyle/>
        <a:p>
          <a:pPr algn="just"/>
          <a:r>
            <a:rPr lang="es-MX" dirty="0"/>
            <a:t>- </a:t>
          </a:r>
          <a:r>
            <a:rPr lang="es-MX" dirty="0">
              <a:solidFill>
                <a:srgbClr val="000000"/>
              </a:solidFill>
            </a:rPr>
            <a:t>Antecedentes científicos y pedagógicos de la educación socioemocional</a:t>
          </a:r>
        </a:p>
        <a:p>
          <a:pPr algn="just"/>
          <a:r>
            <a:rPr lang="es-MX" dirty="0">
              <a:solidFill>
                <a:srgbClr val="000000"/>
              </a:solidFill>
            </a:rPr>
            <a:t>- La educación socioemocional y el bienestar</a:t>
          </a:r>
        </a:p>
        <a:p>
          <a:pPr algn="just"/>
          <a:r>
            <a:rPr lang="es-MX" dirty="0">
              <a:solidFill>
                <a:srgbClr val="000000"/>
              </a:solidFill>
            </a:rPr>
            <a:t>- La inteligencia emocional y su relación con el aprendizaje</a:t>
          </a:r>
        </a:p>
        <a:p>
          <a:pPr algn="just"/>
          <a:r>
            <a:rPr lang="es-MX" dirty="0">
              <a:solidFill>
                <a:srgbClr val="000000"/>
              </a:solidFill>
            </a:rPr>
            <a:t>- La relación entre emociones, motivación y aprendizaje.</a:t>
          </a:r>
        </a:p>
        <a:p>
          <a:pPr algn="just"/>
          <a:r>
            <a:rPr lang="es-MX" dirty="0">
              <a:solidFill>
                <a:srgbClr val="000000"/>
              </a:solidFill>
            </a:rPr>
            <a:t>- La relación entre las competencias socioemocionales y la educación cívica y ética</a:t>
          </a:r>
        </a:p>
        <a:p>
          <a:pPr algn="just"/>
          <a:endParaRPr lang="es-MX" dirty="0"/>
        </a:p>
      </dgm:t>
    </dgm:pt>
    <dgm:pt modelId="{BB30121A-A32A-487C-9BEB-64001FC3A967}" type="parTrans" cxnId="{C3A0DE9B-BB08-46FF-9964-41E0ADBE5E9B}">
      <dgm:prSet/>
      <dgm:spPr/>
      <dgm:t>
        <a:bodyPr/>
        <a:lstStyle/>
        <a:p>
          <a:endParaRPr lang="es-MX"/>
        </a:p>
      </dgm:t>
    </dgm:pt>
    <dgm:pt modelId="{6420B9B0-1041-4680-B475-65613621D9F1}" type="sibTrans" cxnId="{C3A0DE9B-BB08-46FF-9964-41E0ADBE5E9B}">
      <dgm:prSet/>
      <dgm:spPr/>
      <dgm:t>
        <a:bodyPr/>
        <a:lstStyle/>
        <a:p>
          <a:endParaRPr lang="es-MX"/>
        </a:p>
      </dgm:t>
    </dgm:pt>
    <dgm:pt modelId="{5EF9430B-E5C5-4CB2-91D2-8C063C113D22}">
      <dgm:prSet phldrT="[Texto]" custT="1"/>
      <dgm:spPr/>
      <dgm:t>
        <a:bodyPr/>
        <a:lstStyle/>
        <a:p>
          <a:r>
            <a:rPr lang="es-MX" sz="1400" b="1" dirty="0"/>
            <a:t>Unidad de aprendizaje II</a:t>
          </a:r>
        </a:p>
        <a:p>
          <a:r>
            <a:rPr lang="es-MX" sz="1400" b="1" dirty="0"/>
            <a:t>Desarrollo </a:t>
          </a:r>
          <a:r>
            <a:rPr lang="es-MX" sz="1400" b="1" dirty="0" err="1"/>
            <a:t>socioemocio</a:t>
          </a:r>
          <a:r>
            <a:rPr lang="es-MX" sz="1400" b="1" dirty="0"/>
            <a:t>- </a:t>
          </a:r>
          <a:r>
            <a:rPr lang="es-MX" sz="1400" b="1" dirty="0" err="1"/>
            <a:t>nal</a:t>
          </a:r>
          <a:r>
            <a:rPr lang="es-MX" sz="1400" b="1" dirty="0"/>
            <a:t> en la infancia.</a:t>
          </a:r>
        </a:p>
        <a:p>
          <a:r>
            <a:rPr lang="es-MX" sz="1400" b="1" dirty="0"/>
            <a:t> </a:t>
          </a:r>
        </a:p>
      </dgm:t>
    </dgm:pt>
    <dgm:pt modelId="{2F6371D7-90C1-4CF4-9105-E03837071E93}" type="parTrans" cxnId="{B840F66B-A668-4586-B194-9124DE9271A7}">
      <dgm:prSet/>
      <dgm:spPr/>
      <dgm:t>
        <a:bodyPr/>
        <a:lstStyle/>
        <a:p>
          <a:endParaRPr lang="es-MX"/>
        </a:p>
      </dgm:t>
    </dgm:pt>
    <dgm:pt modelId="{07478949-C214-4AD1-9FBC-1A7AB948E9DC}" type="sibTrans" cxnId="{B840F66B-A668-4586-B194-9124DE9271A7}">
      <dgm:prSet/>
      <dgm:spPr/>
      <dgm:t>
        <a:bodyPr/>
        <a:lstStyle/>
        <a:p>
          <a:endParaRPr lang="es-MX"/>
        </a:p>
      </dgm:t>
    </dgm:pt>
    <dgm:pt modelId="{AB04B4D5-1109-4D4D-9BD0-C9A075FB731F}">
      <dgm:prSet phldrT="[Texto]" custT="1"/>
      <dgm:spPr/>
      <dgm:t>
        <a:bodyPr/>
        <a:lstStyle/>
        <a:p>
          <a:r>
            <a:rPr lang="es-MX" sz="1800" dirty="0">
              <a:solidFill>
                <a:srgbClr val="000000"/>
              </a:solidFill>
            </a:rPr>
            <a:t>- Neurociencias y        aprendizaje.</a:t>
          </a:r>
        </a:p>
        <a:p>
          <a:r>
            <a:rPr lang="es-MX" sz="1800" dirty="0">
              <a:solidFill>
                <a:srgbClr val="000000"/>
              </a:solidFill>
            </a:rPr>
            <a:t>- Teorías del desarrollo socioemocional en la primera infancia</a:t>
          </a:r>
        </a:p>
        <a:p>
          <a:r>
            <a:rPr lang="es-MX" sz="1800" dirty="0">
              <a:solidFill>
                <a:srgbClr val="000000"/>
              </a:solidFill>
            </a:rPr>
            <a:t>- Apego y vínculos sanos</a:t>
          </a:r>
        </a:p>
        <a:p>
          <a:r>
            <a:rPr lang="es-MX" sz="1800" dirty="0">
              <a:solidFill>
                <a:srgbClr val="000000"/>
              </a:solidFill>
            </a:rPr>
            <a:t>- Funciones ejecutivas y regulación emocional.</a:t>
          </a:r>
        </a:p>
        <a:p>
          <a:r>
            <a:rPr lang="es-MX" sz="1800" dirty="0">
              <a:solidFill>
                <a:srgbClr val="000000"/>
              </a:solidFill>
            </a:rPr>
            <a:t>- Estrés tóxico</a:t>
          </a:r>
        </a:p>
        <a:p>
          <a:r>
            <a:rPr lang="es-MX" sz="1800" dirty="0">
              <a:solidFill>
                <a:srgbClr val="000000"/>
              </a:solidFill>
            </a:rPr>
            <a:t>- Resiliencia</a:t>
          </a:r>
        </a:p>
      </dgm:t>
    </dgm:pt>
    <dgm:pt modelId="{53B365F4-931A-460E-88BE-0F7FBD03E28A}" type="parTrans" cxnId="{422740B5-2E97-4071-9E38-4219178E7953}">
      <dgm:prSet/>
      <dgm:spPr/>
      <dgm:t>
        <a:bodyPr/>
        <a:lstStyle/>
        <a:p>
          <a:endParaRPr lang="es-MX"/>
        </a:p>
      </dgm:t>
    </dgm:pt>
    <dgm:pt modelId="{DB9D9759-AC54-4C7A-B823-C00C576EB525}" type="sibTrans" cxnId="{422740B5-2E97-4071-9E38-4219178E7953}">
      <dgm:prSet/>
      <dgm:spPr/>
      <dgm:t>
        <a:bodyPr/>
        <a:lstStyle/>
        <a:p>
          <a:endParaRPr lang="es-MX"/>
        </a:p>
      </dgm:t>
    </dgm:pt>
    <dgm:pt modelId="{E7E8AFE4-BA6D-4D14-9826-E504719BC688}" type="pres">
      <dgm:prSet presAssocID="{81C2BE6E-EC9B-4B91-82F1-DD9F36D3BB34}" presName="list" presStyleCnt="0">
        <dgm:presLayoutVars>
          <dgm:dir/>
          <dgm:animLvl val="lvl"/>
        </dgm:presLayoutVars>
      </dgm:prSet>
      <dgm:spPr/>
    </dgm:pt>
    <dgm:pt modelId="{43CDB144-F1A0-43EE-A888-7D70CDE9EBCB}" type="pres">
      <dgm:prSet presAssocID="{2918E669-1D04-4E24-8CFE-A24F716544C6}" presName="posSpace" presStyleCnt="0"/>
      <dgm:spPr/>
    </dgm:pt>
    <dgm:pt modelId="{58E3FDA1-6FF3-4528-83C2-1021A5B9A753}" type="pres">
      <dgm:prSet presAssocID="{2918E669-1D04-4E24-8CFE-A24F716544C6}" presName="vertFlow" presStyleCnt="0"/>
      <dgm:spPr/>
    </dgm:pt>
    <dgm:pt modelId="{E941EE0A-B956-423A-8B24-A96963DEB123}" type="pres">
      <dgm:prSet presAssocID="{2918E669-1D04-4E24-8CFE-A24F716544C6}" presName="topSpace" presStyleCnt="0"/>
      <dgm:spPr/>
    </dgm:pt>
    <dgm:pt modelId="{2355C5B4-A4A0-4600-AD02-45BE44598313}" type="pres">
      <dgm:prSet presAssocID="{2918E669-1D04-4E24-8CFE-A24F716544C6}" presName="firstComp" presStyleCnt="0"/>
      <dgm:spPr/>
    </dgm:pt>
    <dgm:pt modelId="{7F4DB2FC-6DC2-4741-B0C1-684781208811}" type="pres">
      <dgm:prSet presAssocID="{2918E669-1D04-4E24-8CFE-A24F716544C6}" presName="firstChild" presStyleLbl="bgAccFollowNode1" presStyleIdx="0" presStyleCnt="2" custScaleX="117488" custScaleY="251574" custLinFactNeighborX="5866" custLinFactNeighborY="-4592"/>
      <dgm:spPr/>
    </dgm:pt>
    <dgm:pt modelId="{D50A87B7-1631-4744-9A28-C2A9681A7953}" type="pres">
      <dgm:prSet presAssocID="{2918E669-1D04-4E24-8CFE-A24F716544C6}" presName="firstChildTx" presStyleLbl="bgAccFollowNode1" presStyleIdx="0" presStyleCnt="2">
        <dgm:presLayoutVars>
          <dgm:bulletEnabled val="1"/>
        </dgm:presLayoutVars>
      </dgm:prSet>
      <dgm:spPr/>
    </dgm:pt>
    <dgm:pt modelId="{5C169648-6302-4184-9ACA-FDAA659E356F}" type="pres">
      <dgm:prSet presAssocID="{2918E669-1D04-4E24-8CFE-A24F716544C6}" presName="negSpace" presStyleCnt="0"/>
      <dgm:spPr/>
    </dgm:pt>
    <dgm:pt modelId="{B7C57A25-6AF0-4C4A-AA03-0DC3926E531E}" type="pres">
      <dgm:prSet presAssocID="{2918E669-1D04-4E24-8CFE-A24F716544C6}" presName="circle" presStyleLbl="node1" presStyleIdx="0" presStyleCnt="2" custScaleX="97277" custScaleY="124298" custLinFactNeighborX="-21856" custLinFactNeighborY="-10901"/>
      <dgm:spPr/>
    </dgm:pt>
    <dgm:pt modelId="{C1AAA796-E52E-464C-988B-D59C648B154B}" type="pres">
      <dgm:prSet presAssocID="{675A5793-9C44-4F35-9DB3-F227553F50B3}" presName="transSpace" presStyleCnt="0"/>
      <dgm:spPr/>
    </dgm:pt>
    <dgm:pt modelId="{BA83A9B0-C6C9-4C12-A83A-FD645919BD06}" type="pres">
      <dgm:prSet presAssocID="{5EF9430B-E5C5-4CB2-91D2-8C063C113D22}" presName="posSpace" presStyleCnt="0"/>
      <dgm:spPr/>
    </dgm:pt>
    <dgm:pt modelId="{7D1115C2-7D7D-4BCB-91C2-8654638CAD56}" type="pres">
      <dgm:prSet presAssocID="{5EF9430B-E5C5-4CB2-91D2-8C063C113D22}" presName="vertFlow" presStyleCnt="0"/>
      <dgm:spPr/>
    </dgm:pt>
    <dgm:pt modelId="{B30ABB85-7EE9-4884-8127-84ACE508F616}" type="pres">
      <dgm:prSet presAssocID="{5EF9430B-E5C5-4CB2-91D2-8C063C113D22}" presName="topSpace" presStyleCnt="0"/>
      <dgm:spPr/>
    </dgm:pt>
    <dgm:pt modelId="{CC01F07A-AD82-4B92-B307-4F8D23C89853}" type="pres">
      <dgm:prSet presAssocID="{5EF9430B-E5C5-4CB2-91D2-8C063C113D22}" presName="firstComp" presStyleCnt="0"/>
      <dgm:spPr/>
    </dgm:pt>
    <dgm:pt modelId="{686225F7-9E5F-4858-8BB5-7FA98D4F20FF}" type="pres">
      <dgm:prSet presAssocID="{5EF9430B-E5C5-4CB2-91D2-8C063C113D22}" presName="firstChild" presStyleLbl="bgAccFollowNode1" presStyleIdx="1" presStyleCnt="2" custScaleX="107599" custScaleY="250512" custLinFactNeighborX="-13936" custLinFactNeighborY="-285"/>
      <dgm:spPr/>
    </dgm:pt>
    <dgm:pt modelId="{D7F1888A-9D61-483A-922F-0FD377A1CC3E}" type="pres">
      <dgm:prSet presAssocID="{5EF9430B-E5C5-4CB2-91D2-8C063C113D22}" presName="firstChildTx" presStyleLbl="bgAccFollowNode1" presStyleIdx="1" presStyleCnt="2">
        <dgm:presLayoutVars>
          <dgm:bulletEnabled val="1"/>
        </dgm:presLayoutVars>
      </dgm:prSet>
      <dgm:spPr/>
    </dgm:pt>
    <dgm:pt modelId="{C638DE07-D4FD-4C5C-AF98-3A120D59E390}" type="pres">
      <dgm:prSet presAssocID="{5EF9430B-E5C5-4CB2-91D2-8C063C113D22}" presName="negSpace" presStyleCnt="0"/>
      <dgm:spPr/>
    </dgm:pt>
    <dgm:pt modelId="{87F5224F-B7E3-4E08-A586-83540117F519}" type="pres">
      <dgm:prSet presAssocID="{5EF9430B-E5C5-4CB2-91D2-8C063C113D22}" presName="circle" presStyleLbl="node1" presStyleIdx="1" presStyleCnt="2" custScaleY="124094" custLinFactNeighborX="-13390" custLinFactNeighborY="5239"/>
      <dgm:spPr/>
    </dgm:pt>
  </dgm:ptLst>
  <dgm:cxnLst>
    <dgm:cxn modelId="{6E800142-05E1-4FBE-AD43-5419CFE3F5F8}" type="presOf" srcId="{2918E669-1D04-4E24-8CFE-A24F716544C6}" destId="{B7C57A25-6AF0-4C4A-AA03-0DC3926E531E}" srcOrd="0" destOrd="0" presId="urn:microsoft.com/office/officeart/2005/8/layout/hList9"/>
    <dgm:cxn modelId="{B840F66B-A668-4586-B194-9124DE9271A7}" srcId="{81C2BE6E-EC9B-4B91-82F1-DD9F36D3BB34}" destId="{5EF9430B-E5C5-4CB2-91D2-8C063C113D22}" srcOrd="1" destOrd="0" parTransId="{2F6371D7-90C1-4CF4-9105-E03837071E93}" sibTransId="{07478949-C214-4AD1-9FBC-1A7AB948E9DC}"/>
    <dgm:cxn modelId="{5B926082-062D-4C48-A6BE-A887BF8C6F5A}" type="presOf" srcId="{AB04B4D5-1109-4D4D-9BD0-C9A075FB731F}" destId="{686225F7-9E5F-4858-8BB5-7FA98D4F20FF}" srcOrd="0" destOrd="0" presId="urn:microsoft.com/office/officeart/2005/8/layout/hList9"/>
    <dgm:cxn modelId="{F4AB9D83-FB17-4388-800E-F3FF501E48BC}" type="presOf" srcId="{81C2BE6E-EC9B-4B91-82F1-DD9F36D3BB34}" destId="{E7E8AFE4-BA6D-4D14-9826-E504719BC688}" srcOrd="0" destOrd="0" presId="urn:microsoft.com/office/officeart/2005/8/layout/hList9"/>
    <dgm:cxn modelId="{2D305D8B-063B-470E-9BF2-67090C9E145E}" type="presOf" srcId="{AB04B4D5-1109-4D4D-9BD0-C9A075FB731F}" destId="{D7F1888A-9D61-483A-922F-0FD377A1CC3E}" srcOrd="1" destOrd="0" presId="urn:microsoft.com/office/officeart/2005/8/layout/hList9"/>
    <dgm:cxn modelId="{C3A0DE9B-BB08-46FF-9964-41E0ADBE5E9B}" srcId="{2918E669-1D04-4E24-8CFE-A24F716544C6}" destId="{3FF10B2A-20E2-4125-8E7D-82DE9BB1C848}" srcOrd="0" destOrd="0" parTransId="{BB30121A-A32A-487C-9BEB-64001FC3A967}" sibTransId="{6420B9B0-1041-4680-B475-65613621D9F1}"/>
    <dgm:cxn modelId="{012911A2-D64B-45AA-B32F-806DF5C2130F}" srcId="{81C2BE6E-EC9B-4B91-82F1-DD9F36D3BB34}" destId="{2918E669-1D04-4E24-8CFE-A24F716544C6}" srcOrd="0" destOrd="0" parTransId="{C67C89CA-AD79-4229-B887-3B771458C5DA}" sibTransId="{675A5793-9C44-4F35-9DB3-F227553F50B3}"/>
    <dgm:cxn modelId="{422740B5-2E97-4071-9E38-4219178E7953}" srcId="{5EF9430B-E5C5-4CB2-91D2-8C063C113D22}" destId="{AB04B4D5-1109-4D4D-9BD0-C9A075FB731F}" srcOrd="0" destOrd="0" parTransId="{53B365F4-931A-460E-88BE-0F7FBD03E28A}" sibTransId="{DB9D9759-AC54-4C7A-B823-C00C576EB525}"/>
    <dgm:cxn modelId="{2607A0CA-3123-4422-9EE1-25C3C283E9DB}" type="presOf" srcId="{5EF9430B-E5C5-4CB2-91D2-8C063C113D22}" destId="{87F5224F-B7E3-4E08-A586-83540117F519}" srcOrd="0" destOrd="0" presId="urn:microsoft.com/office/officeart/2005/8/layout/hList9"/>
    <dgm:cxn modelId="{ED5DA3EB-8E63-4D58-8567-26A7840AA7B9}" type="presOf" srcId="{3FF10B2A-20E2-4125-8E7D-82DE9BB1C848}" destId="{7F4DB2FC-6DC2-4741-B0C1-684781208811}" srcOrd="0" destOrd="0" presId="urn:microsoft.com/office/officeart/2005/8/layout/hList9"/>
    <dgm:cxn modelId="{6543B9F4-7988-4AE7-B8E0-21146B685849}" type="presOf" srcId="{3FF10B2A-20E2-4125-8E7D-82DE9BB1C848}" destId="{D50A87B7-1631-4744-9A28-C2A9681A7953}" srcOrd="1" destOrd="0" presId="urn:microsoft.com/office/officeart/2005/8/layout/hList9"/>
    <dgm:cxn modelId="{C0281015-450E-4EAE-B7B8-91BDAB5EB463}" type="presParOf" srcId="{E7E8AFE4-BA6D-4D14-9826-E504719BC688}" destId="{43CDB144-F1A0-43EE-A888-7D70CDE9EBCB}" srcOrd="0" destOrd="0" presId="urn:microsoft.com/office/officeart/2005/8/layout/hList9"/>
    <dgm:cxn modelId="{7DBD2B15-DFEA-4395-BAB9-6C613A65625A}" type="presParOf" srcId="{E7E8AFE4-BA6D-4D14-9826-E504719BC688}" destId="{58E3FDA1-6FF3-4528-83C2-1021A5B9A753}" srcOrd="1" destOrd="0" presId="urn:microsoft.com/office/officeart/2005/8/layout/hList9"/>
    <dgm:cxn modelId="{E3C22CCD-DFAC-43A5-A49E-AD73B2AC5E6D}" type="presParOf" srcId="{58E3FDA1-6FF3-4528-83C2-1021A5B9A753}" destId="{E941EE0A-B956-423A-8B24-A96963DEB123}" srcOrd="0" destOrd="0" presId="urn:microsoft.com/office/officeart/2005/8/layout/hList9"/>
    <dgm:cxn modelId="{B659BA01-603E-4420-918C-226645321A71}" type="presParOf" srcId="{58E3FDA1-6FF3-4528-83C2-1021A5B9A753}" destId="{2355C5B4-A4A0-4600-AD02-45BE44598313}" srcOrd="1" destOrd="0" presId="urn:microsoft.com/office/officeart/2005/8/layout/hList9"/>
    <dgm:cxn modelId="{19BFC465-EF60-4D1B-A8AF-03CD07EBE858}" type="presParOf" srcId="{2355C5B4-A4A0-4600-AD02-45BE44598313}" destId="{7F4DB2FC-6DC2-4741-B0C1-684781208811}" srcOrd="0" destOrd="0" presId="urn:microsoft.com/office/officeart/2005/8/layout/hList9"/>
    <dgm:cxn modelId="{7A4EF69A-644D-4AED-A73D-6CB0A1BA54CB}" type="presParOf" srcId="{2355C5B4-A4A0-4600-AD02-45BE44598313}" destId="{D50A87B7-1631-4744-9A28-C2A9681A7953}" srcOrd="1" destOrd="0" presId="urn:microsoft.com/office/officeart/2005/8/layout/hList9"/>
    <dgm:cxn modelId="{97A305D9-20F3-4C7C-94CC-0FE326CD2C12}" type="presParOf" srcId="{E7E8AFE4-BA6D-4D14-9826-E504719BC688}" destId="{5C169648-6302-4184-9ACA-FDAA659E356F}" srcOrd="2" destOrd="0" presId="urn:microsoft.com/office/officeart/2005/8/layout/hList9"/>
    <dgm:cxn modelId="{4D90711E-207D-485A-B7A0-D9E5ACA96E76}" type="presParOf" srcId="{E7E8AFE4-BA6D-4D14-9826-E504719BC688}" destId="{B7C57A25-6AF0-4C4A-AA03-0DC3926E531E}" srcOrd="3" destOrd="0" presId="urn:microsoft.com/office/officeart/2005/8/layout/hList9"/>
    <dgm:cxn modelId="{397465A5-5954-4A1E-92AC-025C0BFCBE3C}" type="presParOf" srcId="{E7E8AFE4-BA6D-4D14-9826-E504719BC688}" destId="{C1AAA796-E52E-464C-988B-D59C648B154B}" srcOrd="4" destOrd="0" presId="urn:microsoft.com/office/officeart/2005/8/layout/hList9"/>
    <dgm:cxn modelId="{AD6375D2-747B-46B3-A4CA-568B2A8CA7D7}" type="presParOf" srcId="{E7E8AFE4-BA6D-4D14-9826-E504719BC688}" destId="{BA83A9B0-C6C9-4C12-A83A-FD645919BD06}" srcOrd="5" destOrd="0" presId="urn:microsoft.com/office/officeart/2005/8/layout/hList9"/>
    <dgm:cxn modelId="{457EF6DF-451A-4E6A-B00E-6EA6EE84F543}" type="presParOf" srcId="{E7E8AFE4-BA6D-4D14-9826-E504719BC688}" destId="{7D1115C2-7D7D-4BCB-91C2-8654638CAD56}" srcOrd="6" destOrd="0" presId="urn:microsoft.com/office/officeart/2005/8/layout/hList9"/>
    <dgm:cxn modelId="{E35F6214-28C1-42C1-BDC3-48A1354A4CD7}" type="presParOf" srcId="{7D1115C2-7D7D-4BCB-91C2-8654638CAD56}" destId="{B30ABB85-7EE9-4884-8127-84ACE508F616}" srcOrd="0" destOrd="0" presId="urn:microsoft.com/office/officeart/2005/8/layout/hList9"/>
    <dgm:cxn modelId="{5B010478-2D82-497A-AA77-2CB5B272C05F}" type="presParOf" srcId="{7D1115C2-7D7D-4BCB-91C2-8654638CAD56}" destId="{CC01F07A-AD82-4B92-B307-4F8D23C89853}" srcOrd="1" destOrd="0" presId="urn:microsoft.com/office/officeart/2005/8/layout/hList9"/>
    <dgm:cxn modelId="{98DF0D5E-B16C-40E6-98E2-75A4B08FCA03}" type="presParOf" srcId="{CC01F07A-AD82-4B92-B307-4F8D23C89853}" destId="{686225F7-9E5F-4858-8BB5-7FA98D4F20FF}" srcOrd="0" destOrd="0" presId="urn:microsoft.com/office/officeart/2005/8/layout/hList9"/>
    <dgm:cxn modelId="{7B28A5F4-D4BF-4BD1-A053-D9FBD47868C5}" type="presParOf" srcId="{CC01F07A-AD82-4B92-B307-4F8D23C89853}" destId="{D7F1888A-9D61-483A-922F-0FD377A1CC3E}" srcOrd="1" destOrd="0" presId="urn:microsoft.com/office/officeart/2005/8/layout/hList9"/>
    <dgm:cxn modelId="{778D1AF4-A648-4A77-8A19-DAEE03D590CB}" type="presParOf" srcId="{E7E8AFE4-BA6D-4D14-9826-E504719BC688}" destId="{C638DE07-D4FD-4C5C-AF98-3A120D59E390}" srcOrd="7" destOrd="0" presId="urn:microsoft.com/office/officeart/2005/8/layout/hList9"/>
    <dgm:cxn modelId="{6DDC2478-CE5D-4124-80E9-3714311281EC}" type="presParOf" srcId="{E7E8AFE4-BA6D-4D14-9826-E504719BC688}" destId="{87F5224F-B7E3-4E08-A586-83540117F51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2BE6E-EC9B-4B91-82F1-DD9F36D3BB3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918E669-1D04-4E24-8CFE-A24F716544C6}">
      <dgm:prSet phldrT="[Texto]" custT="1"/>
      <dgm:spPr/>
      <dgm:t>
        <a:bodyPr/>
        <a:lstStyle/>
        <a:p>
          <a:r>
            <a:rPr lang="es-MX" sz="1400" b="1" dirty="0"/>
            <a:t>Unidad de aprendizaje III.</a:t>
          </a:r>
        </a:p>
        <a:p>
          <a:r>
            <a:rPr lang="es-MX" sz="1400" b="1" dirty="0"/>
            <a:t>Aprendizaje y enseñanza de las habilidades</a:t>
          </a:r>
        </a:p>
        <a:p>
          <a:r>
            <a:rPr lang="es-MX" sz="1400" b="1" dirty="0"/>
            <a:t>socioemocionales</a:t>
          </a:r>
        </a:p>
      </dgm:t>
    </dgm:pt>
    <dgm:pt modelId="{C67C89CA-AD79-4229-B887-3B771458C5DA}" type="parTrans" cxnId="{012911A2-D64B-45AA-B32F-806DF5C2130F}">
      <dgm:prSet/>
      <dgm:spPr/>
      <dgm:t>
        <a:bodyPr/>
        <a:lstStyle/>
        <a:p>
          <a:endParaRPr lang="es-MX"/>
        </a:p>
      </dgm:t>
    </dgm:pt>
    <dgm:pt modelId="{675A5793-9C44-4F35-9DB3-F227553F50B3}" type="sibTrans" cxnId="{012911A2-D64B-45AA-B32F-806DF5C2130F}">
      <dgm:prSet/>
      <dgm:spPr/>
      <dgm:t>
        <a:bodyPr/>
        <a:lstStyle/>
        <a:p>
          <a:endParaRPr lang="es-MX"/>
        </a:p>
      </dgm:t>
    </dgm:pt>
    <dgm:pt modelId="{3FF10B2A-20E2-4125-8E7D-82DE9BB1C848}">
      <dgm:prSet phldrT="[Texto]" custT="1"/>
      <dgm:spPr/>
      <dgm:t>
        <a:bodyPr/>
        <a:lstStyle/>
        <a:p>
          <a:r>
            <a:rPr lang="es-MX" sz="1800" dirty="0"/>
            <a:t>- </a:t>
          </a:r>
          <a:r>
            <a:rPr lang="es-MX" sz="1800" dirty="0">
              <a:solidFill>
                <a:srgbClr val="000000"/>
              </a:solidFill>
            </a:rPr>
            <a:t>Las dimensiones de la educación socioemocional y sus habilidades</a:t>
          </a:r>
        </a:p>
        <a:p>
          <a:r>
            <a:rPr lang="es-MX" sz="1800" dirty="0">
              <a:solidFill>
                <a:srgbClr val="000000"/>
              </a:solidFill>
            </a:rPr>
            <a:t>asociadas</a:t>
          </a:r>
        </a:p>
        <a:p>
          <a:r>
            <a:rPr lang="es-MX" sz="1800" dirty="0">
              <a:solidFill>
                <a:srgbClr val="000000"/>
              </a:solidFill>
            </a:rPr>
            <a:t>- Bases para la implementación de la educación socioemocional: visión</a:t>
          </a:r>
        </a:p>
        <a:p>
          <a:r>
            <a:rPr lang="es-MX" sz="1800" dirty="0">
              <a:solidFill>
                <a:srgbClr val="000000"/>
              </a:solidFill>
            </a:rPr>
            <a:t>sistémica</a:t>
          </a:r>
        </a:p>
        <a:p>
          <a:r>
            <a:rPr lang="es-MX" sz="1800" dirty="0">
              <a:solidFill>
                <a:srgbClr val="000000"/>
              </a:solidFill>
            </a:rPr>
            <a:t>- El papel del docente en la educación socioemocional</a:t>
          </a:r>
        </a:p>
        <a:p>
          <a:r>
            <a:rPr lang="es-MX" sz="1800" dirty="0">
              <a:solidFill>
                <a:srgbClr val="000000"/>
              </a:solidFill>
            </a:rPr>
            <a:t>- Orientaciones pedagógicas para la educación socioemocional</a:t>
          </a:r>
        </a:p>
        <a:p>
          <a:r>
            <a:rPr lang="es-MX" sz="1800" dirty="0">
              <a:solidFill>
                <a:srgbClr val="000000"/>
              </a:solidFill>
            </a:rPr>
            <a:t>- Evaluación en la educación socioemocional</a:t>
          </a:r>
        </a:p>
      </dgm:t>
    </dgm:pt>
    <dgm:pt modelId="{BB30121A-A32A-487C-9BEB-64001FC3A967}" type="parTrans" cxnId="{C3A0DE9B-BB08-46FF-9964-41E0ADBE5E9B}">
      <dgm:prSet/>
      <dgm:spPr/>
      <dgm:t>
        <a:bodyPr/>
        <a:lstStyle/>
        <a:p>
          <a:endParaRPr lang="es-MX"/>
        </a:p>
      </dgm:t>
    </dgm:pt>
    <dgm:pt modelId="{6420B9B0-1041-4680-B475-65613621D9F1}" type="sibTrans" cxnId="{C3A0DE9B-BB08-46FF-9964-41E0ADBE5E9B}">
      <dgm:prSet/>
      <dgm:spPr/>
      <dgm:t>
        <a:bodyPr/>
        <a:lstStyle/>
        <a:p>
          <a:endParaRPr lang="es-MX"/>
        </a:p>
      </dgm:t>
    </dgm:pt>
    <dgm:pt modelId="{E7E8AFE4-BA6D-4D14-9826-E504719BC688}" type="pres">
      <dgm:prSet presAssocID="{81C2BE6E-EC9B-4B91-82F1-DD9F36D3BB34}" presName="list" presStyleCnt="0">
        <dgm:presLayoutVars>
          <dgm:dir/>
          <dgm:animLvl val="lvl"/>
        </dgm:presLayoutVars>
      </dgm:prSet>
      <dgm:spPr/>
    </dgm:pt>
    <dgm:pt modelId="{43CDB144-F1A0-43EE-A888-7D70CDE9EBCB}" type="pres">
      <dgm:prSet presAssocID="{2918E669-1D04-4E24-8CFE-A24F716544C6}" presName="posSpace" presStyleCnt="0"/>
      <dgm:spPr/>
    </dgm:pt>
    <dgm:pt modelId="{58E3FDA1-6FF3-4528-83C2-1021A5B9A753}" type="pres">
      <dgm:prSet presAssocID="{2918E669-1D04-4E24-8CFE-A24F716544C6}" presName="vertFlow" presStyleCnt="0"/>
      <dgm:spPr/>
    </dgm:pt>
    <dgm:pt modelId="{E941EE0A-B956-423A-8B24-A96963DEB123}" type="pres">
      <dgm:prSet presAssocID="{2918E669-1D04-4E24-8CFE-A24F716544C6}" presName="topSpace" presStyleCnt="0"/>
      <dgm:spPr/>
    </dgm:pt>
    <dgm:pt modelId="{2355C5B4-A4A0-4600-AD02-45BE44598313}" type="pres">
      <dgm:prSet presAssocID="{2918E669-1D04-4E24-8CFE-A24F716544C6}" presName="firstComp" presStyleCnt="0"/>
      <dgm:spPr/>
    </dgm:pt>
    <dgm:pt modelId="{7F4DB2FC-6DC2-4741-B0C1-684781208811}" type="pres">
      <dgm:prSet presAssocID="{2918E669-1D04-4E24-8CFE-A24F716544C6}" presName="firstChild" presStyleLbl="bgAccFollowNode1" presStyleIdx="0" presStyleCnt="1" custScaleX="138840" custScaleY="251574" custLinFactNeighborX="-7409" custLinFactNeighborY="-3094"/>
      <dgm:spPr/>
    </dgm:pt>
    <dgm:pt modelId="{D50A87B7-1631-4744-9A28-C2A9681A7953}" type="pres">
      <dgm:prSet presAssocID="{2918E669-1D04-4E24-8CFE-A24F716544C6}" presName="firstChildTx" presStyleLbl="bgAccFollowNode1" presStyleIdx="0" presStyleCnt="1">
        <dgm:presLayoutVars>
          <dgm:bulletEnabled val="1"/>
        </dgm:presLayoutVars>
      </dgm:prSet>
      <dgm:spPr/>
    </dgm:pt>
    <dgm:pt modelId="{5C169648-6302-4184-9ACA-FDAA659E356F}" type="pres">
      <dgm:prSet presAssocID="{2918E669-1D04-4E24-8CFE-A24F716544C6}" presName="negSpace" presStyleCnt="0"/>
      <dgm:spPr/>
    </dgm:pt>
    <dgm:pt modelId="{B7C57A25-6AF0-4C4A-AA03-0DC3926E531E}" type="pres">
      <dgm:prSet presAssocID="{2918E669-1D04-4E24-8CFE-A24F716544C6}" presName="circle" presStyleLbl="node1" presStyleIdx="0" presStyleCnt="1" custScaleX="166925" custScaleY="147858" custLinFactNeighborX="-98742" custLinFactNeighborY="8306"/>
      <dgm:spPr/>
    </dgm:pt>
  </dgm:ptLst>
  <dgm:cxnLst>
    <dgm:cxn modelId="{72767D4A-F3AA-4887-BC85-A1404E9A2125}" type="presOf" srcId="{3FF10B2A-20E2-4125-8E7D-82DE9BB1C848}" destId="{D50A87B7-1631-4744-9A28-C2A9681A7953}" srcOrd="1" destOrd="0" presId="urn:microsoft.com/office/officeart/2005/8/layout/hList9"/>
    <dgm:cxn modelId="{54B2A657-FB01-4BF8-B153-CC1F27A0A23D}" type="presOf" srcId="{81C2BE6E-EC9B-4B91-82F1-DD9F36D3BB34}" destId="{E7E8AFE4-BA6D-4D14-9826-E504719BC688}" srcOrd="0" destOrd="0" presId="urn:microsoft.com/office/officeart/2005/8/layout/hList9"/>
    <dgm:cxn modelId="{C3A0DE9B-BB08-46FF-9964-41E0ADBE5E9B}" srcId="{2918E669-1D04-4E24-8CFE-A24F716544C6}" destId="{3FF10B2A-20E2-4125-8E7D-82DE9BB1C848}" srcOrd="0" destOrd="0" parTransId="{BB30121A-A32A-487C-9BEB-64001FC3A967}" sibTransId="{6420B9B0-1041-4680-B475-65613621D9F1}"/>
    <dgm:cxn modelId="{012911A2-D64B-45AA-B32F-806DF5C2130F}" srcId="{81C2BE6E-EC9B-4B91-82F1-DD9F36D3BB34}" destId="{2918E669-1D04-4E24-8CFE-A24F716544C6}" srcOrd="0" destOrd="0" parTransId="{C67C89CA-AD79-4229-B887-3B771458C5DA}" sibTransId="{675A5793-9C44-4F35-9DB3-F227553F50B3}"/>
    <dgm:cxn modelId="{C37C58BB-F0B5-4BC1-84A5-E1A55975A5D5}" type="presOf" srcId="{3FF10B2A-20E2-4125-8E7D-82DE9BB1C848}" destId="{7F4DB2FC-6DC2-4741-B0C1-684781208811}" srcOrd="0" destOrd="0" presId="urn:microsoft.com/office/officeart/2005/8/layout/hList9"/>
    <dgm:cxn modelId="{8AEC52FD-4EE5-4426-8D84-2012F004B10D}" type="presOf" srcId="{2918E669-1D04-4E24-8CFE-A24F716544C6}" destId="{B7C57A25-6AF0-4C4A-AA03-0DC3926E531E}" srcOrd="0" destOrd="0" presId="urn:microsoft.com/office/officeart/2005/8/layout/hList9"/>
    <dgm:cxn modelId="{25B7D43B-2ED2-46C5-9A0C-3E43F47EA46D}" type="presParOf" srcId="{E7E8AFE4-BA6D-4D14-9826-E504719BC688}" destId="{43CDB144-F1A0-43EE-A888-7D70CDE9EBCB}" srcOrd="0" destOrd="0" presId="urn:microsoft.com/office/officeart/2005/8/layout/hList9"/>
    <dgm:cxn modelId="{9A7FA383-81E4-459A-8BFB-842129E39D9B}" type="presParOf" srcId="{E7E8AFE4-BA6D-4D14-9826-E504719BC688}" destId="{58E3FDA1-6FF3-4528-83C2-1021A5B9A753}" srcOrd="1" destOrd="0" presId="urn:microsoft.com/office/officeart/2005/8/layout/hList9"/>
    <dgm:cxn modelId="{86DBDAD5-E3EB-4973-87C8-D75B14161CC3}" type="presParOf" srcId="{58E3FDA1-6FF3-4528-83C2-1021A5B9A753}" destId="{E941EE0A-B956-423A-8B24-A96963DEB123}" srcOrd="0" destOrd="0" presId="urn:microsoft.com/office/officeart/2005/8/layout/hList9"/>
    <dgm:cxn modelId="{8A86F5FB-50AB-4D84-9679-DF44EE92F265}" type="presParOf" srcId="{58E3FDA1-6FF3-4528-83C2-1021A5B9A753}" destId="{2355C5B4-A4A0-4600-AD02-45BE44598313}" srcOrd="1" destOrd="0" presId="urn:microsoft.com/office/officeart/2005/8/layout/hList9"/>
    <dgm:cxn modelId="{9867059D-E268-435A-9DDF-0EE27B6CFB21}" type="presParOf" srcId="{2355C5B4-A4A0-4600-AD02-45BE44598313}" destId="{7F4DB2FC-6DC2-4741-B0C1-684781208811}" srcOrd="0" destOrd="0" presId="urn:microsoft.com/office/officeart/2005/8/layout/hList9"/>
    <dgm:cxn modelId="{8445BBDB-6D68-4C1B-89DC-3A251B298310}" type="presParOf" srcId="{2355C5B4-A4A0-4600-AD02-45BE44598313}" destId="{D50A87B7-1631-4744-9A28-C2A9681A7953}" srcOrd="1" destOrd="0" presId="urn:microsoft.com/office/officeart/2005/8/layout/hList9"/>
    <dgm:cxn modelId="{FB031A43-5EEF-4490-9193-750CF213D34D}" type="presParOf" srcId="{E7E8AFE4-BA6D-4D14-9826-E504719BC688}" destId="{5C169648-6302-4184-9ACA-FDAA659E356F}" srcOrd="2" destOrd="0" presId="urn:microsoft.com/office/officeart/2005/8/layout/hList9"/>
    <dgm:cxn modelId="{6121FD66-8B39-4824-9059-73E34F884648}" type="presParOf" srcId="{E7E8AFE4-BA6D-4D14-9826-E504719BC688}" destId="{B7C57A25-6AF0-4C4A-AA03-0DC3926E531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DB2FC-6DC2-4741-B0C1-684781208811}">
      <dsp:nvSpPr>
        <dsp:cNvPr id="0" name=""/>
        <dsp:cNvSpPr/>
      </dsp:nvSpPr>
      <dsp:spPr>
        <a:xfrm>
          <a:off x="1152129" y="629620"/>
          <a:ext cx="3459652" cy="42056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- </a:t>
          </a:r>
          <a:r>
            <a:rPr lang="es-MX" sz="1700" kern="1200" dirty="0">
              <a:solidFill>
                <a:srgbClr val="000000"/>
              </a:solidFill>
            </a:rPr>
            <a:t>Antecedentes científicos y pedagógicos de la educación socioemocional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000000"/>
              </a:solidFill>
            </a:rPr>
            <a:t>- La educación socioemocional y el bienestar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000000"/>
              </a:solidFill>
            </a:rPr>
            <a:t>- La inteligencia emocional y su relación con el aprendizaje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000000"/>
              </a:solidFill>
            </a:rPr>
            <a:t>- La relación entre emociones, motivación y aprendizaje.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rgbClr val="000000"/>
              </a:solidFill>
            </a:rPr>
            <a:t>- La relación entre las competencias socioemocionales y la educación cívica y ética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 dirty="0"/>
        </a:p>
      </dsp:txBody>
      <dsp:txXfrm>
        <a:off x="1705673" y="629620"/>
        <a:ext cx="2906108" cy="4205688"/>
      </dsp:txXfrm>
    </dsp:sp>
    <dsp:sp modelId="{B7C57A25-6AF0-4C4A-AA03-0DC3926E531E}">
      <dsp:nvSpPr>
        <dsp:cNvPr id="0" name=""/>
        <dsp:cNvSpPr/>
      </dsp:nvSpPr>
      <dsp:spPr>
        <a:xfrm>
          <a:off x="48150" y="0"/>
          <a:ext cx="1625415" cy="2076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Unidad de aprendizaje 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Fundamentos científicos y pedagógicos de la educación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 err="1"/>
            <a:t>Socioemocio</a:t>
          </a:r>
          <a:r>
            <a:rPr lang="es-MX" sz="1400" b="1" kern="1200" dirty="0"/>
            <a:t> </a:t>
          </a:r>
          <a:r>
            <a:rPr lang="es-MX" sz="1400" b="1" kern="1200" dirty="0" err="1"/>
            <a:t>nal</a:t>
          </a:r>
          <a:endParaRPr lang="es-MX" sz="1400" b="1" kern="1200" dirty="0"/>
        </a:p>
      </dsp:txBody>
      <dsp:txXfrm>
        <a:off x="286187" y="304157"/>
        <a:ext cx="1149341" cy="1468599"/>
      </dsp:txXfrm>
    </dsp:sp>
    <dsp:sp modelId="{686225F7-9E5F-4858-8BB5-7FA98D4F20FF}">
      <dsp:nvSpPr>
        <dsp:cNvPr id="0" name=""/>
        <dsp:cNvSpPr/>
      </dsp:nvSpPr>
      <dsp:spPr>
        <a:xfrm>
          <a:off x="5688632" y="701622"/>
          <a:ext cx="2901763" cy="4187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Neurociencias y        aprendizaje.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Teorías del desarrollo socioemocional en la primera infancia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Apego y vínculos sanos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Funciones ejecutivas y regulación emocional.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Estrés tóxico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Resiliencia</a:t>
          </a:r>
        </a:p>
      </dsp:txBody>
      <dsp:txXfrm>
        <a:off x="6152914" y="701622"/>
        <a:ext cx="2437481" cy="4187934"/>
      </dsp:txXfrm>
    </dsp:sp>
    <dsp:sp modelId="{87F5224F-B7E3-4E08-A586-83540117F519}">
      <dsp:nvSpPr>
        <dsp:cNvPr id="0" name=""/>
        <dsp:cNvSpPr/>
      </dsp:nvSpPr>
      <dsp:spPr>
        <a:xfrm>
          <a:off x="4608530" y="125560"/>
          <a:ext cx="1670914" cy="2073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Unidad de aprendizaje II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Desarrollo </a:t>
          </a:r>
          <a:r>
            <a:rPr lang="es-MX" sz="1400" b="1" kern="1200" dirty="0" err="1"/>
            <a:t>socioemocio</a:t>
          </a:r>
          <a:r>
            <a:rPr lang="es-MX" sz="1400" b="1" kern="1200" dirty="0"/>
            <a:t>- </a:t>
          </a:r>
          <a:r>
            <a:rPr lang="es-MX" sz="1400" b="1" kern="1200" dirty="0" err="1"/>
            <a:t>nal</a:t>
          </a:r>
          <a:r>
            <a:rPr lang="es-MX" sz="1400" b="1" kern="1200" dirty="0"/>
            <a:t> en la infancia.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</a:t>
          </a:r>
        </a:p>
      </dsp:txBody>
      <dsp:txXfrm>
        <a:off x="4853230" y="429218"/>
        <a:ext cx="1181514" cy="146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DB2FC-6DC2-4741-B0C1-684781208811}">
      <dsp:nvSpPr>
        <dsp:cNvPr id="0" name=""/>
        <dsp:cNvSpPr/>
      </dsp:nvSpPr>
      <dsp:spPr>
        <a:xfrm>
          <a:off x="2390792" y="557606"/>
          <a:ext cx="4368175" cy="3802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- </a:t>
          </a:r>
          <a:r>
            <a:rPr lang="es-MX" sz="1800" kern="1200" dirty="0">
              <a:solidFill>
                <a:srgbClr val="000000"/>
              </a:solidFill>
            </a:rPr>
            <a:t>Las dimensiones de la educación socioemocional y sus habilidades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asociadas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Bases para la implementación de la educación socioemocional: visión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sistémica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El papel del docente en la educación socioemocional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Orientaciones pedagógicas para la educación socioemocional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00"/>
              </a:solidFill>
            </a:rPr>
            <a:t>- Evaluación en la educación socioemocional</a:t>
          </a:r>
        </a:p>
      </dsp:txBody>
      <dsp:txXfrm>
        <a:off x="3089700" y="557606"/>
        <a:ext cx="3669267" cy="3802440"/>
      </dsp:txXfrm>
    </dsp:sp>
    <dsp:sp modelId="{B7C57A25-6AF0-4C4A-AA03-0DC3926E531E}">
      <dsp:nvSpPr>
        <dsp:cNvPr id="0" name=""/>
        <dsp:cNvSpPr/>
      </dsp:nvSpPr>
      <dsp:spPr>
        <a:xfrm>
          <a:off x="86538" y="125567"/>
          <a:ext cx="2521743" cy="2233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Unidad de aprendizaje III.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Aprendizaje y enseñanza de las habilidades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socioemocionales</a:t>
          </a:r>
        </a:p>
      </dsp:txBody>
      <dsp:txXfrm>
        <a:off x="455839" y="452684"/>
        <a:ext cx="1783141" cy="157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6DC3-BB3A-418B-B5F6-C79479A58C34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DFCE-4442-4FCA-B99E-2A044FD8E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2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DFCE-4442-4FCA-B99E-2A044FD8E11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29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DFCE-4442-4FCA-B99E-2A044FD8E11C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08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DFCE-4442-4FCA-B99E-2A044FD8E11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8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386CC22-5261-4943-83B3-22F5D6F699E3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2C2E9E0-0B29-4D7E-B65E-EF2CD7543928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95026" y="4653136"/>
            <a:ext cx="1981200" cy="182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Maestras:</a:t>
            </a:r>
          </a:p>
          <a:p>
            <a:pPr algn="ctr"/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Martha Gabriela Ávila Camacho</a:t>
            </a:r>
          </a:p>
          <a:p>
            <a:pPr algn="ctr"/>
            <a:r>
              <a:rPr lang="es-MX" sz="2400" dirty="0">
                <a:solidFill>
                  <a:schemeClr val="tx2">
                    <a:lumMod val="75000"/>
                  </a:schemeClr>
                </a:solidFill>
              </a:rPr>
              <a:t>Laura Cristina Reyes Rincón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276872"/>
            <a:ext cx="6324600" cy="3045048"/>
          </a:xfrm>
        </p:spPr>
        <p:txBody>
          <a:bodyPr/>
          <a:lstStyle/>
          <a:p>
            <a:pPr algn="l"/>
            <a:r>
              <a:rPr lang="es-MX" sz="3600" dirty="0">
                <a:solidFill>
                  <a:schemeClr val="bg2"/>
                </a:solidFill>
              </a:rPr>
              <a:t>CURSO: EDUCACIÓN SOCIOEMOCIONAL</a:t>
            </a:r>
            <a:br>
              <a:rPr lang="es-MX" sz="3600" dirty="0">
                <a:solidFill>
                  <a:schemeClr val="bg2"/>
                </a:solidFill>
              </a:rPr>
            </a:br>
            <a:br>
              <a:rPr lang="es-MX" sz="3600" dirty="0">
                <a:solidFill>
                  <a:schemeClr val="bg2"/>
                </a:solidFill>
              </a:rPr>
            </a:br>
            <a:r>
              <a:rPr lang="es-MX" sz="3600" dirty="0">
                <a:solidFill>
                  <a:schemeClr val="bg2"/>
                </a:solidFill>
              </a:rPr>
              <a:t>TERCER semestre</a:t>
            </a:r>
            <a:br>
              <a:rPr lang="es-MX" sz="3600" dirty="0">
                <a:solidFill>
                  <a:schemeClr val="bg2"/>
                </a:solidFill>
              </a:rPr>
            </a:br>
            <a:r>
              <a:rPr lang="es-MX" sz="3600" dirty="0">
                <a:solidFill>
                  <a:schemeClr val="bg2"/>
                </a:solidFill>
              </a:rPr>
              <a:t> </a:t>
            </a:r>
            <a:br>
              <a:rPr lang="es-MX" sz="3600" dirty="0">
                <a:solidFill>
                  <a:schemeClr val="bg2"/>
                </a:solidFill>
              </a:rPr>
            </a:br>
            <a:r>
              <a:rPr lang="es-MX" sz="3600" dirty="0">
                <a:solidFill>
                  <a:schemeClr val="bg2"/>
                </a:solidFill>
              </a:rPr>
              <a:t>4 </a:t>
            </a:r>
            <a:r>
              <a:rPr lang="es-MX" sz="3600" dirty="0" err="1">
                <a:solidFill>
                  <a:schemeClr val="bg2"/>
                </a:solidFill>
              </a:rPr>
              <a:t>hrs</a:t>
            </a:r>
            <a:r>
              <a:rPr lang="es-MX" sz="3600" dirty="0">
                <a:solidFill>
                  <a:schemeClr val="bg2"/>
                </a:solidFill>
              </a:rPr>
              <a:t>.    4.5 Créditos</a:t>
            </a:r>
            <a:br>
              <a:rPr lang="es-MX" sz="3600" dirty="0">
                <a:solidFill>
                  <a:schemeClr val="bg2"/>
                </a:solidFill>
              </a:rPr>
            </a:br>
            <a:br>
              <a:rPr lang="es-MX" sz="3600" dirty="0">
                <a:solidFill>
                  <a:schemeClr val="bg2"/>
                </a:solidFill>
              </a:rPr>
            </a:br>
            <a:r>
              <a:rPr lang="es-MX" sz="3600" dirty="0">
                <a:solidFill>
                  <a:schemeClr val="bg2"/>
                </a:solidFill>
              </a:rPr>
              <a:t>Trayecto Formativo:  </a:t>
            </a:r>
            <a:br>
              <a:rPr lang="es-MX" sz="3600" dirty="0">
                <a:solidFill>
                  <a:schemeClr val="bg2"/>
                </a:solidFill>
              </a:rPr>
            </a:br>
            <a:r>
              <a:rPr lang="es-MX" sz="3200" b="1" dirty="0">
                <a:solidFill>
                  <a:schemeClr val="bg2"/>
                </a:solidFill>
                <a:latin typeface="Montserrat-Bold"/>
              </a:rPr>
              <a:t>Bases teórico metodológicas para la enseñanza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pic>
        <p:nvPicPr>
          <p:cNvPr id="4" name="Picture 2" descr="Museo Presidentes on Twitter: &quot;23 agosto 1973.Gobernador de #Coahuila  Eulalio Gutiérrez Treviño establece la Escuela Normal de Educación  Preescolar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35" y="548680"/>
            <a:ext cx="24153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56793"/>
              </p:ext>
            </p:extLst>
          </p:nvPr>
        </p:nvGraphicFramePr>
        <p:xfrm>
          <a:off x="179512" y="1719262"/>
          <a:ext cx="8608888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Estructura DEL CURSO</a:t>
            </a:r>
          </a:p>
        </p:txBody>
      </p:sp>
    </p:spTree>
    <p:extLst>
      <p:ext uri="{BB962C8B-B14F-4D97-AF65-F5344CB8AC3E}">
        <p14:creationId xmlns:p14="http://schemas.microsoft.com/office/powerpoint/2010/main" val="40912583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55733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Estructura DEL CURSO</a:t>
            </a:r>
          </a:p>
        </p:txBody>
      </p:sp>
    </p:spTree>
    <p:extLst>
      <p:ext uri="{BB962C8B-B14F-4D97-AF65-F5344CB8AC3E}">
        <p14:creationId xmlns:p14="http://schemas.microsoft.com/office/powerpoint/2010/main" val="20584496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8520" y="328314"/>
            <a:ext cx="8381260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Criterios de evaluación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9"/>
            <a:ext cx="14447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4986"/>
            <a:ext cx="1176119" cy="11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EDBBA4-1180-44BD-8137-755E2E8D2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78517"/>
              </p:ext>
            </p:extLst>
          </p:nvPr>
        </p:nvGraphicFramePr>
        <p:xfrm>
          <a:off x="438520" y="1688452"/>
          <a:ext cx="8381259" cy="5011794"/>
        </p:xfrm>
        <a:graphic>
          <a:graphicData uri="http://schemas.openxmlformats.org/drawingml/2006/table">
            <a:tbl>
              <a:tblPr firstRow="1" firstCol="1" bandRow="1"/>
              <a:tblGrid>
                <a:gridCol w="2793753">
                  <a:extLst>
                    <a:ext uri="{9D8B030D-6E8A-4147-A177-3AD203B41FA5}">
                      <a16:colId xmlns:a16="http://schemas.microsoft.com/office/drawing/2014/main" val="175891747"/>
                    </a:ext>
                  </a:extLst>
                </a:gridCol>
                <a:gridCol w="2793753">
                  <a:extLst>
                    <a:ext uri="{9D8B030D-6E8A-4147-A177-3AD203B41FA5}">
                      <a16:colId xmlns:a16="http://schemas.microsoft.com/office/drawing/2014/main" val="82051295"/>
                    </a:ext>
                  </a:extLst>
                </a:gridCol>
                <a:gridCol w="2793753">
                  <a:extLst>
                    <a:ext uri="{9D8B030D-6E8A-4147-A177-3AD203B41FA5}">
                      <a16:colId xmlns:a16="http://schemas.microsoft.com/office/drawing/2014/main" val="3819907826"/>
                    </a:ext>
                  </a:extLst>
                </a:gridCol>
              </a:tblGrid>
              <a:tr h="2098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EVALUACION POR UNIDAD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PORCENTAJES DE EVALUACIÓN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96531"/>
                  </a:ext>
                </a:extLst>
              </a:tr>
              <a:tr h="2714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FORMATIVA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SUMATIVA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694537"/>
                  </a:ext>
                </a:extLst>
              </a:tr>
              <a:tr h="3037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y trabajos escritos.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por competencias.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Observación de prácticas.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Ensayos, reportes, análisis, videos, proyectos, cuadros comparativos, mapas conceptuales, mapas mentales, planeaciones, instrumentos de recolección de datos y de casos.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asertiva y proactiva.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51001"/>
                  </a:ext>
                </a:extLst>
              </a:tr>
              <a:tr h="1389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 de unidad/portafolio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Heteroevaluación     30%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Coevaluación              5%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Autoevaluación           5%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TOTAL            40%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1" marR="573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6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8520" y="328314"/>
            <a:ext cx="8381260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Criterios de evaluación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9"/>
            <a:ext cx="14447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4986"/>
            <a:ext cx="1176119" cy="11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F6E94DF-798E-4C9F-8B2E-D22949AAD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25561"/>
              </p:ext>
            </p:extLst>
          </p:nvPr>
        </p:nvGraphicFramePr>
        <p:xfrm>
          <a:off x="561044" y="2272950"/>
          <a:ext cx="8136212" cy="3178810"/>
        </p:xfrm>
        <a:graphic>
          <a:graphicData uri="http://schemas.openxmlformats.org/drawingml/2006/table">
            <a:tbl>
              <a:tblPr firstRow="1" firstCol="1" bandRow="1"/>
              <a:tblGrid>
                <a:gridCol w="2711456">
                  <a:extLst>
                    <a:ext uri="{9D8B030D-6E8A-4147-A177-3AD203B41FA5}">
                      <a16:colId xmlns:a16="http://schemas.microsoft.com/office/drawing/2014/main" val="143842123"/>
                    </a:ext>
                  </a:extLst>
                </a:gridCol>
                <a:gridCol w="3243716">
                  <a:extLst>
                    <a:ext uri="{9D8B030D-6E8A-4147-A177-3AD203B41FA5}">
                      <a16:colId xmlns:a16="http://schemas.microsoft.com/office/drawing/2014/main" val="2535989471"/>
                    </a:ext>
                  </a:extLst>
                </a:gridCol>
                <a:gridCol w="2181040">
                  <a:extLst>
                    <a:ext uri="{9D8B030D-6E8A-4147-A177-3AD203B41FA5}">
                      <a16:colId xmlns:a16="http://schemas.microsoft.com/office/drawing/2014/main" val="3806789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509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 SEMESTRAL POR CURSO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EVALUACIÓN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66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ACREDITACIÓNDE UNIDADES DEL CURSO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55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 FINAL DEL CURSO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HETEROEVALUACIÓN 45 </a:t>
                      </a: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COEVALUACIÓN 2.5 %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AUTOEVALUACIÓN 2.5 %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50 %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4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8520" y="328314"/>
            <a:ext cx="8381260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Criterios de evaluación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9"/>
            <a:ext cx="144474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4986"/>
            <a:ext cx="1176119" cy="119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B39D2AA-26C2-47D0-BD9C-8E0B75554228}"/>
              </a:ext>
            </a:extLst>
          </p:cNvPr>
          <p:cNvSpPr txBox="1"/>
          <p:nvPr/>
        </p:nvSpPr>
        <p:spPr>
          <a:xfrm>
            <a:off x="457909" y="1772816"/>
            <a:ext cx="8405943" cy="432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r>
              <a:rPr kumimoji="0" lang="es-MX" b="1" i="0" u="none" strike="noStrike" kern="1200" cap="none" spc="15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 pitchFamily="34" charset="0"/>
              </a:rPr>
              <a:t>- La buena actitud, disposición, respeto y atención será factor determinante para la aprobación de los cursos.</a:t>
            </a:r>
          </a:p>
          <a:p>
            <a:pPr marL="33147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Char char="-"/>
              <a:tabLst/>
              <a:defRPr/>
            </a:pPr>
            <a:endParaRPr kumimoji="0" lang="es-MX" b="1" i="0" u="none" strike="noStrike" kern="1200" cap="none" spc="15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r>
              <a:rPr kumimoji="0" lang="es-MX" b="1" i="0" u="none" strike="noStrike" kern="1200" cap="none" spc="15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entury Gothic" panose="020B0502020202020204" pitchFamily="34" charset="0"/>
              </a:rPr>
              <a:t>- Todas las unidades deben ser acreditadas con el mínimo de 6 y con una asistencia del 85% por unidad evaluada.</a:t>
            </a:r>
          </a:p>
          <a:p>
            <a:pPr marL="33147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Char char="-"/>
              <a:tabLst/>
              <a:defRPr/>
            </a:pPr>
            <a:endParaRPr kumimoji="0" lang="es-MX" b="1" i="0" u="none" strike="noStrike" kern="1200" cap="none" spc="15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r>
              <a:rPr lang="es-MX" sz="2000" spc="150" dirty="0">
                <a:solidFill>
                  <a:srgbClr val="EEECE1"/>
                </a:solidFill>
                <a:latin typeface="Franklin Gothic Medium"/>
              </a:rPr>
              <a:t>- Será condición, para tener derecho a presentar el examen extraordinario, presentar la evidencia final (integradora) cuyo valor será del 30%. El examen tendrá valor de 70%.</a:t>
            </a:r>
          </a:p>
          <a:p>
            <a:pPr marL="4572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endParaRPr kumimoji="0" lang="es-MX" sz="2000" b="0" i="0" u="none" strike="noStrike" kern="1200" cap="none" spc="15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4572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tabLst/>
              <a:defRPr/>
            </a:pPr>
            <a:r>
              <a:rPr kumimoji="0" lang="es-MX" sz="2000" b="0" i="0" u="none" strike="noStrike" kern="1200" cap="none" spc="15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- El valor total del examen extraordinario será considerado en un rango de 8 hacia abajo.</a:t>
            </a:r>
          </a:p>
          <a:p>
            <a:pPr marL="38862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Char char="-"/>
              <a:tabLst/>
              <a:defRPr/>
            </a:pPr>
            <a:endParaRPr kumimoji="0" lang="es-MX" sz="2000" b="0" i="0" u="none" strike="noStrike" kern="1200" cap="none" spc="15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86A6C-EC67-484E-BA71-B097E62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2"/>
                </a:solidFill>
              </a:rPr>
              <a:t>REGLAMENTO DE CLASE VIRTUAL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7CBB9-6B39-4A97-9169-E3843EE23136}"/>
              </a:ext>
            </a:extLst>
          </p:cNvPr>
          <p:cNvSpPr txBox="1"/>
          <p:nvPr/>
        </p:nvSpPr>
        <p:spPr>
          <a:xfrm>
            <a:off x="179142" y="1518077"/>
            <a:ext cx="8784976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- </a:t>
            </a:r>
            <a:r>
              <a:rPr lang="es-MX" sz="1700" dirty="0"/>
              <a:t>Conectarse 5 minutos antes de la sesión.</a:t>
            </a:r>
          </a:p>
          <a:p>
            <a:r>
              <a:rPr lang="es-MX" sz="1700" dirty="0"/>
              <a:t>- Asistir a las sesiones en línea portando la playera del uniforme deportivo, pantalón de mezclilla y tenis blancos.</a:t>
            </a:r>
          </a:p>
          <a:p>
            <a:r>
              <a:rPr lang="es-MX" sz="1700" dirty="0"/>
              <a:t>- Estar ubicado en un área adecuada.</a:t>
            </a:r>
          </a:p>
          <a:p>
            <a:r>
              <a:rPr lang="es-MX" sz="1700" dirty="0"/>
              <a:t>- Mantener la cámara encendida.</a:t>
            </a:r>
          </a:p>
          <a:p>
            <a:r>
              <a:rPr lang="es-MX" sz="1700" dirty="0"/>
              <a:t>- Mantener el micrófono apagado, respetando turnos para participar.</a:t>
            </a:r>
          </a:p>
          <a:p>
            <a:r>
              <a:rPr lang="es-MX" sz="1700" dirty="0"/>
              <a:t>- Registrarse con nombre completo.</a:t>
            </a:r>
          </a:p>
          <a:p>
            <a:r>
              <a:rPr lang="es-MX" sz="1700" dirty="0"/>
              <a:t>- Evitar salir de la sesión.</a:t>
            </a:r>
          </a:p>
          <a:p>
            <a:r>
              <a:rPr lang="es-MX" sz="1700" dirty="0"/>
              <a:t>- Tener una actitud positiva y de disposición evitando palabras altisonantes, así como cuidar el lenguaje corporal.</a:t>
            </a:r>
          </a:p>
          <a:p>
            <a:r>
              <a:rPr lang="es-MX" sz="1700" dirty="0"/>
              <a:t>- Entregar materiales y/o trabajos en tiempo y forma, si se entregan fuera de tiempo, se evaluarán a partir de 8.</a:t>
            </a:r>
          </a:p>
          <a:p>
            <a:r>
              <a:rPr lang="es-MX" sz="1700" dirty="0"/>
              <a:t>- Traer completas las herramientas de trabajo en cada una de las sesiones  (cuaderno y/o carpeta).</a:t>
            </a:r>
          </a:p>
          <a:p>
            <a:r>
              <a:rPr lang="es-MX" sz="1700" dirty="0"/>
              <a:t>- No consumir alimentos durante la sesión.</a:t>
            </a:r>
          </a:p>
          <a:p>
            <a:r>
              <a:rPr lang="es-MX" sz="1700" dirty="0"/>
              <a:t>- Mantener en todo momento el respeto hacia el docente y compañeros.</a:t>
            </a:r>
          </a:p>
          <a:p>
            <a:r>
              <a:rPr lang="es-MX" sz="1700" dirty="0"/>
              <a:t>- Evitar distractores.</a:t>
            </a:r>
          </a:p>
          <a:p>
            <a:r>
              <a:rPr lang="es-MX" sz="1700" dirty="0"/>
              <a:t>- Mantener atención y disposición total en la sesión.</a:t>
            </a:r>
          </a:p>
          <a:p>
            <a:r>
              <a:rPr lang="es-MX" sz="1700" dirty="0"/>
              <a:t>- Respetar horarios de atención educativa  (8: 00am a 2:00pm de lunes a viernes)</a:t>
            </a:r>
          </a:p>
          <a:p>
            <a:r>
              <a:rPr lang="es-MX" sz="1700" dirty="0"/>
              <a:t>- Utilizar escuela en red para enviar evidencias y trabajos.</a:t>
            </a:r>
          </a:p>
        </p:txBody>
      </p:sp>
    </p:spTree>
    <p:extLst>
      <p:ext uri="{BB962C8B-B14F-4D97-AF65-F5344CB8AC3E}">
        <p14:creationId xmlns:p14="http://schemas.microsoft.com/office/powerpoint/2010/main" val="228587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8" name="Picture 4" descr="Resultado de imagen para gracias por su atenc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2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>
                <a:latin typeface="Montserrat-Regular"/>
              </a:rPr>
              <a:t>Que el estudiantado desarrolle sus propias competencias socioemocionales y adquiera las estrategias de educación socioemocional que le permita hacer transferencias y transposiciones didácticas para construir ambientes de aprendizaje incluyentes y promover el sano desarrollo socioemocional de todos sus estudiantes.</a:t>
            </a:r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Propósito GENERAL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888298" cy="18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96045" y="1628800"/>
            <a:ext cx="8407893" cy="4407408"/>
          </a:xfrm>
        </p:spPr>
        <p:txBody>
          <a:bodyPr/>
          <a:lstStyle/>
          <a:p>
            <a:pPr marL="45720" indent="0" algn="ctr">
              <a:buNone/>
            </a:pPr>
            <a:r>
              <a:rPr lang="es-MX" sz="2800" b="1" dirty="0"/>
              <a:t> </a:t>
            </a:r>
          </a:p>
          <a:p>
            <a:pPr marL="45720" indent="0" algn="ctr">
              <a:buNone/>
            </a:pPr>
            <a:r>
              <a:rPr lang="es-MX" sz="3200" b="1" dirty="0"/>
              <a:t>Planeación y Evaluación de la Enseñanza y el Aprendizaje.</a:t>
            </a:r>
            <a:endParaRPr lang="es-MX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8511480" cy="1054394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dirty="0">
                <a:solidFill>
                  <a:srgbClr val="000000"/>
                </a:solidFill>
              </a:rPr>
              <a:t>Cursos que anteceden</a:t>
            </a:r>
            <a:br>
              <a:rPr lang="es-MX" dirty="0"/>
            </a:b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366120" cy="25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MX" sz="3600" b="1" dirty="0"/>
              <a:t>Atención a la diversidad.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Curso Consecuente</a:t>
            </a:r>
            <a:br>
              <a:rPr lang="es-MX" dirty="0"/>
            </a:br>
            <a:endParaRPr lang="es-MX" dirty="0"/>
          </a:p>
        </p:txBody>
      </p:sp>
      <p:pic>
        <p:nvPicPr>
          <p:cNvPr id="3074" name="Picture 2" descr="II Plan de Atención a la Diversidad en la Educación de Castilla y León  2017-2022, - ABUD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44946"/>
            <a:ext cx="4320480" cy="26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55" y="73168"/>
            <a:ext cx="8784975" cy="44074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es-MX" sz="1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"/>
          <a:stretch/>
        </p:blipFill>
        <p:spPr bwMode="auto">
          <a:xfrm>
            <a:off x="-53825" y="-27384"/>
            <a:ext cx="919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026" y="764704"/>
            <a:ext cx="17876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solidFill>
                  <a:schemeClr val="tx2">
                    <a:lumMod val="10000"/>
                  </a:schemeClr>
                </a:solidFill>
              </a:rPr>
              <a:t>DESCRIPCIÓN </a:t>
            </a:r>
          </a:p>
          <a:p>
            <a:pPr algn="ctr"/>
            <a:r>
              <a:rPr lang="es-MX" sz="2000" dirty="0">
                <a:solidFill>
                  <a:schemeClr val="tx2">
                    <a:lumMod val="10000"/>
                  </a:schemeClr>
                </a:solidFill>
              </a:rPr>
              <a:t>DEL </a:t>
            </a:r>
          </a:p>
          <a:p>
            <a:pPr algn="ctr"/>
            <a:r>
              <a:rPr lang="es-MX" sz="2000" dirty="0">
                <a:solidFill>
                  <a:schemeClr val="tx2">
                    <a:lumMod val="10000"/>
                  </a:schemeClr>
                </a:solidFill>
              </a:rPr>
              <a:t>CURSO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67744" y="548680"/>
            <a:ext cx="6130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Este curso cobra relevancia en el currículum de la Licenciatura en Educación Preescolar, porque favorece el</a:t>
            </a:r>
          </a:p>
          <a:p>
            <a:pPr algn="just"/>
            <a:r>
              <a:rPr lang="es-MX" dirty="0"/>
              <a:t>desarrollo de las competencias socioemocionales de los futuros docentes y los habilita para promover las competencias socioemocionales de niños y niñas, a través de su práctica docente.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retoman y profundizan los aspectos del curso de Desarrollo y aprendizaje, pues provee al estudiantado de fundamentos teórico-prácticos sobre el desarrollo socioemocional de niñas y niños, que les permitirán comprender mejor su conducta, y diseñar estrategias de enseñanza y aprendizaje que fomente un clima del aula positivo, que posibilite regular las emociones, para favorecer el aprendizaje y establecer relaciones constructivas entre sí.</a:t>
            </a:r>
          </a:p>
        </p:txBody>
      </p:sp>
    </p:spTree>
    <p:extLst>
      <p:ext uri="{BB962C8B-B14F-4D97-AF65-F5344CB8AC3E}">
        <p14:creationId xmlns:p14="http://schemas.microsoft.com/office/powerpoint/2010/main" val="13887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449"/>
            <a:ext cx="9036496" cy="64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836712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Se espera que, a través de las diversas actividades de aprendizaje los estudiantes normalistas:</a:t>
            </a:r>
          </a:p>
          <a:p>
            <a:pPr marL="342900" indent="-342900" algn="just">
              <a:buFontTx/>
              <a:buChar char="-"/>
            </a:pPr>
            <a:r>
              <a:rPr lang="es-MX" dirty="0"/>
              <a:t>Valoren la importancia de la Educación Socioemocional desde el aspecto científico, educativo y desde su propia experiencia.</a:t>
            </a:r>
          </a:p>
          <a:p>
            <a:pPr marL="342900" indent="-342900" algn="just">
              <a:buFontTx/>
              <a:buChar char="-"/>
            </a:pPr>
            <a:r>
              <a:rPr lang="es-MX" dirty="0"/>
              <a:t>Desarrolle sus propias capacidades para conocer y regular sus</a:t>
            </a:r>
          </a:p>
          <a:p>
            <a:pPr algn="just"/>
            <a:r>
              <a:rPr lang="es-MX" dirty="0"/>
              <a:t>emociones, establecer relaciones con sus colegas basadas en la empatía y la colaboración, tomar decisiones responsables y perseverar ante las dificultades.</a:t>
            </a:r>
          </a:p>
          <a:p>
            <a:pPr marL="285750" indent="-285750" algn="just">
              <a:buFontTx/>
              <a:buChar char="-"/>
            </a:pPr>
            <a:r>
              <a:rPr lang="es-MX" dirty="0"/>
              <a:t>Comprenda el proceso de desarrollo socioemocional en la primera infancia.</a:t>
            </a:r>
          </a:p>
          <a:p>
            <a:pPr marL="285750" indent="-285750" algn="just">
              <a:buFontTx/>
              <a:buChar char="-"/>
            </a:pPr>
            <a:r>
              <a:rPr lang="es-MX" dirty="0"/>
              <a:t>Analice evidencia que le permita evaluar aspectos    socioemocionales del clima del aula y del desarrollo socioemocional.</a:t>
            </a:r>
          </a:p>
          <a:p>
            <a:pPr algn="just"/>
            <a:r>
              <a:rPr lang="es-MX" dirty="0"/>
              <a:t>                      - Utilice diferentes estrategias de educación socioemocional </a:t>
            </a:r>
          </a:p>
          <a:p>
            <a:pPr algn="just"/>
            <a:r>
              <a:rPr lang="es-MX" dirty="0"/>
              <a:t>                         para promover un clima del aula positivo e incluyente, y </a:t>
            </a:r>
          </a:p>
          <a:p>
            <a:pPr algn="just"/>
            <a:r>
              <a:rPr lang="es-MX" dirty="0"/>
              <a:t>                         promover el desarrollo socioemocional de sus futuros</a:t>
            </a:r>
          </a:p>
          <a:p>
            <a:pPr algn="just"/>
            <a:r>
              <a:rPr lang="es-MX" dirty="0"/>
              <a:t>                         estudiantes.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02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3" y="1628800"/>
            <a:ext cx="6120679" cy="5040560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Soluciona problemas y toma decisiones utilizando su pensamiento crítico y creativo.</a:t>
            </a:r>
          </a:p>
          <a:p>
            <a:pPr algn="just"/>
            <a:r>
              <a:rPr lang="es-MX" sz="2400" b="1" dirty="0"/>
              <a:t>Aprende de manera autónoma y muestra iniciativa para auto-regularse y fortalecer su desarrollo personal.</a:t>
            </a:r>
          </a:p>
          <a:p>
            <a:pPr algn="just"/>
            <a:r>
              <a:rPr lang="es-MX" sz="2400" b="1" dirty="0"/>
              <a:t>Utiliza las tecnologías de la información y la comunicación de manera crítica.</a:t>
            </a:r>
          </a:p>
          <a:p>
            <a:pPr algn="just"/>
            <a:r>
              <a:rPr lang="es-MX" sz="2400" b="1" dirty="0"/>
              <a:t>Aplica sus habilidades lingüísticas y comunicativas en diversos contextos.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8151440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competencias del perfil de egreso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5202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5040560"/>
          </a:xfrm>
        </p:spPr>
        <p:txBody>
          <a:bodyPr>
            <a:normAutofit/>
          </a:bodyPr>
          <a:lstStyle/>
          <a:p>
            <a:r>
              <a:rPr lang="es-MX" dirty="0"/>
              <a:t>Plantea las necesidades formativas de los alumnos de acuerdo con sus procesos de desarrollo y de aprendizaje, con base en los nuevos enfoques pedagógicos.</a:t>
            </a:r>
          </a:p>
          <a:p>
            <a:endParaRPr lang="es-MX" dirty="0"/>
          </a:p>
          <a:p>
            <a:r>
              <a:rPr lang="es-MX" dirty="0"/>
              <a:t>Elabora diagnósticos de los intereses, motivaciones y necesidades formativas de los alumnos para organizar las actividades de aprendizaje, así como las adecuaciones curriculares y didácticas pertinentes.</a:t>
            </a:r>
          </a:p>
          <a:p>
            <a:endParaRPr lang="es-MX" dirty="0"/>
          </a:p>
          <a:p>
            <a:r>
              <a:rPr lang="es-MX" dirty="0"/>
              <a:t> Emplea los medios tecnológicos y las fuentes de información</a:t>
            </a:r>
          </a:p>
          <a:p>
            <a:pPr marL="45720" indent="0">
              <a:buNone/>
            </a:pPr>
            <a:r>
              <a:rPr lang="es-MX" dirty="0"/>
              <a:t>    científica disponibles para mantenerse actualizado respecto     a los diversos campos de conocimiento que intervienen en su trabajo docente.</a:t>
            </a:r>
          </a:p>
          <a:p>
            <a:pPr marL="45720" indent="0">
              <a:buNone/>
            </a:pPr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4767064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Competencias </a:t>
            </a: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del curso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33529" cy="12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5040560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dirty="0"/>
              <a:t> Usa los resultados de la investigación para profundizar en el conocimiento y los procesos de aprendizaje de sus alumnos</a:t>
            </a:r>
          </a:p>
          <a:p>
            <a:endParaRPr lang="es-MX" dirty="0"/>
          </a:p>
          <a:p>
            <a:r>
              <a:rPr lang="es-MX" dirty="0"/>
              <a:t>Selecciona estrategias que favorecen el desarrollo intelectual,</a:t>
            </a:r>
          </a:p>
          <a:p>
            <a:pPr marL="45720" indent="0">
              <a:buNone/>
            </a:pPr>
            <a:r>
              <a:rPr lang="es-MX" dirty="0"/>
              <a:t> físico, social y emocional de los alumnos para procurar el logro     de los aprendizajes.</a:t>
            </a:r>
          </a:p>
          <a:p>
            <a:pPr marL="45720" indent="0">
              <a:buNone/>
            </a:pPr>
            <a:endParaRPr lang="es-MX" dirty="0"/>
          </a:p>
          <a:p>
            <a:pPr marL="45720" indent="0">
              <a:buNone/>
            </a:pPr>
            <a:endParaRPr lang="es-MX" dirty="0"/>
          </a:p>
          <a:p>
            <a:r>
              <a:rPr lang="es-MX" dirty="0"/>
              <a:t> Incorpora los recursos y medios didácticos idóneos para favorecer el aprendizaje de acuerdo con el conocimiento de los procesos de desarrollo cognitivo y socioemocional de los alumnos.</a:t>
            </a:r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4767064" cy="1054394"/>
          </a:xfrm>
        </p:spPr>
        <p:txBody>
          <a:bodyPr/>
          <a:lstStyle/>
          <a:p>
            <a:r>
              <a:rPr lang="es-MX" dirty="0">
                <a:solidFill>
                  <a:srgbClr val="000000"/>
                </a:solidFill>
              </a:rPr>
              <a:t>Competencias </a:t>
            </a: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del curso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33529" cy="12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Personalizado 5">
      <a:dk1>
        <a:srgbClr val="FF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596</TotalTime>
  <Words>1166</Words>
  <Application>Microsoft Office PowerPoint</Application>
  <PresentationFormat>Presentación en pantalla (4:3)</PresentationFormat>
  <Paragraphs>145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Calibri</vt:lpstr>
      <vt:lpstr>Century Gothic</vt:lpstr>
      <vt:lpstr>Franklin Gothic Medium</vt:lpstr>
      <vt:lpstr>Montserrat-Bold</vt:lpstr>
      <vt:lpstr>Montserrat-Regular</vt:lpstr>
      <vt:lpstr>Wingdings</vt:lpstr>
      <vt:lpstr>Wingdings 2</vt:lpstr>
      <vt:lpstr>Cuadrícula</vt:lpstr>
      <vt:lpstr>CURSO: EDUCACIÓN SOCIOEMOCIONAL  TERCER semestre   4 hrs.    4.5 Créditos  Trayecto Formativo:   Bases teórico metodológicas para la enseñanza  </vt:lpstr>
      <vt:lpstr>Propósito GENERAL </vt:lpstr>
      <vt:lpstr> Cursos que anteceden </vt:lpstr>
      <vt:lpstr>Curso Consecuente </vt:lpstr>
      <vt:lpstr>Presentación de PowerPoint</vt:lpstr>
      <vt:lpstr>Presentación de PowerPoint</vt:lpstr>
      <vt:lpstr>competencias del perfil de egreso </vt:lpstr>
      <vt:lpstr>Competencias  del curso</vt:lpstr>
      <vt:lpstr>Competencias  del curso</vt:lpstr>
      <vt:lpstr>Estructura DEL CURSO</vt:lpstr>
      <vt:lpstr>Estructura DEL CURSO</vt:lpstr>
      <vt:lpstr>Criterios de evaluación </vt:lpstr>
      <vt:lpstr>Criterios de evaluación </vt:lpstr>
      <vt:lpstr>Criterios de evaluación </vt:lpstr>
      <vt:lpstr>REGLAMENTO DE CLASE VIRTUAL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CURSO: Proyectos de Intervención  Socioeducativa.  Sexto semestre   6 hrs. 6.75 Créditos  Trayecto Formativo:   Practica Profesional</dc:title>
  <dc:creator>José Reyes Banda</dc:creator>
  <cp:lastModifiedBy>EDITH ARACELI MARTINEZ SILVA</cp:lastModifiedBy>
  <cp:revision>61</cp:revision>
  <dcterms:created xsi:type="dcterms:W3CDTF">2020-01-26T19:29:45Z</dcterms:created>
  <dcterms:modified xsi:type="dcterms:W3CDTF">2021-11-05T16:08:26Z</dcterms:modified>
</cp:coreProperties>
</file>