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14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8"/>
    <p:restoredTop sz="95915"/>
  </p:normalViewPr>
  <p:slideViewPr>
    <p:cSldViewPr snapToGrid="0" snapToObjects="1">
      <p:cViewPr>
        <p:scale>
          <a:sx n="32" d="100"/>
          <a:sy n="32" d="100"/>
        </p:scale>
        <p:origin x="-2160" y="-11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211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1889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8357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00047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0724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241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410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742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801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3999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836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8788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3024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641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415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344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AD177-85BD-6B4E-93E3-3302B0A3AC6C}" type="datetimeFigureOut">
              <a:rPr lang="es-ES_tradnl" smtClean="0"/>
              <a:t>04/10/2019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678B5B-87AA-1042-892F-1FC803EF529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9358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31273" y="2456216"/>
            <a:ext cx="6559377" cy="1742865"/>
          </a:xfrm>
        </p:spPr>
        <p:txBody>
          <a:bodyPr/>
          <a:lstStyle/>
          <a:p>
            <a:r>
              <a:rPr lang="es-ES_tradnl" sz="8000" dirty="0" smtClean="0"/>
              <a:t>Ideas previas </a:t>
            </a:r>
            <a:endParaRPr lang="es-ES_tradnl" sz="8000" dirty="0"/>
          </a:p>
        </p:txBody>
      </p:sp>
    </p:spTree>
    <p:extLst>
      <p:ext uri="{BB962C8B-B14F-4D97-AF65-F5344CB8AC3E}">
        <p14:creationId xmlns:p14="http://schemas.microsoft.com/office/powerpoint/2010/main" val="74637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/>
          <p:cNvGrpSpPr/>
          <p:nvPr/>
        </p:nvGrpSpPr>
        <p:grpSpPr>
          <a:xfrm>
            <a:off x="2193821" y="2583869"/>
            <a:ext cx="8636229" cy="1901895"/>
            <a:chOff x="5924532" y="287389"/>
            <a:chExt cx="3520918" cy="2678321"/>
          </a:xfrm>
        </p:grpSpPr>
        <p:sp>
          <p:nvSpPr>
            <p:cNvPr id="5" name="Rectángulo redondeado 4"/>
            <p:cNvSpPr/>
            <p:nvPr/>
          </p:nvSpPr>
          <p:spPr>
            <a:xfrm>
              <a:off x="5924532" y="287389"/>
              <a:ext cx="3520918" cy="2678321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rgbClr val="00B0F0"/>
                </a:gs>
                <a:gs pos="78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lumMod val="94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ángulo 5"/>
            <p:cNvSpPr/>
            <p:nvPr/>
          </p:nvSpPr>
          <p:spPr>
            <a:xfrm>
              <a:off x="6055300" y="313000"/>
              <a:ext cx="3259382" cy="24167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sz="2400" kern="1200" dirty="0" smtClean="0"/>
                <a:t> </a:t>
              </a:r>
              <a:endParaRPr lang="es-ES_tradnl" sz="2400" kern="1200" dirty="0"/>
            </a:p>
          </p:txBody>
        </p:sp>
      </p:grpSp>
      <p:sp>
        <p:nvSpPr>
          <p:cNvPr id="8" name="Rectángulo redondeado 7"/>
          <p:cNvSpPr/>
          <p:nvPr/>
        </p:nvSpPr>
        <p:spPr>
          <a:xfrm>
            <a:off x="200025" y="2500313"/>
            <a:ext cx="1801506" cy="1725743"/>
          </a:xfrm>
          <a:prstGeom prst="roundRect">
            <a:avLst>
              <a:gd name="adj" fmla="val 16670"/>
            </a:avLst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7000" b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Rectángulo redondeado 8"/>
          <p:cNvSpPr/>
          <p:nvPr/>
        </p:nvSpPr>
        <p:spPr>
          <a:xfrm>
            <a:off x="914401" y="4762626"/>
            <a:ext cx="1810904" cy="1632670"/>
          </a:xfrm>
          <a:prstGeom prst="roundRect">
            <a:avLst>
              <a:gd name="adj" fmla="val 1667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7000" r="-1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0" name="Agrupar 9"/>
          <p:cNvGrpSpPr/>
          <p:nvPr/>
        </p:nvGrpSpPr>
        <p:grpSpPr>
          <a:xfrm>
            <a:off x="3174771" y="4665087"/>
            <a:ext cx="8636229" cy="2035751"/>
            <a:chOff x="5924532" y="287389"/>
            <a:chExt cx="3520918" cy="2678321"/>
          </a:xfrm>
        </p:grpSpPr>
        <p:sp>
          <p:nvSpPr>
            <p:cNvPr id="11" name="Rectángulo redondeado 10"/>
            <p:cNvSpPr/>
            <p:nvPr/>
          </p:nvSpPr>
          <p:spPr>
            <a:xfrm>
              <a:off x="5924532" y="287389"/>
              <a:ext cx="3520918" cy="2678321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rgbClr val="00B0F0"/>
                </a:gs>
                <a:gs pos="78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lumMod val="94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ángulo 11"/>
            <p:cNvSpPr/>
            <p:nvPr/>
          </p:nvSpPr>
          <p:spPr>
            <a:xfrm>
              <a:off x="6055300" y="313000"/>
              <a:ext cx="3259382" cy="24167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sz="2400" kern="1200" dirty="0" smtClean="0"/>
                <a:t> </a:t>
              </a:r>
              <a:endParaRPr lang="es-ES_tradnl" sz="2400" kern="1200" dirty="0"/>
            </a:p>
          </p:txBody>
        </p:sp>
      </p:grpSp>
      <p:grpSp>
        <p:nvGrpSpPr>
          <p:cNvPr id="13" name="Agrupar 12"/>
          <p:cNvGrpSpPr/>
          <p:nvPr/>
        </p:nvGrpSpPr>
        <p:grpSpPr>
          <a:xfrm>
            <a:off x="458543" y="225308"/>
            <a:ext cx="8215313" cy="2119292"/>
            <a:chOff x="5924532" y="287389"/>
            <a:chExt cx="3520918" cy="2678321"/>
          </a:xfrm>
        </p:grpSpPr>
        <p:sp>
          <p:nvSpPr>
            <p:cNvPr id="14" name="Rectángulo redondeado 13"/>
            <p:cNvSpPr/>
            <p:nvPr/>
          </p:nvSpPr>
          <p:spPr>
            <a:xfrm>
              <a:off x="5924532" y="287389"/>
              <a:ext cx="3520918" cy="2678321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rgbClr val="00B0F0"/>
                </a:gs>
                <a:gs pos="78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lumMod val="94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ángulo 14"/>
            <p:cNvSpPr/>
            <p:nvPr/>
          </p:nvSpPr>
          <p:spPr>
            <a:xfrm>
              <a:off x="6055300" y="313000"/>
              <a:ext cx="3259382" cy="24167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sz="2400" kern="1200" dirty="0" smtClean="0"/>
                <a:t> </a:t>
              </a:r>
              <a:endParaRPr lang="es-ES_tradnl" sz="2400" kern="1200" dirty="0"/>
            </a:p>
          </p:txBody>
        </p:sp>
      </p:grpSp>
      <p:sp>
        <p:nvSpPr>
          <p:cNvPr id="17" name="Rectángulo 16"/>
          <p:cNvSpPr/>
          <p:nvPr/>
        </p:nvSpPr>
        <p:spPr>
          <a:xfrm>
            <a:off x="1248081" y="521767"/>
            <a:ext cx="71712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3200" dirty="0"/>
              <a:t>El rol del alumno y las ideas previas en los procesos de enseñanza y aprendizaje de la ciencia</a:t>
            </a:r>
          </a:p>
          <a:p>
            <a:pPr lvl="0" algn="ctr"/>
            <a:endParaRPr lang="es-ES" sz="3200" dirty="0"/>
          </a:p>
        </p:txBody>
      </p:sp>
      <p:sp>
        <p:nvSpPr>
          <p:cNvPr id="18" name="Rectángulo 17"/>
          <p:cNvSpPr/>
          <p:nvPr/>
        </p:nvSpPr>
        <p:spPr>
          <a:xfrm>
            <a:off x="2947271" y="2793582"/>
            <a:ext cx="69532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800" dirty="0"/>
              <a:t>En la ciencia cognitiva se ve a las REPRESENTACIONES y al APRENDIZAJE : dos procesos estrechamente articulados 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3700463" y="5148694"/>
            <a:ext cx="7789784" cy="1246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400"/>
              <a:t>Para que se de el APRENDIZAJE , el sujeto que aprende debe de disponer una representación inicial, que le permita hacer cambios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30695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468" y="654245"/>
            <a:ext cx="3886371" cy="5560818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6000" b="1" dirty="0" smtClean="0"/>
              <a:t>Ideas previas </a:t>
            </a:r>
            <a:endParaRPr lang="es-ES_tradnl" sz="60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1985963" y="1930400"/>
            <a:ext cx="39719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Concepciones que tienen los estudiantes, sobre distintos fenómenos naturales, que se fijan sin recibir ninguna enseñanza reglada. </a:t>
            </a:r>
            <a:endParaRPr lang="es-ES_tradnl" dirty="0"/>
          </a:p>
        </p:txBody>
      </p:sp>
      <p:sp>
        <p:nvSpPr>
          <p:cNvPr id="6" name="CuadroTexto 5"/>
          <p:cNvSpPr txBox="1"/>
          <p:nvPr/>
        </p:nvSpPr>
        <p:spPr>
          <a:xfrm>
            <a:off x="1985963" y="4931737"/>
            <a:ext cx="35433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Y hacen referencia la mayor</a:t>
            </a:r>
            <a:r>
              <a:rPr lang="es-ES" dirty="0" err="1" smtClean="0"/>
              <a:t>ía</a:t>
            </a:r>
            <a:r>
              <a:rPr lang="es-ES" dirty="0" smtClean="0"/>
              <a:t> de los casos a la </a:t>
            </a:r>
            <a:r>
              <a:rPr lang="es-ES_tradnl" dirty="0" smtClean="0"/>
              <a:t>observaciones del entorno de los estudiantes.</a:t>
            </a:r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1985963" y="3611066"/>
            <a:ext cx="32861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Estas ideas se crean a partir </a:t>
            </a:r>
            <a:r>
              <a:rPr lang="es-ES_tradnl" b="1" smtClean="0"/>
              <a:t>de algunas experiencias </a:t>
            </a:r>
            <a:r>
              <a:rPr lang="es-ES_tradnl" b="1" dirty="0" smtClean="0"/>
              <a:t>cercanas</a:t>
            </a: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41431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038041" cy="827347"/>
          </a:xfrm>
        </p:spPr>
        <p:txBody>
          <a:bodyPr/>
          <a:lstStyle/>
          <a:p>
            <a:r>
              <a:rPr lang="es-ES_tradnl" smtClean="0"/>
              <a:t>Caracteristicas de las ideas previas </a:t>
            </a:r>
            <a:endParaRPr lang="es-ES_tradn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793" y="1291129"/>
            <a:ext cx="3954833" cy="3586162"/>
          </a:xfrm>
        </p:spPr>
      </p:pic>
      <p:sp>
        <p:nvSpPr>
          <p:cNvPr id="5" name="CuadroTexto 4"/>
          <p:cNvSpPr txBox="1"/>
          <p:nvPr/>
        </p:nvSpPr>
        <p:spPr>
          <a:xfrm>
            <a:off x="1444358" y="1795310"/>
            <a:ext cx="283568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3600" dirty="0"/>
              <a:t>E</a:t>
            </a:r>
            <a:r>
              <a:rPr lang="es-ES_tradnl" sz="3600" dirty="0" smtClean="0"/>
              <a:t>spontaneas</a:t>
            </a:r>
            <a:endParaRPr lang="es-ES_tradnl" sz="3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936890" y="3241565"/>
            <a:ext cx="2517036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s-ES_tradnl" sz="3600" dirty="0" smtClean="0"/>
              <a:t>Coherentes</a:t>
            </a:r>
            <a:endParaRPr lang="es-ES_tradnl" sz="3600" dirty="0"/>
          </a:p>
        </p:txBody>
      </p:sp>
      <p:sp>
        <p:nvSpPr>
          <p:cNvPr id="7" name="CuadroTexto 6"/>
          <p:cNvSpPr txBox="1"/>
          <p:nvPr/>
        </p:nvSpPr>
        <p:spPr>
          <a:xfrm>
            <a:off x="8073658" y="1908728"/>
            <a:ext cx="2792752" cy="70788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s-ES_tradnl" sz="4000" dirty="0" smtClean="0"/>
              <a:t>Universales</a:t>
            </a:r>
            <a:endParaRPr lang="es-ES_tradnl" sz="4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77334" y="4536219"/>
            <a:ext cx="3386134" cy="120032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 smtClean="0"/>
              <a:t>Cien</a:t>
            </a:r>
            <a:r>
              <a:rPr lang="es-ES" sz="3600" dirty="0" err="1" smtClean="0"/>
              <a:t>tíficamene</a:t>
            </a:r>
            <a:r>
              <a:rPr lang="es-ES" sz="3600" dirty="0" smtClean="0"/>
              <a:t> erróneas</a:t>
            </a:r>
            <a:endParaRPr lang="es-ES_tradnl" sz="36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8391594" y="3381003"/>
            <a:ext cx="2489784" cy="707886"/>
          </a:xfrm>
          <a:prstGeom prst="rect">
            <a:avLst/>
          </a:prstGeom>
          <a:noFill/>
          <a:ln>
            <a:solidFill>
              <a:srgbClr val="8814A9"/>
            </a:solidFill>
          </a:ln>
        </p:spPr>
        <p:txBody>
          <a:bodyPr wrap="none" rtlCol="0">
            <a:spAutoFit/>
          </a:bodyPr>
          <a:lstStyle/>
          <a:p>
            <a:r>
              <a:rPr lang="es-ES_tradnl" sz="4000" dirty="0"/>
              <a:t>D</a:t>
            </a:r>
            <a:r>
              <a:rPr lang="es-ES_tradnl" sz="4000" smtClean="0"/>
              <a:t>uraderas</a:t>
            </a:r>
            <a:endParaRPr lang="es-ES_tradnl" sz="40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8332851" y="4813217"/>
            <a:ext cx="2727029" cy="646331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ES_tradnl" sz="3600" dirty="0" smtClean="0"/>
              <a:t>Consistente </a:t>
            </a:r>
            <a:endParaRPr lang="es-ES_tradnl" sz="36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4280047" y="5618062"/>
            <a:ext cx="4169748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2800" dirty="0" smtClean="0"/>
              <a:t>Semejanza con concepciones “antiguas”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98154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/>
          <p:cNvGrpSpPr/>
          <p:nvPr/>
        </p:nvGrpSpPr>
        <p:grpSpPr>
          <a:xfrm>
            <a:off x="948797" y="1467466"/>
            <a:ext cx="3094566" cy="2416123"/>
            <a:chOff x="0" y="389273"/>
            <a:chExt cx="2799156" cy="1866797"/>
          </a:xfrm>
        </p:grpSpPr>
        <p:sp>
          <p:nvSpPr>
            <p:cNvPr id="5" name="Rectángulo redondeado 4"/>
            <p:cNvSpPr/>
            <p:nvPr/>
          </p:nvSpPr>
          <p:spPr>
            <a:xfrm>
              <a:off x="0" y="389273"/>
              <a:ext cx="2799156" cy="1866797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rgbClr val="FFC000"/>
                </a:gs>
                <a:gs pos="78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lumMod val="94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ángulo 5"/>
            <p:cNvSpPr/>
            <p:nvPr/>
          </p:nvSpPr>
          <p:spPr>
            <a:xfrm>
              <a:off x="91146" y="480419"/>
              <a:ext cx="2616864" cy="16845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sz="2400" b="1" kern="1200" dirty="0" smtClean="0"/>
                <a:t>1.</a:t>
              </a:r>
              <a:r>
                <a:rPr lang="es-ES_tradnl" sz="2400" b="1" kern="1200" baseline="0" dirty="0" smtClean="0"/>
                <a:t> Dejamos que el alumno exponga sus ideas sobre el tema</a:t>
              </a:r>
              <a:endParaRPr lang="es-ES_tradnl" sz="2400" b="1" kern="1200" dirty="0"/>
            </a:p>
          </p:txBody>
        </p:sp>
      </p:grpSp>
      <p:grpSp>
        <p:nvGrpSpPr>
          <p:cNvPr id="8" name="Agrupar 7"/>
          <p:cNvGrpSpPr/>
          <p:nvPr/>
        </p:nvGrpSpPr>
        <p:grpSpPr>
          <a:xfrm>
            <a:off x="4567016" y="1574220"/>
            <a:ext cx="3300413" cy="2287535"/>
            <a:chOff x="5924532" y="182232"/>
            <a:chExt cx="3520918" cy="2678321"/>
          </a:xfrm>
        </p:grpSpPr>
        <p:sp>
          <p:nvSpPr>
            <p:cNvPr id="9" name="Rectángulo redondeado 8"/>
            <p:cNvSpPr/>
            <p:nvPr/>
          </p:nvSpPr>
          <p:spPr>
            <a:xfrm>
              <a:off x="5924532" y="182232"/>
              <a:ext cx="3520918" cy="2678321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rgbClr val="00B0F0"/>
                </a:gs>
                <a:gs pos="78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lumMod val="94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ángulo 9"/>
            <p:cNvSpPr/>
            <p:nvPr/>
          </p:nvSpPr>
          <p:spPr>
            <a:xfrm>
              <a:off x="6055300" y="313000"/>
              <a:ext cx="3259382" cy="24167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sz="2400" kern="1200" dirty="0" smtClean="0"/>
                <a:t>2. Introducir hechos discrepantes para lograr</a:t>
              </a:r>
              <a:r>
                <a:rPr lang="es-ES_tradnl" sz="2400" kern="1200" baseline="0" dirty="0" smtClean="0"/>
                <a:t> un conflicto conceptual</a:t>
              </a:r>
              <a:endParaRPr lang="es-ES_tradnl" sz="2400" kern="1200" dirty="0"/>
            </a:p>
          </p:txBody>
        </p:sp>
      </p:grpSp>
      <p:grpSp>
        <p:nvGrpSpPr>
          <p:cNvPr id="11" name="Agrupar 10"/>
          <p:cNvGrpSpPr/>
          <p:nvPr/>
        </p:nvGrpSpPr>
        <p:grpSpPr>
          <a:xfrm>
            <a:off x="8391082" y="1635670"/>
            <a:ext cx="3035378" cy="2186469"/>
            <a:chOff x="2018012" y="3479866"/>
            <a:chExt cx="1499252" cy="749805"/>
          </a:xfrm>
        </p:grpSpPr>
        <p:sp>
          <p:nvSpPr>
            <p:cNvPr id="12" name="Rectángulo redondeado 11"/>
            <p:cNvSpPr/>
            <p:nvPr/>
          </p:nvSpPr>
          <p:spPr>
            <a:xfrm>
              <a:off x="2018012" y="3479866"/>
              <a:ext cx="1499252" cy="749805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rgbClr val="8814A9"/>
                </a:gs>
                <a:gs pos="78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lumMod val="94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ángulo 12"/>
            <p:cNvSpPr/>
            <p:nvPr/>
          </p:nvSpPr>
          <p:spPr>
            <a:xfrm>
              <a:off x="2054621" y="3516475"/>
              <a:ext cx="1426034" cy="6765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sz="2400" kern="1200" dirty="0" smtClean="0"/>
                <a:t>3. Se realizan experiencias para abordar el concepto </a:t>
              </a:r>
              <a:r>
                <a:rPr lang="es-ES_tradnl" sz="2400" kern="1200" dirty="0" err="1" smtClean="0"/>
                <a:t>cient</a:t>
              </a:r>
              <a:r>
                <a:rPr lang="es-ES" sz="2400" kern="1200" dirty="0" err="1" smtClean="0"/>
                <a:t>ífico</a:t>
              </a:r>
              <a:endParaRPr lang="es-ES_tradnl" sz="2400" kern="1200" dirty="0"/>
            </a:p>
          </p:txBody>
        </p:sp>
      </p:grpSp>
      <p:grpSp>
        <p:nvGrpSpPr>
          <p:cNvPr id="14" name="Agrupar 13"/>
          <p:cNvGrpSpPr/>
          <p:nvPr/>
        </p:nvGrpSpPr>
        <p:grpSpPr>
          <a:xfrm>
            <a:off x="2382158" y="4329112"/>
            <a:ext cx="3322412" cy="2128838"/>
            <a:chOff x="4538457" y="3590536"/>
            <a:chExt cx="1558063" cy="734244"/>
          </a:xfrm>
        </p:grpSpPr>
        <p:sp>
          <p:nvSpPr>
            <p:cNvPr id="15" name="Rectángulo redondeado 14"/>
            <p:cNvSpPr/>
            <p:nvPr/>
          </p:nvSpPr>
          <p:spPr>
            <a:xfrm>
              <a:off x="4538457" y="3590536"/>
              <a:ext cx="1558063" cy="734244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rgbClr val="002060"/>
                </a:gs>
                <a:gs pos="78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lumMod val="94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ángulo 15"/>
            <p:cNvSpPr/>
            <p:nvPr/>
          </p:nvSpPr>
          <p:spPr>
            <a:xfrm>
              <a:off x="4574306" y="3626385"/>
              <a:ext cx="1486365" cy="6625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sz="2800" kern="1200" dirty="0" smtClean="0"/>
                <a:t>4. Se analiza el concepto previo y el nuevo concepto</a:t>
              </a:r>
              <a:endParaRPr lang="es-ES_tradnl" sz="2800" kern="1200" dirty="0"/>
            </a:p>
          </p:txBody>
        </p:sp>
      </p:grpSp>
      <p:grpSp>
        <p:nvGrpSpPr>
          <p:cNvPr id="17" name="Agrupar 16"/>
          <p:cNvGrpSpPr/>
          <p:nvPr/>
        </p:nvGrpSpPr>
        <p:grpSpPr>
          <a:xfrm>
            <a:off x="6652064" y="4329112"/>
            <a:ext cx="3414711" cy="2114551"/>
            <a:chOff x="5151107" y="4582809"/>
            <a:chExt cx="3247559" cy="613052"/>
          </a:xfrm>
        </p:grpSpPr>
        <p:sp>
          <p:nvSpPr>
            <p:cNvPr id="18" name="Rectángulo redondeado 17"/>
            <p:cNvSpPr/>
            <p:nvPr/>
          </p:nvSpPr>
          <p:spPr>
            <a:xfrm>
              <a:off x="5151107" y="4582809"/>
              <a:ext cx="3247559" cy="613052"/>
            </a:xfrm>
            <a:prstGeom prst="roundRect">
              <a:avLst>
                <a:gd name="adj" fmla="val 16670"/>
              </a:avLst>
            </a:prstGeom>
            <a:gradFill rotWithShape="0">
              <a:gsLst>
                <a:gs pos="0">
                  <a:srgbClr val="FF0000"/>
                </a:gs>
                <a:gs pos="78000">
                  <a:schemeClr val="accent1">
                    <a:hueOff val="0"/>
                    <a:satOff val="0"/>
                    <a:lumOff val="0"/>
                    <a:alphaOff val="0"/>
                    <a:shade val="94000"/>
                    <a:lumMod val="94000"/>
                  </a:schemeClr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ángulo 18"/>
            <p:cNvSpPr/>
            <p:nvPr/>
          </p:nvSpPr>
          <p:spPr>
            <a:xfrm>
              <a:off x="5181039" y="4612741"/>
              <a:ext cx="3187695" cy="5531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_tradnl" sz="2400" kern="1200" dirty="0" smtClean="0"/>
                <a:t>5. Si</a:t>
              </a:r>
              <a:r>
                <a:rPr lang="es-ES_tradnl" sz="2400" kern="1200" baseline="0" dirty="0" smtClean="0"/>
                <a:t> el con concepto previo persiste, debe implementarse  estrategias para introducir cambios </a:t>
              </a:r>
              <a:endParaRPr lang="es-ES_tradnl" sz="2400" kern="1200" dirty="0"/>
            </a:p>
          </p:txBody>
        </p:sp>
      </p:grpSp>
      <p:sp>
        <p:nvSpPr>
          <p:cNvPr id="20" name="Título 1"/>
          <p:cNvSpPr>
            <a:spLocks noGrp="1"/>
          </p:cNvSpPr>
          <p:nvPr>
            <p:ph type="title"/>
          </p:nvPr>
        </p:nvSpPr>
        <p:spPr>
          <a:xfrm>
            <a:off x="1049563" y="253420"/>
            <a:ext cx="8596668" cy="1320800"/>
          </a:xfrm>
        </p:spPr>
        <p:txBody>
          <a:bodyPr/>
          <a:lstStyle/>
          <a:p>
            <a:pPr algn="ctr"/>
            <a:r>
              <a:rPr lang="es-ES_tradnl" b="1" dirty="0" smtClean="0"/>
              <a:t>Como eliminamos las ideas previas </a:t>
            </a:r>
            <a:r>
              <a:rPr lang="es-ES_tradnl" b="1" dirty="0" err="1" smtClean="0"/>
              <a:t>err</a:t>
            </a:r>
            <a:r>
              <a:rPr lang="es-ES" b="1" dirty="0" err="1" smtClean="0"/>
              <a:t>ó</a:t>
            </a:r>
            <a:r>
              <a:rPr lang="es-ES_tradnl" b="1" dirty="0" smtClean="0"/>
              <a:t>neas</a:t>
            </a: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10149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Algunas de las características de las ideas previas </a:t>
            </a:r>
            <a:r>
              <a:rPr lang="es-MX" sz="2800" dirty="0"/>
              <a:t>(Pozo,1992, Gallegos 1998.)</a:t>
            </a:r>
            <a:endParaRPr lang="es-ES_tradn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sz="3200" dirty="0"/>
              <a:t>S</a:t>
            </a:r>
            <a:r>
              <a:rPr lang="es-MX" sz="3200" dirty="0" smtClean="0"/>
              <a:t>on universales por que se encuentra presentes de manera semejante en diversas edades, género y cultura.</a:t>
            </a:r>
          </a:p>
          <a:p>
            <a:r>
              <a:rPr lang="es-MX" sz="3200" dirty="0"/>
              <a:t>S</a:t>
            </a:r>
            <a:r>
              <a:rPr lang="es-MX" sz="3200" dirty="0" smtClean="0"/>
              <a:t>on de carácter implícito, esto quiere decir que los estudiantes no llevan a cabo una toma de conciencia de sus ideas y explicaciones.</a:t>
            </a:r>
          </a:p>
          <a:p>
            <a:r>
              <a:rPr lang="es-MX" sz="3200" dirty="0"/>
              <a:t>N</a:t>
            </a:r>
            <a:r>
              <a:rPr lang="es-MX" sz="3200" dirty="0" smtClean="0"/>
              <a:t>o se modifican mediante una enseñanza tradicional de la ciencia.</a:t>
            </a:r>
          </a:p>
          <a:p>
            <a:r>
              <a:rPr lang="es-MX" sz="3200" dirty="0"/>
              <a:t>G</a:t>
            </a:r>
            <a:r>
              <a:rPr lang="es-MX" sz="3200" dirty="0" smtClean="0"/>
              <a:t>uardan ciertas semejanzas con ideas que se han presentado en la historia de la ciencia .</a:t>
            </a:r>
          </a:p>
          <a:p>
            <a:r>
              <a:rPr lang="es-MX" sz="3200" dirty="0"/>
              <a:t>T</a:t>
            </a:r>
            <a:r>
              <a:rPr lang="es-MX" sz="3200" dirty="0" smtClean="0"/>
              <a:t>ienen su origen en la experiencia de los sujetos en relación a los fenómenos cotidianos en la interacción con los otros y a partir de la enseñanza escolar.</a:t>
            </a:r>
          </a:p>
          <a:p>
            <a:r>
              <a:rPr lang="es-MX" sz="3200" dirty="0" smtClean="0"/>
              <a:t>Frecuentemente, profesores y alumnos comparten las mismas ideas previas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160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deas previas 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deas previas " id="{5821F315-AE6B-7C4A-B530-FA3080A2EFBF}" vid="{CBA82BD4-42D4-5B4F-B672-5AFEC36A26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Ideas previas </Template>
  <TotalTime>1</TotalTime>
  <Words>323</Words>
  <Application>Microsoft Office PowerPoint</Application>
  <PresentationFormat>Personalizado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Ideas previas </vt:lpstr>
      <vt:lpstr>Ideas previas </vt:lpstr>
      <vt:lpstr>Presentación de PowerPoint</vt:lpstr>
      <vt:lpstr>Ideas previas </vt:lpstr>
      <vt:lpstr>Caracteristicas de las ideas previas </vt:lpstr>
      <vt:lpstr>Como eliminamos las ideas previas erróneas</vt:lpstr>
      <vt:lpstr>Algunas de las características de las ideas previas (Pozo,1992, Gallegos 1998.)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Ideas previas </dc:title>
  <dc:creator>enep</dc:creator>
  <cp:lastModifiedBy>enep</cp:lastModifiedBy>
  <cp:revision>1</cp:revision>
  <dcterms:created xsi:type="dcterms:W3CDTF">2019-10-04T14:08:45Z</dcterms:created>
  <dcterms:modified xsi:type="dcterms:W3CDTF">2019-10-04T14:09:52Z</dcterms:modified>
</cp:coreProperties>
</file>