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64" r:id="rId5"/>
    <p:sldId id="276" r:id="rId6"/>
    <p:sldId id="278" r:id="rId7"/>
    <p:sldId id="279" r:id="rId8"/>
    <p:sldId id="266" r:id="rId9"/>
    <p:sldId id="290" r:id="rId10"/>
    <p:sldId id="268" r:id="rId11"/>
    <p:sldId id="281" r:id="rId12"/>
    <p:sldId id="292" r:id="rId13"/>
    <p:sldId id="295" r:id="rId14"/>
    <p:sldId id="296" r:id="rId15"/>
    <p:sldId id="285" r:id="rId16"/>
    <p:sldId id="297" r:id="rId17"/>
    <p:sldId id="298" r:id="rId18"/>
    <p:sldId id="299" r:id="rId19"/>
    <p:sldId id="286" r:id="rId20"/>
    <p:sldId id="300" r:id="rId21"/>
    <p:sldId id="287" r:id="rId22"/>
    <p:sldId id="301" r:id="rId23"/>
    <p:sldId id="288" r:id="rId24"/>
    <p:sldId id="289" r:id="rId25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howGuides="1">
      <p:cViewPr varScale="1">
        <p:scale>
          <a:sx n="72" d="100"/>
          <a:sy n="72" d="100"/>
        </p:scale>
        <p:origin x="660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75" d="100"/>
          <a:sy n="75" d="100"/>
        </p:scale>
        <p:origin x="3342" y="7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vie-dgespe.com/documentos/1043.pdf" TargetMode="External"/><Relationship Id="rId2" Type="http://schemas.openxmlformats.org/officeDocument/2006/relationships/hyperlink" Target="https://www.cevie-dgespe.com/documentos/1023.pdf" TargetMode="External"/><Relationship Id="rId1" Type="http://schemas.openxmlformats.org/officeDocument/2006/relationships/hyperlink" Target="https://www.cevie-dgespe.com/documentos/1003b.pdf" TargetMode="External"/><Relationship Id="rId4" Type="http://schemas.openxmlformats.org/officeDocument/2006/relationships/hyperlink" Target="https://www.cevie-dgespe.com/documentos/1033.pdf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vie-dgespe.com/documentos/1033.pdf" TargetMode="External"/><Relationship Id="rId2" Type="http://schemas.openxmlformats.org/officeDocument/2006/relationships/hyperlink" Target="https://www.cevie-dgespe.com/documentos/1023.pdf" TargetMode="External"/><Relationship Id="rId1" Type="http://schemas.openxmlformats.org/officeDocument/2006/relationships/hyperlink" Target="https://www.cevie-dgespe.com/documentos/1003b.pdf" TargetMode="External"/><Relationship Id="rId4" Type="http://schemas.openxmlformats.org/officeDocument/2006/relationships/hyperlink" Target="https://www.cevie-dgespe.com/documentos/1043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477D14C5-CED9-4CFC-B338-DFB0C8090B9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rtlCol="0"/>
        <a:lstStyle/>
        <a:p>
          <a:pPr rtl="0"/>
          <a:r>
            <a:rPr lang="es-MX" b="1" dirty="0">
              <a:solidFill>
                <a:schemeClr val="bg1"/>
              </a:solidFill>
              <a:hlinkClick xmlns:r="http://schemas.openxmlformats.org/officeDocument/2006/relationships" r:id="rId1"/>
            </a:rPr>
            <a:t>Lenguaje y comunicación </a:t>
          </a:r>
          <a:endParaRPr lang="es-ES" b="1" noProof="0" dirty="0">
            <a:solidFill>
              <a:schemeClr val="bg1"/>
            </a:solidFill>
          </a:endParaRPr>
        </a:p>
      </dgm:t>
    </dgm:pt>
    <dgm:pt modelId="{92DFCBC7-BC14-4697-8ECD-BF0D5B1EDA3B}" type="par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87E3C0DB-7BEE-424E-8E11-B838D238D595}" type="sib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/>
      <dgm:spPr/>
      <dgm:t>
        <a:bodyPr rtlCol="0"/>
        <a:lstStyle/>
        <a:p>
          <a:pPr rtl="0"/>
          <a:endParaRPr lang="es-ES" noProof="0" dirty="0"/>
        </a:p>
      </dgm: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rtlCol="0"/>
        <a:lstStyle/>
        <a:p>
          <a:pPr rtl="0"/>
          <a:r>
            <a:rPr lang="es-MX" b="1" dirty="0">
              <a:solidFill>
                <a:schemeClr val="bg1"/>
              </a:solidFill>
              <a:hlinkClick xmlns:r="http://schemas.openxmlformats.org/officeDocument/2006/relationships" r:id="rId2"/>
            </a:rPr>
            <a:t>Prácticas sociales del lenguaje </a:t>
          </a:r>
          <a:r>
            <a:rPr lang="es-MX" b="1" dirty="0">
              <a:solidFill>
                <a:schemeClr val="bg1"/>
              </a:solidFill>
            </a:rPr>
            <a:t> </a:t>
          </a:r>
          <a:endParaRPr lang="es-ES" b="1" noProof="0" dirty="0">
            <a:solidFill>
              <a:schemeClr val="bg1"/>
            </a:solidFill>
          </a:endParaRPr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D6510970-8F9C-4B45-A0F3-6ACB9AA76D40}">
      <dgm:prSet phldrT="[Text]"/>
      <dgm:spPr/>
      <dgm:t>
        <a:bodyPr rtlCol="0"/>
        <a:lstStyle/>
        <a:p>
          <a:pPr rtl="0"/>
          <a:endParaRPr lang="es-ES" noProof="0" dirty="0"/>
        </a:p>
      </dgm:t>
    </dgm:pt>
    <dgm:pt modelId="{7A9FC291-2B6A-4475-8B09-917F9F09E3AB}" type="par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4B87F32C-3630-48F2-9114-4262C0BEEA9E}" type="sib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CC6B7442-0B72-4EF2-9F13-1325B51AFF9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rtlCol="0"/>
        <a:lstStyle/>
        <a:p>
          <a:pPr rtl="0"/>
          <a:r>
            <a:rPr lang="es-MX" b="1" dirty="0">
              <a:hlinkClick xmlns:r="http://schemas.openxmlformats.org/officeDocument/2006/relationships" r:id="rId3"/>
            </a:rPr>
            <a:t>Desarrollo de la competencia lectora </a:t>
          </a:r>
          <a:endParaRPr lang="es-ES" b="1" noProof="0" dirty="0"/>
        </a:p>
      </dgm:t>
    </dgm:pt>
    <dgm:pt modelId="{E3D139E0-5DC2-4F8E-9F8F-B3F0EBCD4689}" type="par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F80E1BA-0D6F-4EE8-9640-892A5897DBCD}" type="sib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E0A3CAE-D039-42F2-AF12-1E6F6793A633}">
      <dgm:prSet phldrT="[Text]"/>
      <dgm:spPr/>
      <dgm:t>
        <a:bodyPr rtlCol="0"/>
        <a:lstStyle/>
        <a:p>
          <a:pPr rtl="0"/>
          <a:endParaRPr lang="es-ES" noProof="0" dirty="0"/>
        </a:p>
      </dgm:t>
    </dgm:pt>
    <dgm:pt modelId="{7E2ED2D1-AFF4-4DED-BB53-30A310825CE2}" type="par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417BDEF2-191B-4000-BDE8-D3D22A51FCF3}" type="sib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6164A7C5-5A7B-47E8-87B1-537CD79C9423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rtlCol="0"/>
        <a:lstStyle/>
        <a:p>
          <a:pPr rtl="0"/>
          <a:r>
            <a:rPr lang="es-MX" b="1" dirty="0">
              <a:solidFill>
                <a:schemeClr val="bg1"/>
              </a:solidFill>
              <a:hlinkClick xmlns:r="http://schemas.openxmlformats.org/officeDocument/2006/relationships" r:id="rId4"/>
            </a:rPr>
            <a:t>Lenguaje y alfabetización</a:t>
          </a:r>
          <a:endParaRPr lang="es-ES" b="1" noProof="0" dirty="0">
            <a:solidFill>
              <a:schemeClr val="bg1"/>
            </a:solidFill>
          </a:endParaRPr>
        </a:p>
      </dgm:t>
    </dgm:pt>
    <dgm:pt modelId="{B2B16C8B-7AA3-4F7D-97C9-C4B650EFC1B0}" type="parTrans" cxnId="{D00CF0F1-70E6-4BD1-B2E6-0AE0387895E2}">
      <dgm:prSet/>
      <dgm:spPr/>
      <dgm:t>
        <a:bodyPr/>
        <a:lstStyle/>
        <a:p>
          <a:endParaRPr lang="es-ES"/>
        </a:p>
      </dgm:t>
    </dgm:pt>
    <dgm:pt modelId="{EAC433F7-6990-4ED8-A51A-CF2763E5B2A7}" type="sibTrans" cxnId="{D00CF0F1-70E6-4BD1-B2E6-0AE0387895E2}">
      <dgm:prSet/>
      <dgm:spPr/>
      <dgm:t>
        <a:bodyPr/>
        <a:lstStyle/>
        <a:p>
          <a:endParaRPr lang="es-E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A9DD881E-A532-414B-870C-8ADE2076F78C}" type="pres">
      <dgm:prSet presAssocID="{477D14C5-CED9-4CFC-B338-DFB0C8090B9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</dgm:pt>
    <dgm:pt modelId="{CC8F879C-B19C-43A4-8C39-A4BC5BAAA8A7}" type="pres">
      <dgm:prSet presAssocID="{6164A7C5-5A7B-47E8-87B1-537CD79C942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5A710A0-642E-4E12-8A61-C6A7B9359D46}" type="pres">
      <dgm:prSet presAssocID="{EAC433F7-6990-4ED8-A51A-CF2763E5B2A7}" presName="spacer" presStyleCnt="0"/>
      <dgm:spPr/>
    </dgm:pt>
    <dgm:pt modelId="{D64CB5D5-837D-47FC-9E42-A26D800BC695}" type="pres">
      <dgm:prSet presAssocID="{CC6B7442-0B72-4EF2-9F13-1325B51AFF9F}" presName="parentText" presStyleLbl="node1" presStyleIdx="3" presStyleCnt="4" custLinFactNeighborX="-80" custLinFactNeighborY="85561">
        <dgm:presLayoutVars>
          <dgm:chMax val="0"/>
          <dgm:bulletEnabled val="1"/>
        </dgm:presLayoutVars>
      </dgm:prSet>
      <dgm:spPr/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0F1F224B-6995-4D7E-B65E-FDD2121E7EA2}" type="presOf" srcId="{FE0A3CAE-D039-42F2-AF12-1E6F6793A633}" destId="{08B7B17B-8600-44B0-B235-389E5D71D804}" srcOrd="0" destOrd="0" presId="urn:microsoft.com/office/officeart/2005/8/layout/vList2"/>
    <dgm:cxn modelId="{102D6D4D-90C9-40F4-A001-35DCC329B127}" srcId="{90119837-5B71-4D44-BB01-DB0B084933C8}" destId="{CC6B7442-0B72-4EF2-9F13-1325B51AFF9F}" srcOrd="3" destOrd="0" parTransId="{E3D139E0-5DC2-4F8E-9F8F-B3F0EBCD4689}" sibTransId="{FF80E1BA-0D6F-4EE8-9640-892A5897DBCD}"/>
    <dgm:cxn modelId="{5BDE416F-F97E-4F73-BE1A-C12EA4F60682}" type="presOf" srcId="{90119837-5B71-4D44-BB01-DB0B084933C8}" destId="{ED5DCCC5-BCA8-4491-AA37-BAF153ECA184}" srcOrd="0" destOrd="0" presId="urn:microsoft.com/office/officeart/2005/8/layout/vList2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594ECC8D-94FA-41B7-9F5F-6B7A67E36EF5}" type="presOf" srcId="{C111C18A-FD96-4E63-821A-54D70D8DC65F}" destId="{CD5F6E02-AD43-4E7A-935B-DDF5D6C74800}" srcOrd="0" destOrd="0" presId="urn:microsoft.com/office/officeart/2005/8/layout/vList2"/>
    <dgm:cxn modelId="{8D0A4494-246A-45A7-AB6A-CDBC9E33ECD3}" type="presOf" srcId="{477D14C5-CED9-4CFC-B338-DFB0C8090B9F}" destId="{A9DD881E-A532-414B-870C-8ADE2076F78C}" srcOrd="0" destOrd="0" presId="urn:microsoft.com/office/officeart/2005/8/layout/vList2"/>
    <dgm:cxn modelId="{139D5BB1-09CB-45F8-9347-D7764258A754}" type="presOf" srcId="{CC6B7442-0B72-4EF2-9F13-1325B51AFF9F}" destId="{D64CB5D5-837D-47FC-9E42-A26D800BC695}" srcOrd="0" destOrd="0" presId="urn:microsoft.com/office/officeart/2005/8/layout/vList2"/>
    <dgm:cxn modelId="{96956FBE-70C8-4F89-BD0B-33093C0F439D}" type="presOf" srcId="{3C67E77D-62FA-499D-B5E6-E79A091C5267}" destId="{81203336-F3DE-4B3A-BCF4-0F68C23AC2BB}" srcOrd="0" destOrd="0" presId="urn:microsoft.com/office/officeart/2005/8/layout/vList2"/>
    <dgm:cxn modelId="{48E964E6-A2EA-4EDD-B397-436C434C532D}" type="presOf" srcId="{6164A7C5-5A7B-47E8-87B1-537CD79C9423}" destId="{CC8F879C-B19C-43A4-8C39-A4BC5BAAA8A7}" srcOrd="0" destOrd="0" presId="urn:microsoft.com/office/officeart/2005/8/layout/vList2"/>
    <dgm:cxn modelId="{D00CF0F1-70E6-4BD1-B2E6-0AE0387895E2}" srcId="{90119837-5B71-4D44-BB01-DB0B084933C8}" destId="{6164A7C5-5A7B-47E8-87B1-537CD79C9423}" srcOrd="2" destOrd="0" parTransId="{B2B16C8B-7AA3-4F7D-97C9-C4B650EFC1B0}" sibTransId="{EAC433F7-6990-4ED8-A51A-CF2763E5B2A7}"/>
    <dgm:cxn modelId="{A55A44F5-7713-43BE-A80C-9D7C49E6D5AD}" type="presOf" srcId="{D6510970-8F9C-4B45-A0F3-6ACB9AA76D40}" destId="{782956A5-ADC8-4959-B856-589B9D9B9635}" srcOrd="0" destOrd="0" presId="urn:microsoft.com/office/officeart/2005/8/layout/vList2"/>
    <dgm:cxn modelId="{0910C0A3-A67A-496C-8A74-C4E35FED4675}" type="presParOf" srcId="{ED5DCCC5-BCA8-4491-AA37-BAF153ECA184}" destId="{A9DD881E-A532-414B-870C-8ADE2076F78C}" srcOrd="0" destOrd="0" presId="urn:microsoft.com/office/officeart/2005/8/layout/vList2"/>
    <dgm:cxn modelId="{9334B2F5-7FCF-4B1F-B6AA-DB249F4421A1}" type="presParOf" srcId="{ED5DCCC5-BCA8-4491-AA37-BAF153ECA184}" destId="{CD5F6E02-AD43-4E7A-935B-DDF5D6C74800}" srcOrd="1" destOrd="0" presId="urn:microsoft.com/office/officeart/2005/8/layout/vList2"/>
    <dgm:cxn modelId="{4F4F04E9-8CC4-46EA-94F2-D97F126F4DA5}" type="presParOf" srcId="{ED5DCCC5-BCA8-4491-AA37-BAF153ECA184}" destId="{81203336-F3DE-4B3A-BCF4-0F68C23AC2BB}" srcOrd="2" destOrd="0" presId="urn:microsoft.com/office/officeart/2005/8/layout/vList2"/>
    <dgm:cxn modelId="{9E10C16C-1E52-4EC3-8CA1-A7C07C605948}" type="presParOf" srcId="{ED5DCCC5-BCA8-4491-AA37-BAF153ECA184}" destId="{782956A5-ADC8-4959-B856-589B9D9B9635}" srcOrd="3" destOrd="0" presId="urn:microsoft.com/office/officeart/2005/8/layout/vList2"/>
    <dgm:cxn modelId="{AB44F3E5-B9B6-4767-B41C-BC2D2E29CBBE}" type="presParOf" srcId="{ED5DCCC5-BCA8-4491-AA37-BAF153ECA184}" destId="{CC8F879C-B19C-43A4-8C39-A4BC5BAAA8A7}" srcOrd="4" destOrd="0" presId="urn:microsoft.com/office/officeart/2005/8/layout/vList2"/>
    <dgm:cxn modelId="{E08D4241-0426-4486-BB08-64A0C1AB2696}" type="presParOf" srcId="{ED5DCCC5-BCA8-4491-AA37-BAF153ECA184}" destId="{85A710A0-642E-4E12-8A61-C6A7B9359D46}" srcOrd="5" destOrd="0" presId="urn:microsoft.com/office/officeart/2005/8/layout/vList2"/>
    <dgm:cxn modelId="{8E5B4048-9D19-4E76-9DF1-CC741CEADF9A}" type="presParOf" srcId="{ED5DCCC5-BCA8-4491-AA37-BAF153ECA184}" destId="{D64CB5D5-837D-47FC-9E42-A26D800BC695}" srcOrd="6" destOrd="0" presId="urn:microsoft.com/office/officeart/2005/8/layout/vList2"/>
    <dgm:cxn modelId="{3160F1A4-3C45-478F-BAAB-DEF3A5444A4A}" type="presParOf" srcId="{ED5DCCC5-BCA8-4491-AA37-BAF153ECA184}" destId="{08B7B17B-8600-44B0-B235-389E5D71D80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857DB4-7205-4994-B7BB-28113D5011E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C665B5C-7FFC-41CE-988C-09D2DE4DCD1E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Porcentaje formativo 100% </a:t>
          </a:r>
          <a:endParaRPr lang="es-ES" dirty="0"/>
        </a:p>
      </dgm:t>
    </dgm:pt>
    <dgm:pt modelId="{DB1FC0AA-F28F-4006-8A89-EF4F413B385B}" type="sibTrans" cxnId="{2A8FD752-0F14-4C17-B0E7-DF2772803933}">
      <dgm:prSet/>
      <dgm:spPr/>
      <dgm:t>
        <a:bodyPr/>
        <a:lstStyle/>
        <a:p>
          <a:endParaRPr lang="es-ES"/>
        </a:p>
      </dgm:t>
    </dgm:pt>
    <dgm:pt modelId="{0AE13F80-1521-4379-BDE0-C0ABB935CEB3}" type="parTrans" cxnId="{2A8FD752-0F14-4C17-B0E7-DF2772803933}">
      <dgm:prSet/>
      <dgm:spPr/>
      <dgm:t>
        <a:bodyPr/>
        <a:lstStyle/>
        <a:p>
          <a:endParaRPr lang="es-ES"/>
        </a:p>
      </dgm:t>
    </dgm:pt>
    <dgm:pt modelId="{4D1041A4-267D-4E14-B3A3-E7463A00D2DB}">
      <dgm:prSet phldrT="[Texto]" custT="1"/>
      <dgm:spPr/>
      <dgm:t>
        <a:bodyPr/>
        <a:lstStyle/>
        <a:p>
          <a:r>
            <a:rPr lang="es-ES" sz="1600" dirty="0"/>
            <a:t>Trabajos  70%</a:t>
          </a:r>
        </a:p>
        <a:p>
          <a:r>
            <a:rPr lang="es-ES" sz="1600" dirty="0"/>
            <a:t>(Cuestionarios, ensayos, cuadros de doble entrada, mapas conceptuales, exámenes parciales, participaciones, etc.) </a:t>
          </a:r>
        </a:p>
        <a:p>
          <a:r>
            <a:rPr lang="es-ES" sz="1300" dirty="0"/>
            <a:t> </a:t>
          </a:r>
        </a:p>
      </dgm:t>
    </dgm:pt>
    <dgm:pt modelId="{276A44F2-12FA-41BB-80ED-E3BA80212566}" type="sibTrans" cxnId="{63A081C9-4431-4900-9641-222416962B47}">
      <dgm:prSet/>
      <dgm:spPr/>
      <dgm:t>
        <a:bodyPr/>
        <a:lstStyle/>
        <a:p>
          <a:endParaRPr lang="es-ES"/>
        </a:p>
      </dgm:t>
    </dgm:pt>
    <dgm:pt modelId="{DE4F3F51-D1D5-4CAB-B42A-3932B96F098A}" type="parTrans" cxnId="{63A081C9-4431-4900-9641-222416962B47}">
      <dgm:prSet/>
      <dgm:spPr/>
      <dgm:t>
        <a:bodyPr/>
        <a:lstStyle/>
        <a:p>
          <a:endParaRPr lang="es-ES"/>
        </a:p>
      </dgm:t>
    </dgm:pt>
    <dgm:pt modelId="{2A1929BA-FF97-48B6-97B0-1388893232EA}">
      <dgm:prSet/>
      <dgm:spPr/>
      <dgm:t>
        <a:bodyPr/>
        <a:lstStyle/>
        <a:p>
          <a:r>
            <a:rPr lang="es-ES" dirty="0"/>
            <a:t>Portafolio 30%</a:t>
          </a:r>
        </a:p>
        <a:p>
          <a:r>
            <a:rPr lang="es-ES" dirty="0"/>
            <a:t> (Evidencias de Unidad) </a:t>
          </a:r>
        </a:p>
        <a:p>
          <a:r>
            <a:rPr lang="es-ES" dirty="0"/>
            <a:t>Heteroevaluación 20%, Coevaluación</a:t>
          </a:r>
        </a:p>
        <a:p>
          <a:r>
            <a:rPr lang="es-ES" dirty="0"/>
            <a:t>5% </a:t>
          </a:r>
        </a:p>
        <a:p>
          <a:r>
            <a:rPr lang="es-ES" dirty="0"/>
            <a:t>Autoevaluación 5%  </a:t>
          </a:r>
        </a:p>
      </dgm:t>
    </dgm:pt>
    <dgm:pt modelId="{AD255B3B-5A78-4A2F-AE06-E886BDDFD7E2}" type="sibTrans" cxnId="{C29F2803-4ECA-4DAE-ACF0-AAFE34F2522E}">
      <dgm:prSet/>
      <dgm:spPr/>
      <dgm:t>
        <a:bodyPr/>
        <a:lstStyle/>
        <a:p>
          <a:endParaRPr lang="es-ES"/>
        </a:p>
      </dgm:t>
    </dgm:pt>
    <dgm:pt modelId="{1B8EC4E1-C808-4B53-8D98-4BD6FA8546C7}" type="parTrans" cxnId="{C29F2803-4ECA-4DAE-ACF0-AAFE34F2522E}">
      <dgm:prSet/>
      <dgm:spPr/>
      <dgm:t>
        <a:bodyPr/>
        <a:lstStyle/>
        <a:p>
          <a:endParaRPr lang="es-ES"/>
        </a:p>
      </dgm:t>
    </dgm:pt>
    <dgm:pt modelId="{652C9164-D353-43FB-BB0A-1E85873F5514}" type="pres">
      <dgm:prSet presAssocID="{6C857DB4-7205-4994-B7BB-28113D5011E0}" presName="Name0" presStyleCnt="0">
        <dgm:presLayoutVars>
          <dgm:dir/>
          <dgm:resizeHandles val="exact"/>
        </dgm:presLayoutVars>
      </dgm:prSet>
      <dgm:spPr/>
    </dgm:pt>
    <dgm:pt modelId="{DE4B0C0D-8E33-4332-9851-092440EB8002}" type="pres">
      <dgm:prSet presAssocID="{DC665B5C-7FFC-41CE-988C-09D2DE4DCD1E}" presName="node" presStyleLbl="node1" presStyleIdx="0" presStyleCnt="3">
        <dgm:presLayoutVars>
          <dgm:bulletEnabled val="1"/>
        </dgm:presLayoutVars>
      </dgm:prSet>
      <dgm:spPr/>
    </dgm:pt>
    <dgm:pt modelId="{B6823D69-1F0E-49F2-9FE0-960386544989}" type="pres">
      <dgm:prSet presAssocID="{DB1FC0AA-F28F-4006-8A89-EF4F413B385B}" presName="sibTrans" presStyleLbl="sibTrans2D1" presStyleIdx="0" presStyleCnt="2"/>
      <dgm:spPr/>
    </dgm:pt>
    <dgm:pt modelId="{3EFAB4CC-BD81-4A35-B223-3A605BB5CABD}" type="pres">
      <dgm:prSet presAssocID="{DB1FC0AA-F28F-4006-8A89-EF4F413B385B}" presName="connectorText" presStyleLbl="sibTrans2D1" presStyleIdx="0" presStyleCnt="2"/>
      <dgm:spPr/>
    </dgm:pt>
    <dgm:pt modelId="{055F1E81-26C0-4C87-8C77-5F32A50F6D39}" type="pres">
      <dgm:prSet presAssocID="{4D1041A4-267D-4E14-B3A3-E7463A00D2DB}" presName="node" presStyleLbl="node1" presStyleIdx="1" presStyleCnt="3">
        <dgm:presLayoutVars>
          <dgm:bulletEnabled val="1"/>
        </dgm:presLayoutVars>
      </dgm:prSet>
      <dgm:spPr/>
    </dgm:pt>
    <dgm:pt modelId="{827C3AFF-A411-4E95-8E86-ED5CDC52FAFB}" type="pres">
      <dgm:prSet presAssocID="{276A44F2-12FA-41BB-80ED-E3BA80212566}" presName="sibTrans" presStyleLbl="sibTrans2D1" presStyleIdx="1" presStyleCnt="2"/>
      <dgm:spPr/>
    </dgm:pt>
    <dgm:pt modelId="{E88C67CB-E288-49BF-89B7-3CA3097DF3DC}" type="pres">
      <dgm:prSet presAssocID="{276A44F2-12FA-41BB-80ED-E3BA80212566}" presName="connectorText" presStyleLbl="sibTrans2D1" presStyleIdx="1" presStyleCnt="2"/>
      <dgm:spPr/>
    </dgm:pt>
    <dgm:pt modelId="{2E070981-259D-4646-AD39-4311805572AB}" type="pres">
      <dgm:prSet presAssocID="{2A1929BA-FF97-48B6-97B0-1388893232EA}" presName="node" presStyleLbl="node1" presStyleIdx="2" presStyleCnt="3">
        <dgm:presLayoutVars>
          <dgm:bulletEnabled val="1"/>
        </dgm:presLayoutVars>
      </dgm:prSet>
      <dgm:spPr/>
    </dgm:pt>
  </dgm:ptLst>
  <dgm:cxnLst>
    <dgm:cxn modelId="{C29F2803-4ECA-4DAE-ACF0-AAFE34F2522E}" srcId="{6C857DB4-7205-4994-B7BB-28113D5011E0}" destId="{2A1929BA-FF97-48B6-97B0-1388893232EA}" srcOrd="2" destOrd="0" parTransId="{1B8EC4E1-C808-4B53-8D98-4BD6FA8546C7}" sibTransId="{AD255B3B-5A78-4A2F-AE06-E886BDDFD7E2}"/>
    <dgm:cxn modelId="{F6B05509-4558-4C42-94C2-0E8A7D4B11BA}" type="presOf" srcId="{6C857DB4-7205-4994-B7BB-28113D5011E0}" destId="{652C9164-D353-43FB-BB0A-1E85873F5514}" srcOrd="0" destOrd="0" presId="urn:microsoft.com/office/officeart/2005/8/layout/process1"/>
    <dgm:cxn modelId="{BD5BC226-6708-4683-B91E-7BD94C2007A9}" type="presOf" srcId="{DC665B5C-7FFC-41CE-988C-09D2DE4DCD1E}" destId="{DE4B0C0D-8E33-4332-9851-092440EB8002}" srcOrd="0" destOrd="0" presId="urn:microsoft.com/office/officeart/2005/8/layout/process1"/>
    <dgm:cxn modelId="{DC3E5728-E83C-4240-9EEE-A973E3D0C1E9}" type="presOf" srcId="{DB1FC0AA-F28F-4006-8A89-EF4F413B385B}" destId="{3EFAB4CC-BD81-4A35-B223-3A605BB5CABD}" srcOrd="1" destOrd="0" presId="urn:microsoft.com/office/officeart/2005/8/layout/process1"/>
    <dgm:cxn modelId="{CC14562F-A756-498F-AFE5-43458FF273AC}" type="presOf" srcId="{DB1FC0AA-F28F-4006-8A89-EF4F413B385B}" destId="{B6823D69-1F0E-49F2-9FE0-960386544989}" srcOrd="0" destOrd="0" presId="urn:microsoft.com/office/officeart/2005/8/layout/process1"/>
    <dgm:cxn modelId="{82C0C033-09AB-404C-9806-05C36DBC0A1C}" type="presOf" srcId="{2A1929BA-FF97-48B6-97B0-1388893232EA}" destId="{2E070981-259D-4646-AD39-4311805572AB}" srcOrd="0" destOrd="0" presId="urn:microsoft.com/office/officeart/2005/8/layout/process1"/>
    <dgm:cxn modelId="{2A8FD752-0F14-4C17-B0E7-DF2772803933}" srcId="{6C857DB4-7205-4994-B7BB-28113D5011E0}" destId="{DC665B5C-7FFC-41CE-988C-09D2DE4DCD1E}" srcOrd="0" destOrd="0" parTransId="{0AE13F80-1521-4379-BDE0-C0ABB935CEB3}" sibTransId="{DB1FC0AA-F28F-4006-8A89-EF4F413B385B}"/>
    <dgm:cxn modelId="{27A117AD-BDDF-4C82-9395-4BE45279E2D0}" type="presOf" srcId="{276A44F2-12FA-41BB-80ED-E3BA80212566}" destId="{E88C67CB-E288-49BF-89B7-3CA3097DF3DC}" srcOrd="1" destOrd="0" presId="urn:microsoft.com/office/officeart/2005/8/layout/process1"/>
    <dgm:cxn modelId="{D67B75C7-DD60-4CE4-9B3B-74B0B7458DC1}" type="presOf" srcId="{4D1041A4-267D-4E14-B3A3-E7463A00D2DB}" destId="{055F1E81-26C0-4C87-8C77-5F32A50F6D39}" srcOrd="0" destOrd="0" presId="urn:microsoft.com/office/officeart/2005/8/layout/process1"/>
    <dgm:cxn modelId="{63A081C9-4431-4900-9641-222416962B47}" srcId="{6C857DB4-7205-4994-B7BB-28113D5011E0}" destId="{4D1041A4-267D-4E14-B3A3-E7463A00D2DB}" srcOrd="1" destOrd="0" parTransId="{DE4F3F51-D1D5-4CAB-B42A-3932B96F098A}" sibTransId="{276A44F2-12FA-41BB-80ED-E3BA80212566}"/>
    <dgm:cxn modelId="{FC2736CE-2DFB-4A27-8575-00D9E92C9CAF}" type="presOf" srcId="{276A44F2-12FA-41BB-80ED-E3BA80212566}" destId="{827C3AFF-A411-4E95-8E86-ED5CDC52FAFB}" srcOrd="0" destOrd="0" presId="urn:microsoft.com/office/officeart/2005/8/layout/process1"/>
    <dgm:cxn modelId="{B4F2EA6C-CC90-488C-93A8-E2DEC90F01BF}" type="presParOf" srcId="{652C9164-D353-43FB-BB0A-1E85873F5514}" destId="{DE4B0C0D-8E33-4332-9851-092440EB8002}" srcOrd="0" destOrd="0" presId="urn:microsoft.com/office/officeart/2005/8/layout/process1"/>
    <dgm:cxn modelId="{10D4EE4B-3081-4709-80E4-FB3FF4DA0204}" type="presParOf" srcId="{652C9164-D353-43FB-BB0A-1E85873F5514}" destId="{B6823D69-1F0E-49F2-9FE0-960386544989}" srcOrd="1" destOrd="0" presId="urn:microsoft.com/office/officeart/2005/8/layout/process1"/>
    <dgm:cxn modelId="{C7FE7CBA-E165-451F-BA8D-5F9526B0C990}" type="presParOf" srcId="{B6823D69-1F0E-49F2-9FE0-960386544989}" destId="{3EFAB4CC-BD81-4A35-B223-3A605BB5CABD}" srcOrd="0" destOrd="0" presId="urn:microsoft.com/office/officeart/2005/8/layout/process1"/>
    <dgm:cxn modelId="{9A77962A-17F5-44B8-9618-D659C979D882}" type="presParOf" srcId="{652C9164-D353-43FB-BB0A-1E85873F5514}" destId="{055F1E81-26C0-4C87-8C77-5F32A50F6D39}" srcOrd="2" destOrd="0" presId="urn:microsoft.com/office/officeart/2005/8/layout/process1"/>
    <dgm:cxn modelId="{B5A11AC1-2131-4ED3-A6D4-96B93ADF6735}" type="presParOf" srcId="{652C9164-D353-43FB-BB0A-1E85873F5514}" destId="{827C3AFF-A411-4E95-8E86-ED5CDC52FAFB}" srcOrd="3" destOrd="0" presId="urn:microsoft.com/office/officeart/2005/8/layout/process1"/>
    <dgm:cxn modelId="{66D15F3B-E97F-4CDD-9C78-75E6C0C96426}" type="presParOf" srcId="{827C3AFF-A411-4E95-8E86-ED5CDC52FAFB}" destId="{E88C67CB-E288-49BF-89B7-3CA3097DF3DC}" srcOrd="0" destOrd="0" presId="urn:microsoft.com/office/officeart/2005/8/layout/process1"/>
    <dgm:cxn modelId="{55F255E6-6111-4F2E-B436-EBBF85EEE188}" type="presParOf" srcId="{652C9164-D353-43FB-BB0A-1E85873F5514}" destId="{2E070981-259D-4646-AD39-4311805572A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7700"/>
          <a:ext cx="8577212" cy="719549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b="1" kern="1200" dirty="0">
              <a:solidFill>
                <a:schemeClr val="bg1"/>
              </a:solidFill>
              <a:hlinkClick xmlns:r="http://schemas.openxmlformats.org/officeDocument/2006/relationships" r:id="rId1"/>
            </a:rPr>
            <a:t>Lenguaje y comunicación </a:t>
          </a:r>
          <a:endParaRPr lang="es-ES" sz="3000" b="1" kern="1200" noProof="0" dirty="0">
            <a:solidFill>
              <a:schemeClr val="bg1"/>
            </a:solidFill>
          </a:endParaRPr>
        </a:p>
      </dsp:txBody>
      <dsp:txXfrm>
        <a:off x="35125" y="42825"/>
        <a:ext cx="8506962" cy="649299"/>
      </dsp:txXfrm>
    </dsp:sp>
    <dsp:sp modelId="{CD5F6E02-AD43-4E7A-935B-DDF5D6C74800}">
      <dsp:nvSpPr>
        <dsp:cNvPr id="0" name=""/>
        <dsp:cNvSpPr/>
      </dsp:nvSpPr>
      <dsp:spPr>
        <a:xfrm>
          <a:off x="0" y="727250"/>
          <a:ext cx="8577212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326" tIns="38100" rIns="213360" bIns="38100" numCol="1" spcCol="1270" rtlCol="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300" kern="1200" noProof="0" dirty="0"/>
        </a:p>
      </dsp:txBody>
      <dsp:txXfrm>
        <a:off x="0" y="727250"/>
        <a:ext cx="8577212" cy="496800"/>
      </dsp:txXfrm>
    </dsp:sp>
    <dsp:sp modelId="{81203336-F3DE-4B3A-BCF4-0F68C23AC2BB}">
      <dsp:nvSpPr>
        <dsp:cNvPr id="0" name=""/>
        <dsp:cNvSpPr/>
      </dsp:nvSpPr>
      <dsp:spPr>
        <a:xfrm>
          <a:off x="0" y="1224050"/>
          <a:ext cx="8577212" cy="719549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b="1" kern="1200" dirty="0">
              <a:solidFill>
                <a:schemeClr val="bg1"/>
              </a:solidFill>
              <a:hlinkClick xmlns:r="http://schemas.openxmlformats.org/officeDocument/2006/relationships" r:id="rId2"/>
            </a:rPr>
            <a:t>Prácticas sociales del lenguaje </a:t>
          </a:r>
          <a:r>
            <a:rPr lang="es-MX" sz="3000" b="1" kern="1200" dirty="0">
              <a:solidFill>
                <a:schemeClr val="bg1"/>
              </a:solidFill>
            </a:rPr>
            <a:t> </a:t>
          </a:r>
          <a:endParaRPr lang="es-ES" sz="3000" b="1" kern="1200" noProof="0" dirty="0">
            <a:solidFill>
              <a:schemeClr val="bg1"/>
            </a:solidFill>
          </a:endParaRPr>
        </a:p>
      </dsp:txBody>
      <dsp:txXfrm>
        <a:off x="35125" y="1259175"/>
        <a:ext cx="8506962" cy="649299"/>
      </dsp:txXfrm>
    </dsp:sp>
    <dsp:sp modelId="{782956A5-ADC8-4959-B856-589B9D9B9635}">
      <dsp:nvSpPr>
        <dsp:cNvPr id="0" name=""/>
        <dsp:cNvSpPr/>
      </dsp:nvSpPr>
      <dsp:spPr>
        <a:xfrm>
          <a:off x="0" y="1943600"/>
          <a:ext cx="8577212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326" tIns="38100" rIns="213360" bIns="38100" numCol="1" spcCol="1270" rtlCol="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300" kern="1200" noProof="0" dirty="0"/>
        </a:p>
      </dsp:txBody>
      <dsp:txXfrm>
        <a:off x="0" y="1943600"/>
        <a:ext cx="8577212" cy="496800"/>
      </dsp:txXfrm>
    </dsp:sp>
    <dsp:sp modelId="{CC8F879C-B19C-43A4-8C39-A4BC5BAAA8A7}">
      <dsp:nvSpPr>
        <dsp:cNvPr id="0" name=""/>
        <dsp:cNvSpPr/>
      </dsp:nvSpPr>
      <dsp:spPr>
        <a:xfrm>
          <a:off x="0" y="2440400"/>
          <a:ext cx="8577212" cy="719549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b="1" kern="1200" dirty="0">
              <a:solidFill>
                <a:schemeClr val="bg1"/>
              </a:solidFill>
              <a:hlinkClick xmlns:r="http://schemas.openxmlformats.org/officeDocument/2006/relationships" r:id="rId3"/>
            </a:rPr>
            <a:t>Lenguaje y alfabetización</a:t>
          </a:r>
          <a:endParaRPr lang="es-ES" sz="3000" b="1" kern="1200" noProof="0" dirty="0">
            <a:solidFill>
              <a:schemeClr val="bg1"/>
            </a:solidFill>
          </a:endParaRPr>
        </a:p>
      </dsp:txBody>
      <dsp:txXfrm>
        <a:off x="35125" y="2475525"/>
        <a:ext cx="8506962" cy="649299"/>
      </dsp:txXfrm>
    </dsp:sp>
    <dsp:sp modelId="{D64CB5D5-837D-47FC-9E42-A26D800BC695}">
      <dsp:nvSpPr>
        <dsp:cNvPr id="0" name=""/>
        <dsp:cNvSpPr/>
      </dsp:nvSpPr>
      <dsp:spPr>
        <a:xfrm>
          <a:off x="0" y="3671417"/>
          <a:ext cx="8577212" cy="719549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b="1" kern="1200" dirty="0">
              <a:hlinkClick xmlns:r="http://schemas.openxmlformats.org/officeDocument/2006/relationships" r:id="rId4"/>
            </a:rPr>
            <a:t>Desarrollo de la competencia lectora </a:t>
          </a:r>
          <a:endParaRPr lang="es-ES" sz="3000" b="1" kern="1200" noProof="0" dirty="0"/>
        </a:p>
      </dsp:txBody>
      <dsp:txXfrm>
        <a:off x="35125" y="3706542"/>
        <a:ext cx="8506962" cy="649299"/>
      </dsp:txXfrm>
    </dsp:sp>
    <dsp:sp modelId="{08B7B17B-8600-44B0-B235-389E5D71D804}">
      <dsp:nvSpPr>
        <dsp:cNvPr id="0" name=""/>
        <dsp:cNvSpPr/>
      </dsp:nvSpPr>
      <dsp:spPr>
        <a:xfrm>
          <a:off x="0" y="3965900"/>
          <a:ext cx="8577212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326" tIns="38100" rIns="213360" bIns="38100" numCol="1" spcCol="1270" rtlCol="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2300" kern="1200" noProof="0" dirty="0"/>
        </a:p>
      </dsp:txBody>
      <dsp:txXfrm>
        <a:off x="0" y="3965900"/>
        <a:ext cx="8577212" cy="496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B0C0D-8E33-4332-9851-092440EB8002}">
      <dsp:nvSpPr>
        <dsp:cNvPr id="0" name=""/>
        <dsp:cNvSpPr/>
      </dsp:nvSpPr>
      <dsp:spPr>
        <a:xfrm>
          <a:off x="6771" y="778419"/>
          <a:ext cx="2024029" cy="28652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bg1"/>
              </a:solidFill>
            </a:rPr>
            <a:t>Porcentaje formativo 100% </a:t>
          </a:r>
          <a:endParaRPr lang="es-ES" sz="1600" kern="1200" dirty="0"/>
        </a:p>
      </dsp:txBody>
      <dsp:txXfrm>
        <a:off x="66053" y="837701"/>
        <a:ext cx="1905465" cy="2746702"/>
      </dsp:txXfrm>
    </dsp:sp>
    <dsp:sp modelId="{B6823D69-1F0E-49F2-9FE0-960386544989}">
      <dsp:nvSpPr>
        <dsp:cNvPr id="0" name=""/>
        <dsp:cNvSpPr/>
      </dsp:nvSpPr>
      <dsp:spPr>
        <a:xfrm>
          <a:off x="2233204" y="1960072"/>
          <a:ext cx="429094" cy="50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2233204" y="2060464"/>
        <a:ext cx="300366" cy="301175"/>
      </dsp:txXfrm>
    </dsp:sp>
    <dsp:sp modelId="{055F1E81-26C0-4C87-8C77-5F32A50F6D39}">
      <dsp:nvSpPr>
        <dsp:cNvPr id="0" name=""/>
        <dsp:cNvSpPr/>
      </dsp:nvSpPr>
      <dsp:spPr>
        <a:xfrm>
          <a:off x="2840413" y="778419"/>
          <a:ext cx="2024029" cy="28652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Trabajos  70%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(Cuestionarios, ensayos, cuadros de doble entrada, mapas conceptuales, exámenes parciales, participaciones, etc.)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 </a:t>
          </a:r>
        </a:p>
      </dsp:txBody>
      <dsp:txXfrm>
        <a:off x="2899695" y="837701"/>
        <a:ext cx="1905465" cy="2746702"/>
      </dsp:txXfrm>
    </dsp:sp>
    <dsp:sp modelId="{827C3AFF-A411-4E95-8E86-ED5CDC52FAFB}">
      <dsp:nvSpPr>
        <dsp:cNvPr id="0" name=""/>
        <dsp:cNvSpPr/>
      </dsp:nvSpPr>
      <dsp:spPr>
        <a:xfrm>
          <a:off x="5066845" y="1960072"/>
          <a:ext cx="429094" cy="50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5066845" y="2060464"/>
        <a:ext cx="300366" cy="301175"/>
      </dsp:txXfrm>
    </dsp:sp>
    <dsp:sp modelId="{2E070981-259D-4646-AD39-4311805572AB}">
      <dsp:nvSpPr>
        <dsp:cNvPr id="0" name=""/>
        <dsp:cNvSpPr/>
      </dsp:nvSpPr>
      <dsp:spPr>
        <a:xfrm>
          <a:off x="5674054" y="778419"/>
          <a:ext cx="2024029" cy="28652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Portafolio 30%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 (Evidencias de Unidad)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Heteroevaluación 20%, Coevaluación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5%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Autoevaluación 5%  </a:t>
          </a:r>
        </a:p>
      </dsp:txBody>
      <dsp:txXfrm>
        <a:off x="5733336" y="837701"/>
        <a:ext cx="1905465" cy="2746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DD6FA3E-F0AA-4174-B4A2-E5A74C55C518}" type="datetime1">
              <a:rPr lang="es-ES" smtClean="0">
                <a:solidFill>
                  <a:schemeClr val="tx2"/>
                </a:solidFill>
              </a:rPr>
              <a:pPr algn="r" rtl="0"/>
              <a:t>17/09/2020</a:t>
            </a:fld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es-ES">
                <a:solidFill>
                  <a:schemeClr val="tx2"/>
                </a:solidFill>
              </a:rPr>
              <a:pPr algn="r" rtl="0"/>
              <a:t>‹Nº›</a:t>
            </a:fld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142CE8E-1509-4367-B318-56C7A1E910B6}" type="datetime1">
              <a:rPr lang="es-ES" smtClean="0"/>
              <a:pPr/>
              <a:t>17/09/2020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0931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553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s-ES" smtClean="0"/>
              <a:pPr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395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A6EC49-7015-4469-9A74-004F639B3FDA}" type="datetime1">
              <a:rPr lang="es-ES" smtClean="0"/>
              <a:pPr/>
              <a:t>17/09/2020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778434-5D58-47CE-9224-ED2BB79A18DD}" type="datetime1">
              <a:rPr lang="es-ES" smtClean="0"/>
              <a:pPr/>
              <a:t>17/09/2020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083ED9F-182D-465B-83F0-8108EBE0391A}" type="datetime1">
              <a:rPr lang="es-ES" smtClean="0"/>
              <a:pPr/>
              <a:t>17/09/2020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1690F1-80DA-4D8B-B458-8D4BD410131D}" type="datetime1">
              <a:rPr lang="es-ES" smtClean="0"/>
              <a:pPr/>
              <a:t>17/09/2020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778C7E-2806-4739-BD8D-319D61955722}" type="datetime1">
              <a:rPr lang="es-ES" smtClean="0"/>
              <a:pPr/>
              <a:t>17/09/2020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8437A7-884C-4343-A93E-6370C2487814}" type="datetime1">
              <a:rPr lang="es-ES" smtClean="0"/>
              <a:pPr/>
              <a:t>17/09/2020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ED79CC-2E17-4813-9B77-E03A744EFEA4}" type="datetime1">
              <a:rPr lang="es-ES" smtClean="0"/>
              <a:pPr/>
              <a:t>17/09/2020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229622-6F3C-4902-9962-43BF7D6E67A7}" type="datetime1">
              <a:rPr lang="es-ES" smtClean="0"/>
              <a:pPr/>
              <a:t>17/09/2020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F52E44-9152-44CF-BA11-17304D98E8E7}" type="datetime1">
              <a:rPr lang="es-ES" smtClean="0"/>
              <a:pPr/>
              <a:t>17/09/2020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6F3C807-97E5-4EB1-B67A-316AEC28F394}" type="datetime1">
              <a:rPr lang="es-ES" smtClean="0"/>
              <a:pPr/>
              <a:t>17/09/2020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b="1" dirty="0"/>
              <a:t>Literatura Infantil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Lic. Humberto Valdez Sánchez</a:t>
            </a:r>
          </a:p>
          <a:p>
            <a:pPr rtl="0"/>
            <a:r>
              <a:rPr lang="es-ES" dirty="0"/>
              <a:t>Lic. Miguel Andrés Rivera Castro</a:t>
            </a:r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3852" y="332656"/>
            <a:ext cx="10157354" cy="1008112"/>
          </a:xfrm>
        </p:spPr>
        <p:txBody>
          <a:bodyPr rtlCol="0">
            <a:noAutofit/>
          </a:bodyPr>
          <a:lstStyle/>
          <a:p>
            <a:pPr algn="ctr"/>
            <a:r>
              <a:rPr lang="es-MX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COMPETENCIAS </a:t>
            </a:r>
            <a:r>
              <a:rPr lang="es-MX" sz="3200" b="1" dirty="0">
                <a:latin typeface="+mn-lt"/>
                <a:ea typeface="+mn-ea"/>
                <a:cs typeface="+mn-cs"/>
              </a:rPr>
              <a:t>GENÉRICAS DEL PERFIL DE EGRESO</a:t>
            </a:r>
            <a:endParaRPr lang="es-ES" sz="3200" b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504676"/>
              </p:ext>
            </p:extLst>
          </p:nvPr>
        </p:nvGraphicFramePr>
        <p:xfrm>
          <a:off x="875945" y="1484784"/>
          <a:ext cx="10513168" cy="517723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0513168">
                  <a:extLst>
                    <a:ext uri="{9D8B030D-6E8A-4147-A177-3AD203B41FA5}">
                      <a16:colId xmlns:a16="http://schemas.microsoft.com/office/drawing/2014/main" val="3747772951"/>
                    </a:ext>
                  </a:extLst>
                </a:gridCol>
              </a:tblGrid>
              <a:tr h="5177231"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1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s-MX" sz="3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Soluciona problemas y toma decisiones utilizando su pensamiento crítico y creativo.</a:t>
                      </a:r>
                    </a:p>
                    <a:p>
                      <a:pPr marL="342900" indent="-342900" algn="ctr">
                        <a:spcAft>
                          <a:spcPts val="1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s-MX" sz="3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Colabora con diversos actores para generar proyectos innovadores de impacto social y educativo.</a:t>
                      </a:r>
                    </a:p>
                    <a:p>
                      <a:pPr marL="342900" indent="-342900" algn="ctr">
                        <a:spcAft>
                          <a:spcPts val="1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s-MX" sz="3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 las tecnologías de la información y la comunicación de manera crítica.</a:t>
                      </a:r>
                    </a:p>
                    <a:p>
                      <a:pPr marL="342900" indent="-342900" algn="ctr">
                        <a:spcAft>
                          <a:spcPts val="1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s-MX" sz="3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 sus habilidades lingüísticas y comunicativas en diversos contextos.</a:t>
                      </a:r>
                    </a:p>
                  </a:txBody>
                  <a:tcPr marL="52218" marR="52218" marT="0" marB="0"/>
                </a:tc>
                <a:extLst>
                  <a:ext uri="{0D108BD9-81ED-4DB2-BD59-A6C34878D82A}">
                    <a16:rowId xmlns:a16="http://schemas.microsoft.com/office/drawing/2014/main" val="3922276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94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3852" y="332656"/>
            <a:ext cx="10157354" cy="1008112"/>
          </a:xfrm>
        </p:spPr>
        <p:txBody>
          <a:bodyPr rtlCol="0">
            <a:noAutofit/>
          </a:bodyPr>
          <a:lstStyle/>
          <a:p>
            <a:pPr algn="ctr"/>
            <a:r>
              <a:rPr lang="es-MX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COMPETENCIAS PROFESIONALES </a:t>
            </a:r>
            <a:r>
              <a:rPr lang="es-MX" sz="3200" b="1" dirty="0">
                <a:latin typeface="+mn-lt"/>
                <a:ea typeface="+mn-ea"/>
                <a:cs typeface="+mn-cs"/>
              </a:rPr>
              <a:t>DEL PERFIL DE EGRESO</a:t>
            </a:r>
            <a:endParaRPr lang="es-ES" sz="3200" b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314548"/>
              </p:ext>
            </p:extLst>
          </p:nvPr>
        </p:nvGraphicFramePr>
        <p:xfrm>
          <a:off x="875945" y="1484784"/>
          <a:ext cx="10513168" cy="5373216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0513168">
                  <a:extLst>
                    <a:ext uri="{9D8B030D-6E8A-4147-A177-3AD203B41FA5}">
                      <a16:colId xmlns:a16="http://schemas.microsoft.com/office/drawing/2014/main" val="3747772951"/>
                    </a:ext>
                  </a:extLst>
                </a:gridCol>
              </a:tblGrid>
              <a:tr h="5373216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Plantea las necesidades formativas de los alumnos de acuerdo con los procesos cognitivos implícitos en el desarrollo de la competencia lectora y con base en los nuevos enfoques pedagógicos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 metodologías pertinentes y actualizadas para promover el aprendizaje de los alumnos en los diferentes campos, áreas y ámbitos que propone el currículum, considerando los contextos y su desarrollo.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Incorpora los recursos y medios didácticos idóneos para favorecer el aprendizaje de acuerdo con el conocimiento de los procesos de desarrollo cognitivo y socioemocional de los alumnos.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Selecciona estrategias que favorecen el desarrollo intelectual, físico, social y emocional de los alumnos para procurar el logro de los aprendizajes.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Construye escenarios y experiencias de aprendizaje utilizando diversos recursos metodológicos y tecnológicos para favorecer la educación inclusiva.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 los resultados de la investigación para profundizar en el conocimiento y los procesos de aprendizaje de sus alumnos.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 los recursos metodológicos y técnicos de la investigación para explicar, comprender situaciones educativas y mejorar su docencia.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Decide las estrategias pedagógicas para minimizar o eliminar las barreras para el aprendizaje y la participación asegurando una educación inclusiva.</a:t>
                      </a:r>
                      <a:endParaRPr lang="es-MX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218" marR="52218" marT="0" marB="0"/>
                </a:tc>
                <a:extLst>
                  <a:ext uri="{0D108BD9-81ED-4DB2-BD59-A6C34878D82A}">
                    <a16:rowId xmlns:a16="http://schemas.microsoft.com/office/drawing/2014/main" val="3922276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63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49796" y="116632"/>
            <a:ext cx="11460816" cy="1296144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sz="800" b="1" dirty="0">
              <a:ea typeface="Calibri" panose="020F0502020204030204" pitchFamily="34" charset="0"/>
              <a:cs typeface="+mn-cs"/>
            </a:endParaRPr>
          </a:p>
          <a:p>
            <a:pPr algn="ctr"/>
            <a:endParaRPr lang="es-MX" sz="800" b="1" dirty="0">
              <a:ea typeface="Calibri" panose="020F0502020204030204" pitchFamily="34" charset="0"/>
              <a:cs typeface="+mn-cs"/>
            </a:endParaRPr>
          </a:p>
          <a:p>
            <a:pPr algn="ctr"/>
            <a:endParaRPr lang="es-MX" sz="800" b="1" dirty="0">
              <a:ea typeface="Calibri" panose="020F0502020204030204" pitchFamily="34" charset="0"/>
              <a:cs typeface="+mn-cs"/>
            </a:endParaRPr>
          </a:p>
          <a:p>
            <a:pPr algn="ctr"/>
            <a:r>
              <a:rPr lang="es-MX" b="1" dirty="0">
                <a:ea typeface="Calibri" panose="020F0502020204030204" pitchFamily="34" charset="0"/>
                <a:cs typeface="+mn-cs"/>
              </a:rPr>
              <a:t>ESTRUCTURA DEL CURSO</a:t>
            </a:r>
            <a:endParaRPr lang="es-E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909836" y="1412776"/>
            <a:ext cx="3240360" cy="52629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Unidad de </a:t>
            </a:r>
          </a:p>
          <a:p>
            <a:pPr algn="ctr"/>
            <a:r>
              <a:rPr lang="es-ES" dirty="0"/>
              <a:t>Aprendizaje I.</a:t>
            </a:r>
          </a:p>
          <a:p>
            <a:pPr algn="ctr"/>
            <a:r>
              <a:rPr lang="es-ES" dirty="0"/>
              <a:t>Fundamentos</a:t>
            </a:r>
          </a:p>
          <a:p>
            <a:pPr algn="ctr"/>
            <a:r>
              <a:rPr lang="es-ES" dirty="0"/>
              <a:t>De la literatura</a:t>
            </a:r>
          </a:p>
          <a:p>
            <a:pPr algn="ctr"/>
            <a:r>
              <a:rPr lang="es-ES" dirty="0"/>
              <a:t>Infantil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151835" y="3482424"/>
            <a:ext cx="2728632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Las formas de la </a:t>
            </a:r>
          </a:p>
          <a:p>
            <a:r>
              <a:rPr lang="es-ES" dirty="0">
                <a:solidFill>
                  <a:schemeClr val="bg1"/>
                </a:solidFill>
              </a:rPr>
              <a:t>Literatura infantil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51835" y="4509120"/>
            <a:ext cx="272863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Narrativa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151835" y="5247783"/>
            <a:ext cx="272863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Poesía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482506" y="1412774"/>
            <a:ext cx="3244153" cy="52629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Unidad de </a:t>
            </a:r>
          </a:p>
          <a:p>
            <a:pPr algn="ctr"/>
            <a:r>
              <a:rPr lang="es-ES" dirty="0"/>
              <a:t>Aprendizaje II.</a:t>
            </a:r>
          </a:p>
          <a:p>
            <a:pPr algn="ctr"/>
            <a:r>
              <a:rPr lang="es-ES" dirty="0"/>
              <a:t>Análisis de los libros Infantiles</a:t>
            </a:r>
          </a:p>
          <a:p>
            <a:pPr algn="ctr"/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726414" y="3115008"/>
            <a:ext cx="2808158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Criterios de selección y valoración de libros infantiles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726414" y="4587604"/>
            <a:ext cx="2808157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Perspectivas de literatura infantil: valores educativos, emociones, neurociencia y género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058969" y="1412774"/>
            <a:ext cx="3196082" cy="52629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Unidad de </a:t>
            </a:r>
          </a:p>
          <a:p>
            <a:pPr algn="ctr"/>
            <a:r>
              <a:rPr lang="es-ES" dirty="0"/>
              <a:t>Aprendizaje III.</a:t>
            </a:r>
          </a:p>
          <a:p>
            <a:pPr algn="ctr"/>
            <a:r>
              <a:rPr lang="es-ES" dirty="0"/>
              <a:t>La literatura Infantil</a:t>
            </a:r>
          </a:p>
          <a:p>
            <a:pPr algn="ctr"/>
            <a:r>
              <a:rPr lang="es-ES" dirty="0"/>
              <a:t>en los centros escolares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252931" y="3382545"/>
            <a:ext cx="2808158" cy="1631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Estrategias de promoción, mediación y crítica de la literatura infantil.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252931" y="5174356"/>
            <a:ext cx="2808158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Proyectos literarios en preescolar; propuestas de intervención</a:t>
            </a:r>
          </a:p>
        </p:txBody>
      </p:sp>
    </p:spTree>
    <p:extLst>
      <p:ext uri="{BB962C8B-B14F-4D97-AF65-F5344CB8AC3E}">
        <p14:creationId xmlns:p14="http://schemas.microsoft.com/office/powerpoint/2010/main" val="3007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3852" y="332656"/>
            <a:ext cx="10157354" cy="1008112"/>
          </a:xfrm>
        </p:spPr>
        <p:txBody>
          <a:bodyPr rtlCol="0">
            <a:noAutofit/>
          </a:bodyPr>
          <a:lstStyle/>
          <a:p>
            <a:pPr algn="ctr"/>
            <a:r>
              <a:rPr lang="es-MX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UNIDAD DE APRENDIZAJE I. </a:t>
            </a:r>
            <a:br>
              <a:rPr lang="es-MX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FUNDAMENTOS DE LA LITERATURA INFANTIL. </a:t>
            </a:r>
            <a:endParaRPr lang="es-ES" sz="3200" b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701167"/>
              </p:ext>
            </p:extLst>
          </p:nvPr>
        </p:nvGraphicFramePr>
        <p:xfrm>
          <a:off x="875945" y="1484784"/>
          <a:ext cx="10513168" cy="517723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0513168">
                  <a:extLst>
                    <a:ext uri="{9D8B030D-6E8A-4147-A177-3AD203B41FA5}">
                      <a16:colId xmlns:a16="http://schemas.microsoft.com/office/drawing/2014/main" val="3747772951"/>
                    </a:ext>
                  </a:extLst>
                </a:gridCol>
              </a:tblGrid>
              <a:tr h="5177231"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Tiene como propósito la comprensión de los fundamentos de la literatura infantil y relacionar la literatura actual en la evolución histórica de la producción para niños a partir del goce de la lectura como experiencia estética, para ello, se plantea abordar contenidos como: las formas de la literatura infantil, narrativa y poesía.</a:t>
                      </a:r>
                    </a:p>
                    <a:p>
                      <a:r>
                        <a:rPr lang="es-MX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MX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218" marR="52218" marT="0" marB="0"/>
                </a:tc>
                <a:extLst>
                  <a:ext uri="{0D108BD9-81ED-4DB2-BD59-A6C34878D82A}">
                    <a16:rowId xmlns:a16="http://schemas.microsoft.com/office/drawing/2014/main" val="3922276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81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3852" y="332656"/>
            <a:ext cx="10157354" cy="1008112"/>
          </a:xfrm>
        </p:spPr>
        <p:txBody>
          <a:bodyPr rtlCol="0">
            <a:noAutofit/>
          </a:bodyPr>
          <a:lstStyle/>
          <a:p>
            <a:pPr algn="ctr"/>
            <a:r>
              <a:rPr lang="es-MX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UNIDAD DE APRENDIZAJE II. </a:t>
            </a:r>
            <a:br>
              <a:rPr lang="es-MX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ANÁLISIS DE LIBROS INFANTILES </a:t>
            </a:r>
            <a:endParaRPr lang="es-ES" sz="3200" b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118562"/>
              </p:ext>
            </p:extLst>
          </p:nvPr>
        </p:nvGraphicFramePr>
        <p:xfrm>
          <a:off x="875945" y="1484784"/>
          <a:ext cx="10513168" cy="522732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0513168">
                  <a:extLst>
                    <a:ext uri="{9D8B030D-6E8A-4147-A177-3AD203B41FA5}">
                      <a16:colId xmlns:a16="http://schemas.microsoft.com/office/drawing/2014/main" val="3747772951"/>
                    </a:ext>
                  </a:extLst>
                </a:gridCol>
              </a:tblGrid>
              <a:tr h="5177231">
                <a:tc>
                  <a:txBody>
                    <a:bodyPr/>
                    <a:lstStyle/>
                    <a:p>
                      <a:pPr marL="0" marR="0" lvl="0" indent="0" algn="just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cada  estudiante logre utilizar diversas perspectivas críticas sobre la literatura infantil para su valoración y selección en las aulas preescolares, para ello, se abordan contenidos como: </a:t>
                      </a:r>
                    </a:p>
                    <a:p>
                      <a:pPr marL="0" marR="0" lvl="0" indent="0" algn="just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marR="0" lvl="0" indent="-514350" algn="just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s-MX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CRITERIOS DE SELECCIÓN Y VALORACIÓN DE LIBROS INFANTILES</a:t>
                      </a:r>
                    </a:p>
                    <a:p>
                      <a:pPr marL="514350" marR="0" lvl="0" indent="-514350" algn="just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endParaRPr lang="es-MX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LAS PERSPECTIVAS DE LITERATURA INFANTIL</a:t>
                      </a:r>
                    </a:p>
                    <a:p>
                      <a:pPr marL="952393" marR="0" lvl="1" indent="-342900" algn="just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Literatura infantil y valores</a:t>
                      </a:r>
                    </a:p>
                    <a:p>
                      <a:pPr marL="952393" marR="0" lvl="1" indent="-342900" algn="just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Literatura infantil y emociones</a:t>
                      </a:r>
                    </a:p>
                    <a:p>
                      <a:pPr marL="952393" marR="0" lvl="1" indent="-342900" algn="just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Literatura infantil y equidad de género</a:t>
                      </a:r>
                    </a:p>
                    <a:p>
                      <a:pPr marL="952393" marR="0" lvl="1" indent="-342900" algn="just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Literatura infantil y las neurociencias</a:t>
                      </a:r>
                    </a:p>
                  </a:txBody>
                  <a:tcPr marL="52218" marR="52218" marT="0" marB="0"/>
                </a:tc>
                <a:extLst>
                  <a:ext uri="{0D108BD9-81ED-4DB2-BD59-A6C34878D82A}">
                    <a16:rowId xmlns:a16="http://schemas.microsoft.com/office/drawing/2014/main" val="3922276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39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3852" y="332656"/>
            <a:ext cx="10157354" cy="1368152"/>
          </a:xfrm>
        </p:spPr>
        <p:txBody>
          <a:bodyPr rtlCol="0">
            <a:noAutofit/>
          </a:bodyPr>
          <a:lstStyle/>
          <a:p>
            <a:pPr algn="ctr"/>
            <a:r>
              <a:rPr lang="es-MX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UNIDAD DE APRENDIZAJE III. </a:t>
            </a:r>
            <a:br>
              <a:rPr lang="es-MX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MX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LITERATURA INFANTIL EN LOS CENTROS ESCOLARES </a:t>
            </a:r>
            <a:endParaRPr lang="es-ES" sz="3200" b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253415"/>
              </p:ext>
            </p:extLst>
          </p:nvPr>
        </p:nvGraphicFramePr>
        <p:xfrm>
          <a:off x="875945" y="1700808"/>
          <a:ext cx="10513168" cy="4392488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0513168">
                  <a:extLst>
                    <a:ext uri="{9D8B030D-6E8A-4147-A177-3AD203B41FA5}">
                      <a16:colId xmlns:a16="http://schemas.microsoft.com/office/drawing/2014/main" val="3747772951"/>
                    </a:ext>
                  </a:extLst>
                </a:gridCol>
              </a:tblGrid>
              <a:tr h="4392488"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diseño de proyectos tendientes a la promoción y crítica de la literatura infantil para aplicar en los grupos de educación preescolar.</a:t>
                      </a: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ello se abordarán los siguientes contenidos: </a:t>
                      </a:r>
                    </a:p>
                    <a:p>
                      <a:pPr marL="457200" marR="0" lvl="0" indent="-45720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Estrategias de promoción, mediación y crítica de la literatura infantil.</a:t>
                      </a:r>
                    </a:p>
                    <a:p>
                      <a:pPr marL="457200" marR="0" lvl="0" indent="-45720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Proyectos literarios en preescolar: propuestas de intervención.</a:t>
                      </a:r>
                      <a:endParaRPr lang="es-MX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218" marR="52218" marT="0" marB="0"/>
                </a:tc>
                <a:extLst>
                  <a:ext uri="{0D108BD9-81ED-4DB2-BD59-A6C34878D82A}">
                    <a16:rowId xmlns:a16="http://schemas.microsoft.com/office/drawing/2014/main" val="3922276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80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7917" y="620688"/>
            <a:ext cx="7008574" cy="1930400"/>
          </a:xfrm>
        </p:spPr>
        <p:txBody>
          <a:bodyPr rtlCol="0">
            <a:normAutofit/>
          </a:bodyPr>
          <a:lstStyle/>
          <a:p>
            <a:r>
              <a:rPr lang="es-MX" sz="4400" b="1" dirty="0"/>
              <a:t>Criterios de evaluación</a:t>
            </a:r>
            <a:endParaRPr lang="es-ES" sz="4400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6174967"/>
              </p:ext>
            </p:extLst>
          </p:nvPr>
        </p:nvGraphicFramePr>
        <p:xfrm>
          <a:off x="789776" y="2197172"/>
          <a:ext cx="7704856" cy="4422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Ver las imágenes de orig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106" y="1904952"/>
            <a:ext cx="1344196" cy="115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Ver las imágenes de orig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23" y="1788684"/>
            <a:ext cx="1270651" cy="127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Ver las imágenes de orige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17" y="1685649"/>
            <a:ext cx="1474341" cy="147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1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9F92D-7094-4AFE-9092-71348798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589" y="1131515"/>
            <a:ext cx="7008574" cy="5243885"/>
          </a:xfrm>
        </p:spPr>
        <p:txBody>
          <a:bodyPr>
            <a:normAutofit/>
          </a:bodyPr>
          <a:lstStyle/>
          <a:p>
            <a:pPr algn="ctr"/>
            <a:r>
              <a:rPr lang="es-MX" sz="2400" dirty="0"/>
              <a:t>Todos los trabajos escritos que solicite en Escuela en Red deberán hacerse, rigurosamente, de manera individual y personal. </a:t>
            </a:r>
            <a:br>
              <a:rPr lang="es-MX" sz="2400" dirty="0"/>
            </a:br>
            <a:br>
              <a:rPr lang="es-MX" sz="2400" dirty="0"/>
            </a:br>
            <a:r>
              <a:rPr lang="es-MX" sz="2400" dirty="0"/>
              <a:t>En caso de que identifique trabajos que no cumplan este requisito se calificarán con un 0 (cero) automático. </a:t>
            </a:r>
            <a:br>
              <a:rPr lang="es-MX" sz="2400" dirty="0"/>
            </a:br>
            <a:br>
              <a:rPr lang="es-MX" sz="2400" dirty="0"/>
            </a:br>
            <a:r>
              <a:rPr lang="es-MX" sz="2400" dirty="0"/>
              <a:t>Si alguna de las alumnas afectadas se niega a aceptar su responsabilidad y me obliga a invertir mi tiempo en demostrarle su falta, tendrá un doble cero.  </a:t>
            </a:r>
            <a:br>
              <a:rPr lang="es-MX" sz="2400" dirty="0"/>
            </a:br>
            <a:br>
              <a:rPr lang="es-MX" sz="2400" dirty="0"/>
            </a:br>
            <a:r>
              <a:rPr lang="es-MX" sz="2400" dirty="0"/>
              <a:t>¿ENTENDIDO?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E2190B-E991-4421-A9A4-137CE17E8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589" y="482600"/>
            <a:ext cx="7008574" cy="648915"/>
          </a:xfrm>
        </p:spPr>
        <p:txBody>
          <a:bodyPr>
            <a:noAutofit/>
          </a:bodyPr>
          <a:lstStyle/>
          <a:p>
            <a:pPr algn="ctr"/>
            <a:r>
              <a:rPr lang="es-MX" sz="4400" dirty="0"/>
              <a:t>¡¡¡ADVERTENCIA!!!</a:t>
            </a:r>
          </a:p>
        </p:txBody>
      </p:sp>
    </p:spTree>
    <p:extLst>
      <p:ext uri="{BB962C8B-B14F-4D97-AF65-F5344CB8AC3E}">
        <p14:creationId xmlns:p14="http://schemas.microsoft.com/office/powerpoint/2010/main" val="35328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712" y="939752"/>
            <a:ext cx="8856983" cy="949378"/>
          </a:xfrm>
        </p:spPr>
        <p:txBody>
          <a:bodyPr rtlCol="0">
            <a:normAutofit/>
          </a:bodyPr>
          <a:lstStyle/>
          <a:p>
            <a:r>
              <a:rPr lang="es-MX" sz="4400" b="1" dirty="0"/>
              <a:t>Evaluación global del curso</a:t>
            </a:r>
            <a:endParaRPr lang="es-ES" sz="4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37828" y="1889130"/>
            <a:ext cx="675537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/>
              <a:t>Promedio de las unidades 50%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/>
              <a:t>Evidencia final 50%</a:t>
            </a:r>
          </a:p>
          <a:p>
            <a:pPr marL="952393" lvl="1" indent="-342900">
              <a:buFont typeface="Courier New" panose="02070309020205020404" pitchFamily="49" charset="0"/>
              <a:buChar char="o"/>
            </a:pPr>
            <a:r>
              <a:rPr lang="es-ES" dirty="0" err="1"/>
              <a:t>Heteroevalución</a:t>
            </a:r>
            <a:r>
              <a:rPr lang="es-ES" dirty="0"/>
              <a:t> 40%</a:t>
            </a:r>
          </a:p>
          <a:p>
            <a:pPr marL="952393" lvl="1" indent="-342900">
              <a:buFont typeface="Courier New" panose="02070309020205020404" pitchFamily="49" charset="0"/>
              <a:buChar char="o"/>
            </a:pPr>
            <a:r>
              <a:rPr lang="es-ES" dirty="0"/>
              <a:t>Autoevaluación 5%</a:t>
            </a:r>
          </a:p>
          <a:p>
            <a:pPr marL="952393" lvl="1" indent="-342900">
              <a:buFont typeface="Courier New" panose="02070309020205020404" pitchFamily="49" charset="0"/>
              <a:buChar char="o"/>
            </a:pPr>
            <a:r>
              <a:rPr lang="es-ES" dirty="0"/>
              <a:t>Coevaluación 5%   </a:t>
            </a:r>
          </a:p>
        </p:txBody>
      </p:sp>
    </p:spTree>
    <p:extLst>
      <p:ext uri="{BB962C8B-B14F-4D97-AF65-F5344CB8AC3E}">
        <p14:creationId xmlns:p14="http://schemas.microsoft.com/office/powerpoint/2010/main" val="288196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3852" y="332656"/>
            <a:ext cx="10157354" cy="648072"/>
          </a:xfrm>
        </p:spPr>
        <p:txBody>
          <a:bodyPr rtlCol="0">
            <a:noAutofit/>
          </a:bodyPr>
          <a:lstStyle/>
          <a:p>
            <a:pPr algn="ctr"/>
            <a:r>
              <a:rPr lang="es-MX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PUNTOS IMPORTANTES</a:t>
            </a:r>
            <a:endParaRPr lang="es-ES" sz="3200" b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637936"/>
              </p:ext>
            </p:extLst>
          </p:nvPr>
        </p:nvGraphicFramePr>
        <p:xfrm>
          <a:off x="875945" y="1196752"/>
          <a:ext cx="10513168" cy="504056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0513168">
                  <a:extLst>
                    <a:ext uri="{9D8B030D-6E8A-4147-A177-3AD203B41FA5}">
                      <a16:colId xmlns:a16="http://schemas.microsoft.com/office/drawing/2014/main" val="3747772951"/>
                    </a:ext>
                  </a:extLst>
                </a:gridCol>
              </a:tblGrid>
              <a:tr h="5040560">
                <a:tc>
                  <a:txBody>
                    <a:bodyPr/>
                    <a:lstStyle/>
                    <a:p>
                      <a:pPr marL="285750" marR="0" lvl="0" indent="-2857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1" dirty="0"/>
                        <a:t>El estudiante tendrá derecho a la acreditación del curso cuando asista por lo mínimo  un 85% del tiempo establecido de manera virtual. </a:t>
                      </a:r>
                    </a:p>
                    <a:p>
                      <a:pPr marL="285750" marR="0" lvl="0" indent="-2857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1" dirty="0"/>
                        <a:t>Tendrá que asistir con cámara encendida el tiempo que dure la clase, presentarse con una prenda visible del uniforme, poner el nombre y el apellido real en la pantalla</a:t>
                      </a:r>
                      <a:r>
                        <a:rPr lang="es-ES" sz="1800" dirty="0"/>
                        <a:t>.</a:t>
                      </a:r>
                    </a:p>
                    <a:p>
                      <a:pPr marL="285750" marR="0" lvl="0" indent="-2857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1" dirty="0"/>
                        <a:t>Para tener derecho a ser promediado el 50% de su trabajo de unidad deberá obtener calificación mínima aprobatorio de 6 de acuerdo con el plan de estudios 2018</a:t>
                      </a:r>
                      <a:r>
                        <a:rPr lang="es-ES" sz="1800" dirty="0"/>
                        <a:t>.</a:t>
                      </a:r>
                    </a:p>
                    <a:p>
                      <a:pPr marL="285750" marR="0" lvl="0" indent="-2857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1" dirty="0"/>
                        <a:t>La buena actitud disposición y respeto serán factor determinante para la aprobación de los cursos.</a:t>
                      </a:r>
                    </a:p>
                    <a:p>
                      <a:pPr marL="285750" marR="0" lvl="0" indent="-2857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1" dirty="0"/>
                        <a:t>La acreditación de cada unidad de aprendizaje con calificación mínima  de 6 será condición para que el estudiante tenga derecho a la evaluación global.</a:t>
                      </a:r>
                    </a:p>
                    <a:p>
                      <a:pPr marL="285750" marR="0" lvl="0" indent="-2857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1" dirty="0"/>
                        <a:t>Las alumnas que reprueben semestre deberán presentar la evidencia final para tener derecho al examen de regularización.</a:t>
                      </a:r>
                    </a:p>
                    <a:p>
                      <a:pPr marL="285750" marR="0" lvl="0" indent="-2857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1" dirty="0"/>
                        <a:t>La máxima calificación que se le otorgará al examen extraordinario será de 8.</a:t>
                      </a:r>
                    </a:p>
                    <a:p>
                      <a:pPr marL="285750" marR="0" lvl="0" indent="-2857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1" dirty="0"/>
                        <a:t>Cuando la superación académica de la futura docente de Preescolar y el bienestar de sus alumnos lo requiera, </a:t>
                      </a:r>
                      <a:r>
                        <a:rPr lang="es-ES" sz="1800" b="1" u="sng" dirty="0"/>
                        <a:t>me reservo el derecho de hacer modificaciones a los criterios de evaluación establecidos</a:t>
                      </a:r>
                      <a:r>
                        <a:rPr lang="es-ES" sz="1800" b="1" dirty="0"/>
                        <a:t>, siguiendo siempre con un sentido de equidad y justicia.</a:t>
                      </a:r>
                      <a:endParaRPr lang="es-ES" sz="1800" dirty="0"/>
                    </a:p>
                  </a:txBody>
                  <a:tcPr marL="52218" marR="52218" marT="0" marB="0"/>
                </a:tc>
                <a:extLst>
                  <a:ext uri="{0D108BD9-81ED-4DB2-BD59-A6C34878D82A}">
                    <a16:rowId xmlns:a16="http://schemas.microsoft.com/office/drawing/2014/main" val="3922276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14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0" y="116632"/>
            <a:ext cx="12071076" cy="1397000"/>
          </a:xfrm>
        </p:spPr>
        <p:txBody>
          <a:bodyPr rtlCol="0">
            <a:normAutofit/>
          </a:bodyPr>
          <a:lstStyle/>
          <a:p>
            <a:pPr algn="ctr"/>
            <a:r>
              <a:rPr lang="es-MX" sz="5400" b="1" dirty="0"/>
              <a:t>Asignatura/Curso</a:t>
            </a:r>
            <a:endParaRPr lang="es-ES" sz="5400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117309" y="1701800"/>
            <a:ext cx="4185015" cy="1727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s-ES" sz="5400" dirty="0"/>
              <a:t>Literatura Infantil </a:t>
            </a:r>
          </a:p>
        </p:txBody>
      </p:sp>
      <p:sp>
        <p:nvSpPr>
          <p:cNvPr id="5" name="Marcador de posición de contenido 13"/>
          <p:cNvSpPr txBox="1">
            <a:spLocks/>
          </p:cNvSpPr>
          <p:nvPr/>
        </p:nvSpPr>
        <p:spPr>
          <a:xfrm>
            <a:off x="5914392" y="1701800"/>
            <a:ext cx="4185015" cy="172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5400" dirty="0"/>
              <a:t>5to Semestre</a:t>
            </a:r>
          </a:p>
        </p:txBody>
      </p:sp>
      <p:sp>
        <p:nvSpPr>
          <p:cNvPr id="6" name="Marcador de posición de contenido 13"/>
          <p:cNvSpPr txBox="1">
            <a:spLocks/>
          </p:cNvSpPr>
          <p:nvPr/>
        </p:nvSpPr>
        <p:spPr>
          <a:xfrm>
            <a:off x="2998068" y="4077072"/>
            <a:ext cx="5400600" cy="2160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5400" dirty="0"/>
              <a:t>Horas: 6</a:t>
            </a:r>
          </a:p>
          <a:p>
            <a:pPr marL="0" indent="0">
              <a:buNone/>
            </a:pPr>
            <a:r>
              <a:rPr lang="es-ES" sz="5400" dirty="0"/>
              <a:t>Créditos: 6.65 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61764" y="188640"/>
            <a:ext cx="3600400" cy="52629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ES" sz="4000" dirty="0"/>
          </a:p>
          <a:p>
            <a:pPr algn="ctr"/>
            <a:r>
              <a:rPr lang="es-ES" sz="4000" dirty="0"/>
              <a:t>Horario</a:t>
            </a:r>
          </a:p>
          <a:p>
            <a:pPr algn="ctr"/>
            <a:r>
              <a:rPr lang="es-ES" sz="4000" dirty="0"/>
              <a:t>de clase virtual</a:t>
            </a:r>
          </a:p>
          <a:p>
            <a:pPr algn="ctr"/>
            <a:endParaRPr lang="es-ES" sz="4000" dirty="0"/>
          </a:p>
          <a:p>
            <a:pPr algn="ctr"/>
            <a:endParaRPr lang="es-ES" sz="4000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510236" y="2204864"/>
            <a:ext cx="6840759" cy="24929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5400" b="1" dirty="0"/>
              <a:t>Miércoles</a:t>
            </a:r>
          </a:p>
          <a:p>
            <a:pPr algn="ctr"/>
            <a:r>
              <a:rPr lang="es-ES" sz="4800" b="1" dirty="0"/>
              <a:t>11:00 AM a 12:30 PM</a:t>
            </a:r>
          </a:p>
          <a:p>
            <a:endParaRPr lang="es-ES" sz="5400" dirty="0"/>
          </a:p>
        </p:txBody>
      </p:sp>
      <p:pic>
        <p:nvPicPr>
          <p:cNvPr id="2" name="Imagen 1" descr="File:Reloj flat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2" y="3068960"/>
            <a:ext cx="364502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6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21804" y="1052736"/>
            <a:ext cx="6120680" cy="507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5400" b="1" dirty="0"/>
              <a:t>Firma de acuerdos establecidos por docente y alumnos</a:t>
            </a:r>
          </a:p>
          <a:p>
            <a:endParaRPr lang="es-ES" sz="5400" dirty="0"/>
          </a:p>
        </p:txBody>
      </p:sp>
      <p:pic>
        <p:nvPicPr>
          <p:cNvPr id="12290" name="Picture 2" descr="Ver las imágenes de or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00" y="1153491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7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820" y="-171400"/>
            <a:ext cx="10157354" cy="1397000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5400" b="1" dirty="0"/>
              <a:t>Trayecto formativo</a:t>
            </a:r>
          </a:p>
        </p:txBody>
      </p:sp>
      <p:sp>
        <p:nvSpPr>
          <p:cNvPr id="5" name="Marcador de posición de contenido 4"/>
          <p:cNvSpPr>
            <a:spLocks noGrp="1"/>
          </p:cNvSpPr>
          <p:nvPr>
            <p:ph sz="half" idx="1"/>
          </p:nvPr>
        </p:nvSpPr>
        <p:spPr>
          <a:xfrm>
            <a:off x="765820" y="1628800"/>
            <a:ext cx="5040559" cy="4470400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MX" sz="5400" dirty="0"/>
              <a:t>Formación para la enseñanza y el aprendizaje.</a:t>
            </a:r>
            <a:endParaRPr lang="es-ES" sz="5400" dirty="0"/>
          </a:p>
        </p:txBody>
      </p:sp>
      <p:pic>
        <p:nvPicPr>
          <p:cNvPr id="2050" name="Picture 2" descr="Ver las imágenes de orige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1484784"/>
            <a:ext cx="4248472" cy="435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s-MX" b="1" dirty="0"/>
              <a:t>Asignaturas/cursos  antecedentes </a:t>
            </a:r>
            <a:endParaRPr lang="es-ES" b="1" dirty="0"/>
          </a:p>
        </p:txBody>
      </p:sp>
      <p:graphicFrame>
        <p:nvGraphicFramePr>
          <p:cNvPr id="4" name="Marcador de posición de contenido 3" descr="Lista vertical de viñetas" title="SmartAr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9922973"/>
              </p:ext>
            </p:extLst>
          </p:nvPr>
        </p:nvGraphicFramePr>
        <p:xfrm>
          <a:off x="1117600" y="1701800"/>
          <a:ext cx="8577212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820" y="548680"/>
            <a:ext cx="7008574" cy="1930400"/>
          </a:xfrm>
        </p:spPr>
        <p:txBody>
          <a:bodyPr rtlCol="0">
            <a:normAutofit/>
          </a:bodyPr>
          <a:lstStyle/>
          <a:p>
            <a:r>
              <a:rPr lang="es-MX" sz="4400" b="1" dirty="0"/>
              <a:t>Asignaturas/cursos/ subsecuentes </a:t>
            </a:r>
            <a:endParaRPr lang="es-ES" sz="4400" b="1" dirty="0"/>
          </a:p>
        </p:txBody>
      </p:sp>
      <p:grpSp>
        <p:nvGrpSpPr>
          <p:cNvPr id="6" name="Grupo 5"/>
          <p:cNvGrpSpPr/>
          <p:nvPr/>
        </p:nvGrpSpPr>
        <p:grpSpPr>
          <a:xfrm>
            <a:off x="549795" y="2143290"/>
            <a:ext cx="7416825" cy="671580"/>
            <a:chOff x="0" y="3575669"/>
            <a:chExt cx="8577212" cy="671580"/>
          </a:xfrm>
        </p:grpSpPr>
        <p:sp>
          <p:nvSpPr>
            <p:cNvPr id="7" name="Rectángulo redondeado 6"/>
            <p:cNvSpPr/>
            <p:nvPr/>
          </p:nvSpPr>
          <p:spPr>
            <a:xfrm>
              <a:off x="0" y="3575669"/>
              <a:ext cx="8577212" cy="67158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CuadroTexto 7"/>
            <p:cNvSpPr txBox="1"/>
            <p:nvPr/>
          </p:nvSpPr>
          <p:spPr>
            <a:xfrm>
              <a:off x="32784" y="3608453"/>
              <a:ext cx="6735968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rtlCol="0" anchor="ctr" anchorCtr="0">
              <a:noAutofit/>
            </a:bodyPr>
            <a:lstStyle/>
            <a:p>
              <a:pPr algn="ctr"/>
              <a:r>
                <a:rPr lang="es-MX" sz="2800" b="1" dirty="0"/>
                <a:t>Creación literaria </a:t>
              </a:r>
              <a:endParaRPr lang="es-E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820" y="332656"/>
            <a:ext cx="10157354" cy="892944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5400" b="1" dirty="0"/>
              <a:t>Propósito</a:t>
            </a:r>
          </a:p>
        </p:txBody>
      </p:sp>
      <p:sp>
        <p:nvSpPr>
          <p:cNvPr id="5" name="Marcador de posición de contenido 4"/>
          <p:cNvSpPr>
            <a:spLocks noGrp="1"/>
          </p:cNvSpPr>
          <p:nvPr>
            <p:ph sz="half" idx="1"/>
          </p:nvPr>
        </p:nvSpPr>
        <p:spPr>
          <a:xfrm>
            <a:off x="768559" y="1225600"/>
            <a:ext cx="5832648" cy="5299744"/>
          </a:xfrm>
        </p:spPr>
        <p:txBody>
          <a:bodyPr rtlCol="0">
            <a:noAutofit/>
          </a:bodyPr>
          <a:lstStyle/>
          <a:p>
            <a:r>
              <a:rPr lang="es-MX" sz="2800" dirty="0"/>
              <a:t>Que cada estudiante normalista diseñe proyectos de mediación, promoción y crítica literaria de libros infantiles, a partir del análisis de la literatura y el reconocimiento de las diversas perspectivas sobre la formación literaria de las niñas y los niños en edad preescolar y así posibilite el acercamiento a la cultura literaria.</a:t>
            </a:r>
            <a:endParaRPr lang="es-ES" sz="2800" dirty="0"/>
          </a:p>
        </p:txBody>
      </p:sp>
      <p:pic>
        <p:nvPicPr>
          <p:cNvPr id="2050" name="Picture 2" descr="Ver las imágenes de orige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1484784"/>
            <a:ext cx="4248472" cy="435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1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ctr"/>
            <a:r>
              <a:rPr lang="es-MX" b="1" dirty="0"/>
              <a:t>Descripción del curso</a:t>
            </a:r>
            <a:endParaRPr lang="es-ES" b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785839"/>
              </p:ext>
            </p:extLst>
          </p:nvPr>
        </p:nvGraphicFramePr>
        <p:xfrm>
          <a:off x="765820" y="1052736"/>
          <a:ext cx="10369152" cy="5740908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0369152">
                  <a:extLst>
                    <a:ext uri="{9D8B030D-6E8A-4147-A177-3AD203B41FA5}">
                      <a16:colId xmlns:a16="http://schemas.microsoft.com/office/drawing/2014/main" val="3747772951"/>
                    </a:ext>
                  </a:extLst>
                </a:gridCol>
              </a:tblGrid>
              <a:tr h="3942676">
                <a:tc>
                  <a:txBody>
                    <a:bodyPr/>
                    <a:lstStyle/>
                    <a:p>
                      <a:pPr algn="ctr"/>
                      <a:endParaRPr lang="es-MX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8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curso propicia el acercamiento a la literatura en una doble vía: </a:t>
                      </a:r>
                    </a:p>
                    <a:p>
                      <a:endParaRPr lang="es-MX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218" marR="52218" marT="0" marB="0"/>
                </a:tc>
                <a:extLst>
                  <a:ext uri="{0D108BD9-81ED-4DB2-BD59-A6C34878D82A}">
                    <a16:rowId xmlns:a16="http://schemas.microsoft.com/office/drawing/2014/main" val="3922276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3852" y="74382"/>
            <a:ext cx="10157354" cy="1410402"/>
          </a:xfrm>
        </p:spPr>
        <p:txBody>
          <a:bodyPr rtlCol="0">
            <a:noAutofit/>
          </a:bodyPr>
          <a:lstStyle/>
          <a:p>
            <a:pPr algn="ctr"/>
            <a:r>
              <a:rPr lang="es-MX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COMO PERSONAS LECTORAS DE TEXTOS LITERARIOS EN SUS DIVERSOS GÉNEROS.</a:t>
            </a:r>
            <a:br>
              <a:rPr lang="es-MX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s-ES" sz="3200" b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512328"/>
              </p:ext>
            </p:extLst>
          </p:nvPr>
        </p:nvGraphicFramePr>
        <p:xfrm>
          <a:off x="875945" y="1484784"/>
          <a:ext cx="10513168" cy="5373216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0513168">
                  <a:extLst>
                    <a:ext uri="{9D8B030D-6E8A-4147-A177-3AD203B41FA5}">
                      <a16:colId xmlns:a16="http://schemas.microsoft.com/office/drawing/2014/main" val="3747772951"/>
                    </a:ext>
                  </a:extLst>
                </a:gridCol>
              </a:tblGrid>
              <a:tr h="5373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cada estudiante normalista domine la literatura como experiencia formativa vinculada al goce estético, al conocimiento de otras épocas y culturas y al enriquecimiento de las ideas y vocabulario; de esta forma reconoce las características de la literatura infantil y las convenciones que la rigen para poder comprender los textos cada vez con mayor profundidad. </a:t>
                      </a:r>
                      <a:endParaRPr lang="es-ES" sz="2000" dirty="0">
                        <a:effectLst/>
                      </a:endParaRPr>
                    </a:p>
                  </a:txBody>
                  <a:tcPr marL="52218" marR="52218" marT="0" marB="0"/>
                </a:tc>
                <a:extLst>
                  <a:ext uri="{0D108BD9-81ED-4DB2-BD59-A6C34878D82A}">
                    <a16:rowId xmlns:a16="http://schemas.microsoft.com/office/drawing/2014/main" val="3922276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0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3852" y="332656"/>
            <a:ext cx="10157354" cy="1008112"/>
          </a:xfrm>
        </p:spPr>
        <p:txBody>
          <a:bodyPr rtlCol="0">
            <a:noAutofit/>
          </a:bodyPr>
          <a:lstStyle/>
          <a:p>
            <a:pPr algn="ctr"/>
            <a:r>
              <a:rPr lang="es-MX" sz="3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COMO DOCENTES A TRAVÉS DE LOS APORTES DE LA INVESTIGACIÓN DIDÁCTICA DE LA LITERATURA</a:t>
            </a:r>
            <a:endParaRPr lang="es-ES" sz="3200" b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162556"/>
              </p:ext>
            </p:extLst>
          </p:nvPr>
        </p:nvGraphicFramePr>
        <p:xfrm>
          <a:off x="875945" y="1484784"/>
          <a:ext cx="10513168" cy="517723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0513168">
                  <a:extLst>
                    <a:ext uri="{9D8B030D-6E8A-4147-A177-3AD203B41FA5}">
                      <a16:colId xmlns:a16="http://schemas.microsoft.com/office/drawing/2014/main" val="3747772951"/>
                    </a:ext>
                  </a:extLst>
                </a:gridCol>
              </a:tblGrid>
              <a:tr h="5177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 </a:t>
                      </a:r>
                      <a:r>
                        <a:rPr lang="es-MX" sz="4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docente analiza las metodologías adecuadas para el fomento y mediación entre los preescolares y para el diseño de estrategias que conviertan la lectura en un acto cotidiano, al tiempo que posibilitan que niñas y niños experimenten el goce estético y desarrollen el lenguaje literario.</a:t>
                      </a:r>
                      <a:endParaRPr lang="es-ES" sz="4000" dirty="0">
                        <a:effectLst/>
                      </a:endParaRPr>
                    </a:p>
                  </a:txBody>
                  <a:tcPr marL="52218" marR="52218" marT="0" marB="0"/>
                </a:tc>
                <a:extLst>
                  <a:ext uri="{0D108BD9-81ED-4DB2-BD59-A6C34878D82A}">
                    <a16:rowId xmlns:a16="http://schemas.microsoft.com/office/drawing/2014/main" val="3922276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23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bros 16 ×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5_TF02787940_TF02787940.potx" id="{E4867741-AB88-422F-8BCA-FDD508E2AD3F}" vid="{39C8C42B-A481-4D65-818A-E436C803BC0B}"/>
    </a:ext>
  </a:extLst>
</a:theme>
</file>

<file path=ppt/theme/theme2.xml><?xml version="1.0" encoding="utf-8"?>
<a:theme xmlns:a="http://schemas.openxmlformats.org/drawingml/2006/main" name="Tema d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pila de libros azul (panorámica)</Template>
  <TotalTime>0</TotalTime>
  <Words>1198</Words>
  <Application>Microsoft Office PowerPoint</Application>
  <PresentationFormat>Personalizado</PresentationFormat>
  <Paragraphs>146</Paragraphs>
  <Slides>21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Wingdings</vt:lpstr>
      <vt:lpstr>Libros 16 × 9</vt:lpstr>
      <vt:lpstr>Literatura Infantil</vt:lpstr>
      <vt:lpstr>Asignatura/Curso</vt:lpstr>
      <vt:lpstr>Trayecto formativo</vt:lpstr>
      <vt:lpstr>Asignaturas/cursos  antecedentes </vt:lpstr>
      <vt:lpstr>Asignaturas/cursos/ subsecuentes </vt:lpstr>
      <vt:lpstr>Propósito</vt:lpstr>
      <vt:lpstr>Descripción del curso</vt:lpstr>
      <vt:lpstr>1. COMO PERSONAS LECTORAS DE TEXTOS LITERARIOS EN SUS DIVERSOS GÉNEROS. </vt:lpstr>
      <vt:lpstr>2. COMO DOCENTES A TRAVÉS DE LOS APORTES DE LA INVESTIGACIÓN DIDÁCTICA DE LA LITERATURA</vt:lpstr>
      <vt:lpstr>COMPETENCIAS GENÉRICAS DEL PERFIL DE EGRESO</vt:lpstr>
      <vt:lpstr>COMPETENCIAS PROFESIONALES DEL PERFIL DE EGRESO</vt:lpstr>
      <vt:lpstr>Presentación de PowerPoint</vt:lpstr>
      <vt:lpstr>UNIDAD DE APRENDIZAJE I.  FUNDAMENTOS DE LA LITERATURA INFANTIL. </vt:lpstr>
      <vt:lpstr>UNIDAD DE APRENDIZAJE II.  ANÁLISIS DE LIBROS INFANTILES </vt:lpstr>
      <vt:lpstr>UNIDAD DE APRENDIZAJE III.  LA LITERATURA INFANTIL EN LOS CENTROS ESCOLARES </vt:lpstr>
      <vt:lpstr>Criterios de evaluación</vt:lpstr>
      <vt:lpstr>Todos los trabajos escritos que solicite en Escuela en Red deberán hacerse, rigurosamente, de manera individual y personal.   En caso de que identifique trabajos que no cumplan este requisito se calificarán con un 0 (cero) automático.   Si alguna de las alumnas afectadas se niega a aceptar su responsabilidad y me obliga a invertir mi tiempo en demostrarle su falta, tendrá un doble cero.    ¿ENTENDIDO?</vt:lpstr>
      <vt:lpstr>Evaluación global del curso</vt:lpstr>
      <vt:lpstr>PUNTOS IMPORTANTES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2020-09-15T01:14:58Z</dcterms:created>
  <dcterms:modified xsi:type="dcterms:W3CDTF">2020-09-17T20:02:13Z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