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77" r:id="rId3"/>
    <p:sldId id="258" r:id="rId4"/>
    <p:sldId id="259" r:id="rId5"/>
    <p:sldId id="276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43F14-65F2-4D9D-B968-ED60BADB8462}" type="datetimeFigureOut">
              <a:rPr lang="es-ES" smtClean="0"/>
              <a:t>19/09/2020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1E9C4-AA76-464A-AB1A-FD626D640B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18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E9C4-AA76-464A-AB1A-FD626D640B8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65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19/09/2020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288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19/09/2020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34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19/09/2020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2108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19/09/2020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864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19/09/2020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1659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19/09/2020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75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19/09/2020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763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19/09/2020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8824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073" name="Imagen 2" descr="Descripción: logo en 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4699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 userDrawn="1"/>
        </p:nvSpPr>
        <p:spPr>
          <a:xfrm>
            <a:off x="683568" y="6021288"/>
            <a:ext cx="1143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ENEP-F-ST-19</a:t>
            </a:r>
            <a:endParaRPr kumimoji="0" lang="es-E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V01/122012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2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19/09/2020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389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19/09/2020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950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19/09/2020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776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19/09/2020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888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19/09/2020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42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19/09/2020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21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19/09/2020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900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19/09/2020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22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A25EE-BD30-4536-8BF5-A3535E04FF35}" type="datetimeFigureOut">
              <a:rPr lang="es-ES" smtClean="0"/>
              <a:t>19/09/2020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73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ciedadbellaterra.cl/wpcontent/uploads/downloads/2018/02/Ense%C3%B1anza-de-las-Ciencias-e-InfanciaFinal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95536" y="1069287"/>
            <a:ext cx="8640960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6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66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Escuela Normal de Educaci</a:t>
            </a:r>
            <a:r>
              <a:rPr kumimoji="0" lang="es-ES_tradnl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ES_tradnl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Preescolar</a:t>
            </a:r>
          </a:p>
          <a:p>
            <a:pPr marL="0" marR="0" lvl="0" indent="666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666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ENCUADRE</a:t>
            </a:r>
            <a:r>
              <a:rPr kumimoji="0" lang="es-ES_tradnl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666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altLang="es-ES" sz="1200" b="1" dirty="0">
              <a:cs typeface="Arial" panose="020B0604020202020204" pitchFamily="34" charset="0"/>
            </a:endParaRPr>
          </a:p>
          <a:p>
            <a:pPr marL="0" marR="0" lvl="0" indent="666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s-E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666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666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Semestre: </a:t>
            </a:r>
            <a:r>
              <a:rPr kumimoji="0" lang="es-ES_tradnl" altLang="es-ES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s-ES_tradnl" altLang="es-ES" sz="1200" b="1" u="sng" dirty="0">
                <a:ea typeface="Calibri" panose="020F0502020204030204" pitchFamily="34" charset="0"/>
                <a:cs typeface="Arial" panose="020B0604020202020204" pitchFamily="34" charset="0"/>
              </a:rPr>
              <a:t>ERO</a:t>
            </a:r>
            <a:r>
              <a:rPr kumimoji="0" lang="es-ES_tradnl" altLang="es-ES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kumimoji="0" lang="es-ES_tradnl" altLang="es-ES" sz="12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kumimoji="0" lang="es-ES_tradnl" altLang="es-E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 del Curso: ESTUDIO DEL MUNDO NATURAL</a:t>
            </a:r>
          </a:p>
          <a:p>
            <a:pPr lvl="0" algn="ctr"/>
            <a:r>
              <a:rPr kumimoji="0" lang="es-ES_tradnl" altLang="es-E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Docente: </a:t>
            </a:r>
            <a:r>
              <a:rPr lang="es-MX" b="1" dirty="0" smtClean="0"/>
              <a:t>Silvia </a:t>
            </a:r>
            <a:r>
              <a:rPr lang="es-MX" b="1" dirty="0"/>
              <a:t>Erika </a:t>
            </a:r>
            <a:r>
              <a:rPr lang="es-MX" b="1" dirty="0" smtClean="0"/>
              <a:t>Sagahón </a:t>
            </a:r>
            <a:r>
              <a:rPr lang="es-MX" b="1" smtClean="0"/>
              <a:t>Solís, Rosa </a:t>
            </a:r>
            <a:r>
              <a:rPr lang="es-MX" b="1" dirty="0" err="1" smtClean="0"/>
              <a:t>Velia</a:t>
            </a:r>
            <a:r>
              <a:rPr lang="es-MX" b="1" dirty="0" smtClean="0"/>
              <a:t> del Rio Tijerina</a:t>
            </a:r>
            <a:endParaRPr lang="es-ES_tradnl" altLang="es-ES" b="1" u="sng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666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Trayecto Formativo: Formación para la Enseñanza y el Aprendizaje</a:t>
            </a:r>
          </a:p>
          <a:p>
            <a:pPr lvl="0" algn="ctr"/>
            <a:r>
              <a:rPr lang="es-ES_tradnl" sz="1200" cap="all" noProof="1">
                <a:solidFill>
                  <a:prstClr val="black"/>
                </a:solidFill>
                <a:cs typeface="Arial" panose="020B0604020202020204" pitchFamily="34" charset="0"/>
              </a:rPr>
              <a:t>H</a:t>
            </a:r>
            <a:r>
              <a:rPr lang="es-ES_tradnl" sz="1200" noProof="1">
                <a:solidFill>
                  <a:prstClr val="black"/>
                </a:solidFill>
                <a:cs typeface="Arial" panose="020B0604020202020204" pitchFamily="34" charset="0"/>
              </a:rPr>
              <a:t>oras</a:t>
            </a:r>
            <a:r>
              <a:rPr lang="es-ES_tradnl" sz="1200" cap="all" noProof="1">
                <a:solidFill>
                  <a:prstClr val="black"/>
                </a:solidFill>
                <a:cs typeface="Arial" panose="020B0604020202020204" pitchFamily="34" charset="0"/>
              </a:rPr>
              <a:t>/ s</a:t>
            </a:r>
            <a:r>
              <a:rPr lang="es-ES_tradnl" sz="1200" noProof="1">
                <a:solidFill>
                  <a:prstClr val="black"/>
                </a:solidFill>
                <a:cs typeface="Arial" panose="020B0604020202020204" pitchFamily="34" charset="0"/>
              </a:rPr>
              <a:t>emana </a:t>
            </a:r>
            <a:r>
              <a:rPr lang="es-ES_tradnl" sz="1200" cap="all" noProof="1">
                <a:solidFill>
                  <a:prstClr val="black"/>
                </a:solidFill>
                <a:cs typeface="Arial" panose="020B0604020202020204" pitchFamily="34" charset="0"/>
              </a:rPr>
              <a:t>6</a:t>
            </a:r>
            <a:endParaRPr kumimoji="0" lang="es-ES" altLang="es-E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66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66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6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ES" dirty="0"/>
          </a:p>
        </p:txBody>
      </p:sp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79" y="260648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1051501" y="6093296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/>
              <a:t>V19-20</a:t>
            </a:r>
          </a:p>
          <a:p>
            <a:r>
              <a:rPr lang="es-ES" sz="1000" dirty="0" smtClean="0"/>
              <a:t>CGENAD-F-SAA-43</a:t>
            </a:r>
            <a:endParaRPr lang="es-ES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554" y="4052762"/>
            <a:ext cx="3888432" cy="24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 chiquit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402972" cy="33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662418" y="443260"/>
            <a:ext cx="8352928" cy="550602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s-MX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s-MX" sz="2900" dirty="0">
                <a:solidFill>
                  <a:prstClr val="black"/>
                </a:solidFill>
                <a:latin typeface="Comic Sans MS" panose="030F0702030302020204" pitchFamily="66" charset="0"/>
              </a:rPr>
              <a:t>BIBLIOGRAFIA Y MATERIALES DE APOYO UNIDAD I</a:t>
            </a:r>
          </a:p>
          <a:p>
            <a:r>
              <a:rPr lang="es-MX" sz="4800" dirty="0"/>
              <a:t>Quintanilla, M., Orellana, M. L. &amp; Daza, S. (2011). La ciencia en las primeras edades como promotora de competencias de pensamiento científico. En Daza, S. &amp; Quintanilla, M. (Eds.), La enseñanza de las ciencias naturales en las primeras edades. Su contribución a la promoción de competencias de pensamiento científico (59-82). Colombia: Lito digital. Recuperado de: http://www7.uc.cl/sw_educ/educacion/grecia/plano/html/pdfs/biblioteca/LIBROS/LIBRO MQSFIN.pdf  </a:t>
            </a:r>
          </a:p>
          <a:p>
            <a:r>
              <a:rPr lang="es-MX" sz="4800" dirty="0"/>
              <a:t>Equipo de cómputo. Proyector.  </a:t>
            </a:r>
          </a:p>
          <a:p>
            <a:r>
              <a:rPr lang="es-MX" sz="4800" dirty="0"/>
              <a:t>Programa de Educación: Estudio del Mundo Natural</a:t>
            </a:r>
          </a:p>
          <a:p>
            <a:r>
              <a:rPr lang="es-ES" sz="4800" dirty="0"/>
              <a:t>Quintanilla, M., Orellana, M. L. &amp; Daza, S. (2011). La ciencia en las primeras edades como promotora de competencias de pensamiento científico. En Daza, S. &amp; Quintanilla, M. (Eds.),</a:t>
            </a:r>
            <a:endParaRPr lang="es-MX" sz="4800" dirty="0"/>
          </a:p>
          <a:p>
            <a:pPr marL="0" indent="0">
              <a:buNone/>
            </a:pPr>
            <a:r>
              <a:rPr lang="es-ES" sz="4800" dirty="0"/>
              <a:t> </a:t>
            </a:r>
            <a:endParaRPr lang="es-MX" sz="4800" dirty="0"/>
          </a:p>
          <a:p>
            <a:r>
              <a:rPr lang="es-ES" sz="4800" dirty="0"/>
              <a:t>La enseñanza de las ciencias naturales en las primeras edades. Su contribución a la promoción de competencias de pensamiento científico (59-82). Colombia: Lito digital. Recuperado de: http://www7.uc.cl/sw_educ/educacion/grecia/plano/html/pdfs/biblioteca/LIBROS/LIBRO MQSFIN.pdf </a:t>
            </a:r>
          </a:p>
          <a:p>
            <a:endParaRPr lang="es-ES" sz="4800" dirty="0"/>
          </a:p>
          <a:p>
            <a:r>
              <a:rPr lang="es-ES" sz="4800" dirty="0"/>
              <a:t>El pensamiento científico de niños en edad preescolar recuperado de gaceta </a:t>
            </a:r>
            <a:r>
              <a:rPr lang="es-ES" sz="4800" dirty="0" err="1"/>
              <a:t>unam</a:t>
            </a:r>
            <a:r>
              <a:rPr lang="es-ES" sz="4800" dirty="0"/>
              <a:t>.</a:t>
            </a:r>
            <a:endParaRPr lang="es-MX" sz="4800" dirty="0"/>
          </a:p>
          <a:p>
            <a:r>
              <a:rPr lang="es-ES" sz="4800" dirty="0"/>
              <a:t>Furman M Video </a:t>
            </a:r>
            <a:r>
              <a:rPr lang="es-MX" sz="4800" dirty="0"/>
              <a:t>Video “La formación del pensamiento científico en el nivel inicial” fuente Youtube.com</a:t>
            </a:r>
          </a:p>
          <a:p>
            <a:r>
              <a:rPr lang="es-ES" sz="4800" dirty="0"/>
              <a:t>Enseñanza de las ciencias en preescolar con enfoque de género. Recuperado de https://mujeresconciencia.com/2018/01/12/ensenanza-de-las-ciencias-en-preescolar-con-enfoquede-genero/ </a:t>
            </a:r>
            <a:endParaRPr lang="es-MX" sz="4800" dirty="0"/>
          </a:p>
          <a:p>
            <a:r>
              <a:rPr lang="es-ES" sz="4800" dirty="0"/>
              <a:t>Lo que los niños deben saber y ser capaces de hacer desde el nacimiento hasta los cinco años. Ciencias, página 47. Recuperado de http://www.ct.gov/oec/lib/oec/earlycare/elds/ctelds_spanish_web.pdf </a:t>
            </a:r>
          </a:p>
          <a:p>
            <a:r>
              <a:rPr lang="es-ES" sz="4800" dirty="0"/>
              <a:t>Quintanilla, M. (</a:t>
            </a:r>
            <a:r>
              <a:rPr lang="es-ES" sz="4800" dirty="0" err="1"/>
              <a:t>Comp</a:t>
            </a:r>
            <a:r>
              <a:rPr lang="es-ES" sz="4800" dirty="0"/>
              <a:t>). (2017). Enseñanza de las Ciencias e Infancia. Problemáticas y avances de teoría y campos desde Iberoamérica. Santiago de Chile: Editorial Bellaterra. Recuperado de </a:t>
            </a:r>
            <a:r>
              <a:rPr lang="es-ES" sz="4800" dirty="0">
                <a:hlinkClick r:id="rId4"/>
              </a:rPr>
              <a:t>http://www.sociedadbellaterra.cl/wpcontent/uploads/downloads/2018/02/Ense%C3%B1anza-de-las-Ciencias-e-InfanciaFinal.pdf</a:t>
            </a:r>
            <a:endParaRPr lang="es-MX" sz="4800" dirty="0"/>
          </a:p>
          <a:p>
            <a:endParaRPr lang="es-MX" sz="4800" dirty="0"/>
          </a:p>
          <a:p>
            <a:r>
              <a:rPr lang="es-ES" sz="4800" dirty="0"/>
              <a:t>Libro Aprendizajes clave en ciencias naturales en el preescolar</a:t>
            </a:r>
            <a:endParaRPr lang="es-MX" sz="4800" dirty="0"/>
          </a:p>
          <a:p>
            <a:pPr marL="0" indent="0">
              <a:buNone/>
            </a:pPr>
            <a:endParaRPr lang="es-MX" sz="4800" dirty="0"/>
          </a:p>
          <a:p>
            <a:r>
              <a:rPr lang="es-ES" sz="4800" dirty="0"/>
              <a:t>Enseñar y aprender sobre naturaleza de la ciencia mediante el análisis de controversias de historia de la ciencia. Resultados y conclusiones de un proyecto de investigación didáctica. Acevedo-Díaz, J., García-Carmona, A. y Aragón-Méndez, M. </a:t>
            </a:r>
            <a:endParaRPr lang="es-MX" sz="4800" dirty="0"/>
          </a:p>
          <a:p>
            <a:r>
              <a:rPr lang="es-ES" sz="4800" dirty="0"/>
              <a:t>Enseñanza de las Ciencias e Infancia. Problemáticas y avances de teoría y campos desde Iberoamérica. Santiago de Chile: Editorial Bellaterra. Recuperado de http://www.sociedadbellaterra.cl/wpcontent/uploads/downloads/2018/02/Ense%C3%B1anza-de-las-Ciencias-e-InfanciaFinal.pdf</a:t>
            </a:r>
            <a:endParaRPr lang="es-MX" sz="4800" dirty="0"/>
          </a:p>
          <a:p>
            <a:r>
              <a:rPr lang="es-ES" sz="4800" dirty="0"/>
              <a:t> </a:t>
            </a:r>
            <a:endParaRPr lang="es-MX" sz="4800" dirty="0"/>
          </a:p>
          <a:p>
            <a:pPr marL="0" lvl="0" indent="0" algn="ctr">
              <a:spcBef>
                <a:spcPts val="0"/>
              </a:spcBef>
              <a:buNone/>
            </a:pPr>
            <a:endParaRPr lang="es-MX" sz="29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700"/>
              </a:spcBef>
              <a:buClr>
                <a:srgbClr val="F3A447"/>
              </a:buClr>
              <a:buSzPct val="60000"/>
              <a:buNone/>
            </a:pPr>
            <a:endParaRPr lang="es-MX" sz="2000" dirty="0">
              <a:latin typeface="Comic Sans MS" panose="030F0702030302020204" pitchFamily="66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3528" y="1493526"/>
            <a:ext cx="8035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1051501" y="6093296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/>
              <a:t>V19-20</a:t>
            </a:r>
          </a:p>
          <a:p>
            <a:r>
              <a:rPr lang="es-ES" sz="1000" dirty="0" smtClean="0"/>
              <a:t>CGENAD-F-SAA-43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93725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 chiquit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402972" cy="33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662418" y="260648"/>
            <a:ext cx="8352928" cy="360040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s-MX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s-MX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BIBLIOGRAFIA Y MATERIALES DE APOYO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s-MX" sz="4800" dirty="0">
                <a:solidFill>
                  <a:srgbClr val="444D26"/>
                </a:solidFill>
                <a:latin typeface="Comic Sans MS" panose="030F0702030302020204" pitchFamily="66" charset="0"/>
              </a:rPr>
              <a:t>UNIDAD II</a:t>
            </a:r>
            <a:endParaRPr lang="es-MX" sz="4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s-MX" sz="5600" dirty="0"/>
          </a:p>
          <a:p>
            <a:endParaRPr lang="es-MX" sz="5600" dirty="0"/>
          </a:p>
          <a:p>
            <a:r>
              <a:rPr lang="es-MX" sz="5600" dirty="0"/>
              <a:t>Canedo- Ibarra, S., Castelló- Escandell, J., García- </a:t>
            </a:r>
            <a:r>
              <a:rPr lang="es-MX" sz="5600" dirty="0" err="1"/>
              <a:t>Wehrle</a:t>
            </a:r>
            <a:r>
              <a:rPr lang="es-MX" sz="5600" dirty="0"/>
              <a:t> , P., Gómez – Galindo, A., y Morales- Blake, A ( 2012) . Cambio conceptual y construcción de modelos científicos precursores en educación infantil. Revista mexicana de investigación educativa </a:t>
            </a:r>
          </a:p>
          <a:p>
            <a:pPr marL="0" indent="0">
              <a:buNone/>
            </a:pPr>
            <a:endParaRPr lang="es-MX" sz="5600" dirty="0"/>
          </a:p>
          <a:p>
            <a:r>
              <a:rPr lang="es-MX" sz="5600" dirty="0"/>
              <a:t>Cañal de León, P(2008) Proyecto curricular Investigando Nuestro Mundo ( 6-12) : investigando los seres vivos. Diada.</a:t>
            </a:r>
          </a:p>
          <a:p>
            <a:r>
              <a:rPr lang="es-MX" sz="5600" dirty="0"/>
              <a:t>Cañal, P, García – Carmona, A y Cruz- Guzmán, M. (2016) Didáctica de las Ciencias Experimentales en Educación Primaria. Madrid: Paraninfo. </a:t>
            </a:r>
          </a:p>
          <a:p>
            <a:r>
              <a:rPr lang="es-MX" sz="5600" dirty="0"/>
              <a:t> García, E. M Didáctica de las ciencias para educación primaria II. Ciencias de la vida. Tendencias Pedagógicas, 30, 357-35</a:t>
            </a:r>
          </a:p>
          <a:p>
            <a:r>
              <a:rPr lang="es-MX" sz="5600" dirty="0"/>
              <a:t> </a:t>
            </a:r>
          </a:p>
          <a:p>
            <a:r>
              <a:rPr lang="es-MX" sz="5600" dirty="0"/>
              <a:t> Gómez, A.A Diseño de propuestas didácticas innovadoras para la enseñanza de la función relación en los seres vivos bajo un enfoque de modelización. Reseñas de investigación en educación básica. Convocatoria 2006. México: SEP  </a:t>
            </a:r>
          </a:p>
          <a:p>
            <a:r>
              <a:rPr lang="es-MX" sz="5600" dirty="0"/>
              <a:t>_____________ (2009). Estudio de los seres vivos en la Educación básica. Monterrey: Universidad Autónoma del Estado de Nuevo León.</a:t>
            </a:r>
          </a:p>
          <a:p>
            <a:r>
              <a:rPr lang="es-MX" sz="5600" dirty="0" err="1"/>
              <a:t>Justi</a:t>
            </a:r>
            <a:r>
              <a:rPr lang="es-MX" sz="5600" dirty="0"/>
              <a:t>, R (2006). la enseñanza de las ciencias basada en la elaboración de modelos, Enseñanza de las Ciencias, 24(2) 173-1   </a:t>
            </a:r>
          </a:p>
          <a:p>
            <a:r>
              <a:rPr lang="es-MX" sz="5600" dirty="0"/>
              <a:t>González, F. (Coord.), (2015) Didáctica de las Ciencias para Educación Primaria II . Ciencias de la vida. Madrid Pirámide.</a:t>
            </a:r>
          </a:p>
          <a:p>
            <a:r>
              <a:rPr lang="es-MX" sz="5600" dirty="0" err="1"/>
              <a:t>Justi</a:t>
            </a:r>
            <a:r>
              <a:rPr lang="es-MX" sz="5600" dirty="0"/>
              <a:t>, R., Chamizo, J.A., García, A. y Figueiredo, K. L (2011) Experiencias de formación de profesores de ciencias latinoamericanos sobre modelos y modelaje. Enseñanza de las ciencias: revista de investigación y experiencias didácticas </a:t>
            </a:r>
          </a:p>
          <a:p>
            <a:r>
              <a:rPr lang="es-MX" sz="5600" dirty="0" err="1"/>
              <a:t>Travé</a:t>
            </a:r>
            <a:r>
              <a:rPr lang="es-MX" sz="5600" dirty="0"/>
              <a:t> ,G., Cañal de </a:t>
            </a:r>
            <a:r>
              <a:rPr lang="es-MX" sz="5600" dirty="0" err="1"/>
              <a:t>Leon</a:t>
            </a:r>
            <a:r>
              <a:rPr lang="es-MX" sz="5600" dirty="0"/>
              <a:t>, P y Pozuelos F.J. ( 2003) . Aportaciones del Proyecto Curricular investigando Nuestro Mundo al cambio en la educación primaria.</a:t>
            </a:r>
            <a:r>
              <a:rPr lang="es-MX" dirty="0"/>
              <a:t>  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700"/>
              </a:spcBef>
              <a:buClr>
                <a:srgbClr val="F3A447"/>
              </a:buClr>
              <a:buSzPct val="60000"/>
              <a:buNone/>
            </a:pPr>
            <a:endParaRPr lang="es-MX" sz="2000" dirty="0">
              <a:latin typeface="Comic Sans MS" panose="030F0702030302020204" pitchFamily="66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33226" y="1109370"/>
            <a:ext cx="8835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1051501" y="6093296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/>
              <a:t>V19-20</a:t>
            </a:r>
          </a:p>
          <a:p>
            <a:r>
              <a:rPr lang="es-ES" sz="1000" dirty="0" smtClean="0"/>
              <a:t>CGENAD-F-SAA-43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2642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51501" y="6093296"/>
            <a:ext cx="886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ENEP-ST-F-15</a:t>
            </a:r>
          </a:p>
          <a:p>
            <a:r>
              <a:rPr lang="es-ES_tradnl" sz="1000" dirty="0"/>
              <a:t>V00/102017</a:t>
            </a:r>
            <a:endParaRPr lang="es-ES" sz="1000" dirty="0"/>
          </a:p>
        </p:txBody>
      </p:sp>
      <p:pic>
        <p:nvPicPr>
          <p:cNvPr id="5" name="Imagen 4" descr="logo chiquit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402972" cy="33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662418" y="260648"/>
            <a:ext cx="8352928" cy="100811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s-MX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s-MX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BIBLIOGRAFIA Y MATERIALES DE APOYO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s-MX" sz="2600" dirty="0">
                <a:solidFill>
                  <a:srgbClr val="444D26"/>
                </a:solidFill>
                <a:latin typeface="Comic Sans MS" panose="030F0702030302020204" pitchFamily="66" charset="0"/>
              </a:rPr>
              <a:t>UNIDAD III</a:t>
            </a:r>
            <a:endParaRPr lang="es-MX" sz="2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700"/>
              </a:spcBef>
              <a:buClr>
                <a:srgbClr val="F3A447"/>
              </a:buClr>
              <a:buSzPct val="60000"/>
              <a:buNone/>
            </a:pPr>
            <a:endParaRPr lang="es-MX" sz="2000" dirty="0">
              <a:latin typeface="Comic Sans MS" panose="030F0702030302020204" pitchFamily="66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9512" y="1268760"/>
            <a:ext cx="876382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http://basicCanedo- Ibarra, S., Castelló- Escandell, J., García- </a:t>
            </a:r>
            <a:r>
              <a:rPr lang="es-MX" dirty="0" err="1"/>
              <a:t>Wehrle</a:t>
            </a:r>
            <a:r>
              <a:rPr lang="es-MX" dirty="0"/>
              <a:t> , P., Gómez – Galindo, A., y Morales- Blake, A ( 2012) . Cambio conceptual y construcción de modelos científicos precursores en educación infantil. Revista mexicana de investigación educativa.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Cañal de León, P(2008) Proyecto curricular Investigando Nuestro Mundo ( 6-12) : investigando los seres vivos. Diada. 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Cañal, P, García – Carmona, A y Cruz- Guzmán, M. ( 2016) Didáctica de las Ciencias Experimentales en Educación Primaria. Madrid: Paraninfo.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 García, E. M Didáctica de las ciencias para educación primaria II. Ciencias de la vida. Tendencias Pedagógicas, 30, 357-358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/>
              <a:t>Justi</a:t>
            </a:r>
            <a:r>
              <a:rPr lang="es-MX" dirty="0"/>
              <a:t>, R., Chamizo, J.A., García, A. y Figueiredo, K. L (2011) Experiencias de formación de profesores de ciencias latinoamericanos sobre modelos y modelaje. Enseñanza de las ciencias: revista de investigación y experiencias didácticas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/>
              <a:t>Travé</a:t>
            </a:r>
            <a:r>
              <a:rPr lang="es-MX" dirty="0"/>
              <a:t> ,G., Cañal de </a:t>
            </a:r>
            <a:r>
              <a:rPr lang="es-MX" dirty="0" err="1"/>
              <a:t>Leon</a:t>
            </a:r>
            <a:r>
              <a:rPr lang="es-MX" dirty="0"/>
              <a:t>, P y Pozuelos F.J. ( 2003) . Aportaciones del Proyecto Curricular investigando Nuestro Mundo al cambio en la educación primaria.  </a:t>
            </a:r>
          </a:p>
          <a:p>
            <a:pPr lvl="0" algn="ctr"/>
            <a:endParaRPr lang="es-MX" sz="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r>
              <a:rPr lang="es-MX" dirty="0"/>
              <a:t> 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804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 chiquit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402972" cy="33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467544" y="657460"/>
            <a:ext cx="8352928" cy="1008112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s-MX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s-MX" sz="2400" dirty="0">
                <a:latin typeface="Comic Sans MS" panose="030F0702030302020204" pitchFamily="66" charset="0"/>
              </a:rPr>
              <a:t>EVIDENCIAS DE APRENDIZAJE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s-MX" sz="2400" dirty="0">
                <a:latin typeface="Comic Sans MS" panose="030F0702030302020204" pitchFamily="66" charset="0"/>
              </a:rPr>
              <a:t>UNIDAD I</a:t>
            </a:r>
            <a:endParaRPr lang="es-MX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700"/>
              </a:spcBef>
              <a:buClr>
                <a:srgbClr val="F3A447"/>
              </a:buClr>
              <a:buSzPct val="60000"/>
              <a:buNone/>
            </a:pPr>
            <a:endParaRPr lang="es-MX" sz="2000" dirty="0">
              <a:latin typeface="Comic Sans MS" panose="030F0702030302020204" pitchFamily="66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62418" y="3003006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b="1" dirty="0">
                <a:solidFill>
                  <a:prstClr val="black"/>
                </a:solidFill>
                <a:latin typeface="Comic Sans MS" panose="030F0702030302020204" pitchFamily="66" charset="0"/>
              </a:rPr>
              <a:t>EVIDENCIA DE APRENDIZAJE 1:</a:t>
            </a:r>
          </a:p>
          <a:p>
            <a:r>
              <a:rPr lang="es-ES" dirty="0"/>
              <a:t>Matriz de clasificación  </a:t>
            </a:r>
            <a:endParaRPr lang="es-MX" dirty="0"/>
          </a:p>
          <a:p>
            <a:pPr lvl="0"/>
            <a:endParaRPr lang="es-MX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51501" y="6093296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/>
              <a:t>V19-20</a:t>
            </a:r>
          </a:p>
          <a:p>
            <a:r>
              <a:rPr lang="es-ES" sz="1000" dirty="0" smtClean="0"/>
              <a:t>CGENAD-F-SAA-43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37107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 chiquit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402972" cy="33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662418" y="260648"/>
            <a:ext cx="8352928" cy="1008112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s-MX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s-MX" sz="2400" dirty="0">
                <a:latin typeface="Comic Sans MS" panose="030F0702030302020204" pitchFamily="66" charset="0"/>
              </a:rPr>
              <a:t>EVIDENCIAS DE APRENDIZAJE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s-MX" sz="2400" dirty="0">
                <a:latin typeface="Comic Sans MS" panose="030F0702030302020204" pitchFamily="66" charset="0"/>
              </a:rPr>
              <a:t>UNIDAD II</a:t>
            </a:r>
            <a:endParaRPr lang="es-MX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700"/>
              </a:spcBef>
              <a:buClr>
                <a:srgbClr val="F3A447"/>
              </a:buClr>
              <a:buSzPct val="60000"/>
              <a:buNone/>
            </a:pPr>
            <a:endParaRPr lang="es-MX" sz="2000" dirty="0">
              <a:latin typeface="Comic Sans MS" panose="030F0702030302020204" pitchFamily="66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62418" y="2419144"/>
            <a:ext cx="83529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EVIDENCIA DE APRENDIZAJE 1:</a:t>
            </a:r>
          </a:p>
          <a:p>
            <a:pPr lvl="0"/>
            <a:r>
              <a:rPr lang="es-MX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lvl="0"/>
            <a:r>
              <a:rPr lang="es-ES" dirty="0"/>
              <a:t>Elaboración de una secuencia didáctica con el enfoque de indagación o modelización a partir de un ejemplo manejado en clase</a:t>
            </a:r>
            <a:endParaRPr lang="es-MX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51501" y="6093296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/>
              <a:t>V19-20</a:t>
            </a:r>
          </a:p>
          <a:p>
            <a:r>
              <a:rPr lang="es-ES" sz="1000" dirty="0" smtClean="0"/>
              <a:t>CGENAD-F-SAA-43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50681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 chiquit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402972" cy="33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662418" y="260648"/>
            <a:ext cx="8352928" cy="1008112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s-MX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s-MX" sz="2400" dirty="0">
                <a:latin typeface="Comic Sans MS" panose="030F0702030302020204" pitchFamily="66" charset="0"/>
              </a:rPr>
              <a:t>EVIDENCIAS DE APRENDIZAJE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s-MX" sz="2400" dirty="0">
                <a:latin typeface="Comic Sans MS" panose="030F0702030302020204" pitchFamily="66" charset="0"/>
              </a:rPr>
              <a:t>UNIDAD III</a:t>
            </a:r>
            <a:endParaRPr lang="es-MX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700"/>
              </a:spcBef>
              <a:buClr>
                <a:srgbClr val="F3A447"/>
              </a:buClr>
              <a:buSzPct val="60000"/>
              <a:buNone/>
            </a:pPr>
            <a:endParaRPr lang="es-MX" sz="2000" dirty="0">
              <a:latin typeface="Comic Sans MS" panose="030F0702030302020204" pitchFamily="66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39552" y="2459504"/>
            <a:ext cx="820891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EVIDENCIA DE APRENDIZAJE: </a:t>
            </a:r>
          </a:p>
          <a:p>
            <a:r>
              <a:rPr lang="es-ES" dirty="0"/>
              <a:t>Recurso (digital o impreso) que permita promover alternativas para el cuidado de la salud, buscando que pueda divulgarse a través de distintos medios (periódico mural, folleto, tríptico, revista digital, periódico escolar, sitio web, infografía, cuentos digitales, cartel, entre muchas otras alternativas). </a:t>
            </a:r>
            <a:endParaRPr lang="es-MX" dirty="0"/>
          </a:p>
          <a:p>
            <a:pPr lvl="0"/>
            <a:endParaRPr lang="es-MX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endParaRPr lang="es-MX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051501" y="6093296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/>
              <a:t>V19-20</a:t>
            </a:r>
          </a:p>
          <a:p>
            <a:r>
              <a:rPr lang="es-ES" sz="1000" dirty="0" smtClean="0"/>
              <a:t>CGENAD-F-SAA-43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9252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 chiquit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402972" cy="33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2123728" y="169342"/>
            <a:ext cx="6336704" cy="66737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s-MX" dirty="0">
                <a:solidFill>
                  <a:prstClr val="black"/>
                </a:solidFill>
                <a:latin typeface="Comic Sans MS" panose="030F0702030302020204" pitchFamily="66" charset="0"/>
              </a:rPr>
              <a:t>CRITERIOS DE EVALUACIÓN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890433"/>
              </p:ext>
            </p:extLst>
          </p:nvPr>
        </p:nvGraphicFramePr>
        <p:xfrm>
          <a:off x="251520" y="1196752"/>
          <a:ext cx="8640960" cy="291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45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Comic Sans MS" panose="030F0702030302020204" pitchFamily="66" charset="0"/>
                        </a:rPr>
                        <a:t>CRITERIOS DE EVALUACIÓN POR UNIDAD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Comic Sans MS" panose="030F0702030302020204" pitchFamily="66" charset="0"/>
                        </a:rPr>
                        <a:t>FORMATIVA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Comic Sans MS" panose="030F0702030302020204" pitchFamily="66" charset="0"/>
                        </a:rPr>
                        <a:t>SUMATIVA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omic Sans MS" panose="030F0702030302020204" pitchFamily="66" charset="0"/>
                        </a:rPr>
                        <a:t>Trabajos</a:t>
                      </a:r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 escritos</a:t>
                      </a:r>
                      <a:endParaRPr lang="es-MX" sz="14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s-MX" sz="1400" dirty="0" smtClean="0">
                          <a:latin typeface="Comic Sans MS" panose="030F0702030302020204" pitchFamily="66" charset="0"/>
                        </a:rPr>
                        <a:t>ensayos</a:t>
                      </a:r>
                    </a:p>
                    <a:p>
                      <a:r>
                        <a:rPr lang="es-MX" sz="1400" dirty="0" smtClean="0">
                          <a:latin typeface="Comic Sans MS" panose="030F0702030302020204" pitchFamily="66" charset="0"/>
                        </a:rPr>
                        <a:t>videos</a:t>
                      </a:r>
                    </a:p>
                    <a:p>
                      <a:r>
                        <a:rPr lang="es-MX" sz="1400" dirty="0" smtClean="0">
                          <a:latin typeface="Comic Sans MS" panose="030F0702030302020204" pitchFamily="66" charset="0"/>
                        </a:rPr>
                        <a:t>cuadros comparativos</a:t>
                      </a:r>
                    </a:p>
                    <a:p>
                      <a:r>
                        <a:rPr lang="es-MX" sz="1400" dirty="0" smtClean="0">
                          <a:latin typeface="Comic Sans MS" panose="030F0702030302020204" pitchFamily="66" charset="0"/>
                        </a:rPr>
                        <a:t>mapas conceptuales</a:t>
                      </a:r>
                    </a:p>
                    <a:p>
                      <a:r>
                        <a:rPr lang="es-MX" sz="1400" dirty="0" smtClean="0">
                          <a:latin typeface="Comic Sans MS" panose="030F0702030302020204" pitchFamily="66" charset="0"/>
                        </a:rPr>
                        <a:t>mapas</a:t>
                      </a:r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 mentales</a:t>
                      </a:r>
                    </a:p>
                    <a:p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planeaciones ( </a:t>
                      </a:r>
                      <a:r>
                        <a:rPr lang="es-MX" sz="1400" baseline="0" dirty="0">
                          <a:latin typeface="Comic Sans MS" panose="030F0702030302020204" pitchFamily="66" charset="0"/>
                        </a:rPr>
                        <a:t>Evidencias o Trabajos</a:t>
                      </a:r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Instrumentos de recolección de casos</a:t>
                      </a:r>
                      <a:endParaRPr lang="es-MX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s-MX" sz="14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s-MX" sz="14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s-MX" sz="1400" dirty="0">
                          <a:latin typeface="Comic Sans MS" panose="030F0702030302020204" pitchFamily="66" charset="0"/>
                        </a:rPr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omic Sans MS" panose="030F0702030302020204" pitchFamily="66" charset="0"/>
                        </a:rPr>
                        <a:t>Exámenes</a:t>
                      </a:r>
                      <a:endParaRPr lang="es-MX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Comic Sans MS" panose="030F0702030302020204" pitchFamily="66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PORTAFOLIO DE EVIDENCIAS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Comic Sans MS" panose="030F0702030302020204" pitchFamily="66" charset="0"/>
                        </a:rPr>
                        <a:t>20 %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168674"/>
              </p:ext>
            </p:extLst>
          </p:nvPr>
        </p:nvGraphicFramePr>
        <p:xfrm>
          <a:off x="251520" y="4005064"/>
          <a:ext cx="8640960" cy="189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89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02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17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Comic Sans MS" panose="030F0702030302020204" pitchFamily="66" charset="0"/>
                        </a:rPr>
                        <a:t>EVALUACION GLOBAL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Comic Sans MS" panose="030F0702030302020204" pitchFamily="66" charset="0"/>
                        </a:rPr>
                        <a:t>PORCENTAJES DE EVALUACIÓN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Suma de Unidades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Comic Sans MS" panose="030F0702030302020204" pitchFamily="66" charset="0"/>
                        </a:rPr>
                        <a:t>50 %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baseline="0" dirty="0">
                          <a:latin typeface="Comic Sans MS" panose="030F0702030302020204" pitchFamily="66" charset="0"/>
                        </a:rPr>
                        <a:t>Evaluación Final </a:t>
                      </a:r>
                    </a:p>
                    <a:p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 evidencia de aprendizaje</a:t>
                      </a:r>
                      <a:endParaRPr lang="es-MX" sz="1400" baseline="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s-MX" sz="1400" baseline="0" dirty="0">
                          <a:latin typeface="Comic Sans MS" panose="030F0702030302020204" pitchFamily="66" charset="0"/>
                        </a:rPr>
                        <a:t>Heteroevaluación</a:t>
                      </a:r>
                    </a:p>
                    <a:p>
                      <a:r>
                        <a:rPr lang="es-MX" sz="1400" baseline="0" dirty="0">
                          <a:latin typeface="Comic Sans MS" panose="030F0702030302020204" pitchFamily="66" charset="0"/>
                        </a:rPr>
                        <a:t>Coevaluación</a:t>
                      </a:r>
                    </a:p>
                    <a:p>
                      <a:r>
                        <a:rPr lang="es-MX" sz="1400" baseline="0" dirty="0">
                          <a:latin typeface="Comic Sans MS" panose="030F0702030302020204" pitchFamily="66" charset="0"/>
                        </a:rPr>
                        <a:t>Autoevaluación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            </a:t>
                      </a:r>
                      <a:r>
                        <a:rPr lang="es-MX" sz="1400" dirty="0" smtClean="0">
                          <a:latin typeface="Comic Sans MS" panose="030F0702030302020204" pitchFamily="66" charset="0"/>
                        </a:rPr>
                        <a:t>50%</a:t>
                      </a:r>
                      <a:endParaRPr lang="es-MX" sz="14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            </a:t>
                      </a:r>
                      <a:r>
                        <a:rPr lang="es-MX" sz="1400" dirty="0" smtClean="0">
                          <a:latin typeface="Comic Sans MS" panose="030F0702030302020204" pitchFamily="66" charset="0"/>
                        </a:rPr>
                        <a:t>30</a:t>
                      </a:r>
                      <a:r>
                        <a:rPr lang="es-MX" sz="1400" dirty="0">
                          <a:latin typeface="Comic Sans MS" panose="030F0702030302020204" pitchFamily="66" charset="0"/>
                        </a:rPr>
                        <a:t>%</a:t>
                      </a:r>
                    </a:p>
                    <a:p>
                      <a:r>
                        <a:rPr lang="es-MX" sz="1400" dirty="0" smtClean="0">
                          <a:latin typeface="Comic Sans MS" panose="030F0702030302020204" pitchFamily="66" charset="0"/>
                        </a:rPr>
                        <a:t>              </a:t>
                      </a:r>
                      <a:r>
                        <a:rPr lang="es-MX" sz="1400" dirty="0">
                          <a:latin typeface="Comic Sans MS" panose="030F0702030302020204" pitchFamily="66" charset="0"/>
                        </a:rPr>
                        <a:t>10%</a:t>
                      </a:r>
                    </a:p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               5%</a:t>
                      </a:r>
                    </a:p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                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1051501" y="6093296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/>
              <a:t>V19-20</a:t>
            </a:r>
          </a:p>
          <a:p>
            <a:r>
              <a:rPr lang="es-ES" sz="1000" dirty="0" smtClean="0"/>
              <a:t>CGENAD-F-SAA-43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3889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 chiquit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402972" cy="33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259632" y="314757"/>
            <a:ext cx="6984776" cy="454496"/>
          </a:xfrm>
          <a:prstGeom prst="rect">
            <a:avLst/>
          </a:prstGeom>
        </p:spPr>
        <p:txBody>
          <a:bodyPr vert="horz" anchor="ctr"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REGLAMENTO Y ACUERDOS INTERNOS</a:t>
            </a: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95536" y="1142898"/>
            <a:ext cx="849694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E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entrar</a:t>
            </a:r>
            <a:r>
              <a:rPr lang="es-E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puntualmente </a:t>
            </a:r>
            <a:r>
              <a:rPr lang="es-E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 la sesión  </a:t>
            </a:r>
            <a:r>
              <a:rPr lang="es-E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de </a:t>
            </a:r>
            <a:r>
              <a:rPr lang="es-E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clases</a:t>
            </a:r>
            <a:r>
              <a:rPr lang="es-E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es-ES" sz="1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>
              <a:defRPr/>
            </a:pPr>
            <a:endParaRPr lang="es-ES" sz="1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E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traer  en cada clase del curso los materiales  solicitados (cuaderno del curso, lecturas, programación etc.) </a:t>
            </a:r>
          </a:p>
          <a:p>
            <a:pPr algn="just">
              <a:defRPr/>
            </a:pPr>
            <a:endParaRPr lang="es-ES" sz="1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E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evitar </a:t>
            </a:r>
            <a:r>
              <a:rPr lang="es-E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comer durante la </a:t>
            </a:r>
            <a:r>
              <a:rPr lang="es-ES" sz="14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videoclase</a:t>
            </a:r>
            <a:r>
              <a:rPr lang="es-E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es-ES" sz="1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>
              <a:defRPr/>
            </a:pPr>
            <a:endParaRPr lang="es-ES" sz="1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E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entregar </a:t>
            </a:r>
            <a:r>
              <a:rPr lang="es-E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en tiempo y forma trabajos y tareas, no se aceptan trabajos fuera de tiempo, sólo si están justificadas las faltas. </a:t>
            </a:r>
          </a:p>
          <a:p>
            <a:pPr algn="just">
              <a:defRPr/>
            </a:pPr>
            <a:endParaRPr lang="es-ES" sz="1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>
              <a:defRPr/>
            </a:pP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51501" y="6093296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/>
              <a:t>V19-20</a:t>
            </a:r>
          </a:p>
          <a:p>
            <a:r>
              <a:rPr lang="es-ES" sz="1000" dirty="0" smtClean="0"/>
              <a:t>CGENAD-F-SAA-43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09057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 chiquit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402972" cy="33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395536" y="4797152"/>
            <a:ext cx="84969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EXCELENTE INICIO DE </a:t>
            </a:r>
            <a:r>
              <a:rPr lang="en-U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SEMESTRE!!!</a:t>
            </a: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1245943"/>
            <a:ext cx="7488832" cy="303425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51501" y="6093296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/>
              <a:t>V19-20</a:t>
            </a:r>
          </a:p>
          <a:p>
            <a:r>
              <a:rPr lang="es-ES" sz="1000" dirty="0" smtClean="0"/>
              <a:t>CGENAD-F-SAA-43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3408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DESCRIPCIÓN </a:t>
            </a:r>
            <a:r>
              <a:rPr lang="es-MX" dirty="0"/>
              <a:t>DEL CURSO: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2000" dirty="0"/>
              <a:t>El curso “Estudio del mundo natural” se ubica en el primer semestre de la Licenciatura en Educación Preescolar, y tiene como propósito que los estudiantes aprendan conocimientos básicos de las ciencias naturales; reflexionen acerca de la importancia de enseñar ciencias en la educación preescolar y revisen diferentes líneas de investigación en didáctica de las ciencias que les permitan enseñar de forma reflexiva e innovadora, empleando una variedad de experiencias a partir de fenómenos cotidianos. </a:t>
            </a:r>
            <a:endParaRPr lang="es-MX" sz="1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051501" y="6093296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/>
              <a:t>V19-20</a:t>
            </a:r>
          </a:p>
          <a:p>
            <a:r>
              <a:rPr lang="es-ES" sz="1000" dirty="0" smtClean="0"/>
              <a:t>CGENAD-F-SAA-43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421734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 chiquit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402972" cy="33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153400" cy="990600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  <a:latin typeface="Comic Sans MS" panose="030F0702030302020204" pitchFamily="66" charset="0"/>
              </a:rPr>
              <a:t>PROPÓSITOS DEL CURSO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179512" y="1600200"/>
            <a:ext cx="8801472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s-MX" sz="1600" dirty="0">
              <a:latin typeface="Comic Sans MS" panose="030F0702030302020204" pitchFamily="66" charset="0"/>
            </a:endParaRPr>
          </a:p>
          <a:p>
            <a:r>
              <a:rPr lang="es-MX" dirty="0"/>
              <a:t>Que los estudiantes aprendan conocimientos básicos de las ciencias naturales, reflexionen acerca de la importancia de enseñar ciencias en la educación preescolar y revisen diferentes líneas de investigación en didáctica de las ciencias que les permitan enseñar de forma reflexiva e innovadora empleando una variedad de experiencias a partir de fenómenos cotidianos.</a:t>
            </a:r>
          </a:p>
          <a:p>
            <a:pPr marL="0" indent="0">
              <a:buNone/>
            </a:pPr>
            <a:r>
              <a:rPr lang="es-MX" b="1" dirty="0"/>
              <a:t> </a:t>
            </a:r>
            <a:endParaRPr lang="es-MX" dirty="0"/>
          </a:p>
          <a:p>
            <a:r>
              <a:rPr lang="es-MX" dirty="0"/>
              <a:t>Desarrollará capacidades que le permitan elaborar preguntas, identificar aspectos científicos en diversas fuentes, describir y explicar fenómenos naturales y expresar opiniones con sustento científico y tecnológico.</a:t>
            </a:r>
            <a:endParaRPr lang="es-MX" sz="16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MX" sz="16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MX" sz="1600" dirty="0">
              <a:latin typeface="Comic Sans MS" panose="030F0702030302020204" pitchFamily="66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51501" y="6093296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/>
              <a:t>V19-20</a:t>
            </a:r>
          </a:p>
          <a:p>
            <a:r>
              <a:rPr lang="es-ES" sz="1000" dirty="0" smtClean="0"/>
              <a:t>CGENAD-F-SAA-43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7101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 chiquit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402972" cy="33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153400" cy="990600"/>
          </a:xfrm>
        </p:spPr>
        <p:txBody>
          <a:bodyPr>
            <a:normAutofit/>
          </a:bodyPr>
          <a:lstStyle/>
          <a:p>
            <a:r>
              <a:rPr lang="es-ES_tradnl" sz="3600" noProof="1">
                <a:solidFill>
                  <a:srgbClr val="444D26"/>
                </a:solidFill>
                <a:latin typeface="Comic Sans MS" panose="030F0702030302020204" pitchFamily="66" charset="0"/>
              </a:rPr>
              <a:t>COMPETENCIAS PROFESIONALES</a:t>
            </a:r>
            <a:endParaRPr lang="es-MX" sz="3600" dirty="0">
              <a:latin typeface="Comic Sans MS" panose="030F0702030302020204" pitchFamily="66" charset="0"/>
            </a:endParaRPr>
          </a:p>
        </p:txBody>
      </p:sp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179512" y="1251248"/>
            <a:ext cx="8801472" cy="4874915"/>
          </a:xfrm>
        </p:spPr>
        <p:txBody>
          <a:bodyPr>
            <a:normAutofit/>
          </a:bodyPr>
          <a:lstStyle/>
          <a:p>
            <a:pPr lvl="0"/>
            <a:r>
              <a:rPr lang="es-MX" dirty="0"/>
              <a:t> </a:t>
            </a:r>
            <a:r>
              <a:rPr lang="es-ES" dirty="0"/>
              <a:t>Detecta los procesos de aprendizaje de sus alumnos para favorecer su desarrollo cognitivo y socioemocional.   </a:t>
            </a:r>
            <a:endParaRPr lang="es-MX" dirty="0"/>
          </a:p>
          <a:p>
            <a:pPr lvl="0"/>
            <a:r>
              <a:rPr lang="es-ES" dirty="0"/>
              <a:t> Aplica el plan y programas de estudio para alcanzar los propósitos educativos y contribuir al pleno desenvolvimiento de las capacidades de sus alumnos. </a:t>
            </a:r>
            <a:endParaRPr lang="es-MX" dirty="0"/>
          </a:p>
          <a:p>
            <a:pPr lvl="0"/>
            <a:r>
              <a:rPr lang="es-ES" dirty="0"/>
              <a:t> Diseña planeaciones aplicando sus conocimientos curriculares, psicopedagógicos, disciplinares, didácticos y tecnológicos para propiciar espacios de aprendizaje incluyentes que respondan a las necesidades de todos los alumnos en el marco del plan y programas de estudio. </a:t>
            </a:r>
            <a:endParaRPr lang="es-MX" dirty="0"/>
          </a:p>
          <a:p>
            <a:r>
              <a:rPr lang="es-MX" dirty="0"/>
              <a:t> Utiliza recursos de la investigación educativa para enriquecer su práctica profesional, expresando su interés por el conocimiento, la ciencia y la mejora de la educación</a:t>
            </a:r>
            <a:endParaRPr lang="es-ES_tradnl" sz="1900" noProof="1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MX" sz="16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MX" sz="1600" dirty="0">
              <a:latin typeface="Comic Sans MS" panose="030F0702030302020204" pitchFamily="66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51501" y="6093296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/>
              <a:t>V19-20</a:t>
            </a:r>
          </a:p>
          <a:p>
            <a:r>
              <a:rPr lang="es-ES" sz="1000" dirty="0" smtClean="0"/>
              <a:t>CGENAD-F-SAA-43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19621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D1A270-B7C6-403F-953F-2C533AF61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COMPETENCIAS DEL </a:t>
            </a:r>
            <a:r>
              <a:rPr lang="es-MX" dirty="0" smtClean="0"/>
              <a:t>CURSO</a:t>
            </a:r>
            <a:br>
              <a:rPr lang="es-MX" dirty="0" smtClean="0"/>
            </a:br>
            <a:r>
              <a:rPr lang="es-MX" sz="2400" i="1" dirty="0" smtClean="0">
                <a:latin typeface="Arial Narrow" panose="020B0606020202030204" pitchFamily="34" charset="0"/>
              </a:rPr>
              <a:t>unidades de competencia:</a:t>
            </a:r>
            <a:endParaRPr lang="es-MX" sz="2400" i="1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A8B5BA5-07F4-4344-B340-626898D6E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s-ES" dirty="0"/>
              <a:t>Establece relaciones entre los principios, conceptos disciplinarios y contenidos del plan de estudios de Educación Básica y los programas de Ciencias de educación preescolar en función del logro de aprendizaje de sus alumnos, asegurando la coherencia y continuidad entre los distintos grados y niveles educativos.</a:t>
            </a:r>
            <a:endParaRPr lang="es-MX" dirty="0"/>
          </a:p>
          <a:p>
            <a:pPr lvl="0"/>
            <a:r>
              <a:rPr lang="es-ES" dirty="0"/>
              <a:t>  Organiza actividades de enseñanza y aprendizaje de los modelos de ciencia escolar y realiza adecuaciones curriculares de acuerdo con el nivel de los alumnos con base en los diagnósticos de los intereses y motivaciones. </a:t>
            </a:r>
            <a:endParaRPr lang="es-MX" dirty="0"/>
          </a:p>
          <a:p>
            <a:pPr lvl="0"/>
            <a:r>
              <a:rPr lang="es-ES" dirty="0"/>
              <a:t>  Selecciona estrategias derivadas de la didáctica de las ciencias que favorecen el desarrollo intelectual, físico, social y emocional de los alumnos para procurar el logro de los aprendizajes. </a:t>
            </a:r>
            <a:endParaRPr lang="es-MX" dirty="0"/>
          </a:p>
          <a:p>
            <a:r>
              <a:rPr lang="es-MX" dirty="0"/>
              <a:t>Emplea los medios tecnológicos y las fuentes de información científica disponibles para mantenerse actualizado respecto a este campo de conocimiento que intervienen en su trabajo docente.  Usa los resultados de la investigación en didáctica de las ciencias para profundizar en el conocimiento y los procesos de aprendizaje de sus alumnos.</a:t>
            </a:r>
          </a:p>
        </p:txBody>
      </p:sp>
    </p:spTree>
    <p:extLst>
      <p:ext uri="{BB962C8B-B14F-4D97-AF65-F5344CB8AC3E}">
        <p14:creationId xmlns:p14="http://schemas.microsoft.com/office/powerpoint/2010/main" val="41222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 chiquit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402972" cy="33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153400" cy="2088232"/>
          </a:xfrm>
        </p:spPr>
        <p:txBody>
          <a:bodyPr>
            <a:normAutofit fontScale="90000"/>
          </a:bodyPr>
          <a:lstStyle/>
          <a:p>
            <a:r>
              <a:rPr lang="es-ES_tradnl" sz="3600" b="1" noProof="1" smtClean="0">
                <a:solidFill>
                  <a:srgbClr val="444D26"/>
                </a:solidFill>
                <a:latin typeface="Comic Sans MS" panose="030F0702030302020204" pitchFamily="66" charset="0"/>
              </a:rPr>
              <a:t>          UNIDAD </a:t>
            </a:r>
            <a:r>
              <a:rPr lang="es-ES_tradnl" sz="3600" b="1" noProof="1">
                <a:solidFill>
                  <a:srgbClr val="444D26"/>
                </a:solidFill>
                <a:latin typeface="Comic Sans MS" panose="030F0702030302020204" pitchFamily="66" charset="0"/>
              </a:rPr>
              <a:t>I </a:t>
            </a:r>
            <a:r>
              <a:rPr lang="es-ES_tradnl" sz="3600" noProof="1">
                <a:solidFill>
                  <a:srgbClr val="444D26"/>
                </a:solidFill>
                <a:latin typeface="Comic Sans MS" panose="030F0702030302020204" pitchFamily="66" charset="0"/>
              </a:rPr>
              <a:t/>
            </a:r>
            <a:br>
              <a:rPr lang="es-ES_tradnl" sz="3600" noProof="1">
                <a:solidFill>
                  <a:srgbClr val="444D26"/>
                </a:solidFill>
                <a:latin typeface="Comic Sans MS" panose="030F0702030302020204" pitchFamily="66" charset="0"/>
              </a:rPr>
            </a:br>
            <a:r>
              <a:rPr lang="es-MX" dirty="0"/>
              <a:t>DIDÁCTICA DE LAS CIENCIAS Y NATURALEZA DE LA CIENCIA</a:t>
            </a:r>
            <a:br>
              <a:rPr lang="es-MX" dirty="0"/>
            </a:br>
            <a:endParaRPr lang="es-MX" sz="3600" dirty="0">
              <a:latin typeface="Comic Sans MS" panose="030F0702030302020204" pitchFamily="66" charset="0"/>
            </a:endParaRPr>
          </a:p>
        </p:txBody>
      </p:sp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179512" y="1251248"/>
            <a:ext cx="8801472" cy="3384376"/>
          </a:xfrm>
        </p:spPr>
        <p:txBody>
          <a:bodyPr>
            <a:normAutofit/>
          </a:bodyPr>
          <a:lstStyle/>
          <a:p>
            <a:pPr marL="0" lvl="0" indent="0">
              <a:lnSpc>
                <a:spcPct val="170000"/>
              </a:lnSpc>
              <a:spcBef>
                <a:spcPts val="700"/>
              </a:spcBef>
              <a:buClr>
                <a:srgbClr val="F3A447"/>
              </a:buClr>
              <a:buSzPct val="60000"/>
              <a:buNone/>
            </a:pPr>
            <a:endParaRPr lang="es-ES_tradnl" sz="1800" noProof="1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endParaRPr lang="es-ES" dirty="0"/>
          </a:p>
          <a:p>
            <a:pPr lvl="0"/>
            <a:r>
              <a:rPr lang="es-ES" dirty="0"/>
              <a:t>Importancia de enseñar ciencias naturales en preescolar</a:t>
            </a:r>
            <a:endParaRPr lang="es-MX" dirty="0"/>
          </a:p>
          <a:p>
            <a:pPr lvl="0"/>
            <a:r>
              <a:rPr lang="es-ES" dirty="0"/>
              <a:t>Enseñar y aprender ciencias en Educación inicial  </a:t>
            </a:r>
            <a:endParaRPr lang="es-MX" dirty="0"/>
          </a:p>
          <a:p>
            <a:pPr lvl="0"/>
            <a:r>
              <a:rPr lang="es-ES" dirty="0"/>
              <a:t>Propósitos de la educación científica en preescolar</a:t>
            </a:r>
            <a:endParaRPr lang="es-MX" dirty="0"/>
          </a:p>
          <a:p>
            <a:pPr lvl="0"/>
            <a:r>
              <a:rPr lang="es-ES" dirty="0"/>
              <a:t>Las ideas previas de los estudiantes</a:t>
            </a:r>
            <a:endParaRPr lang="es-MX" dirty="0"/>
          </a:p>
          <a:p>
            <a:r>
              <a:rPr lang="es-MX" dirty="0"/>
              <a:t>Naturaleza de la ciencia</a:t>
            </a:r>
            <a:endParaRPr lang="es-MX" sz="1600" dirty="0">
              <a:latin typeface="Comic Sans MS" panose="030F0702030302020204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282" y="4635624"/>
            <a:ext cx="5874078" cy="210574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051501" y="6093296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/>
              <a:t>V19-20</a:t>
            </a:r>
          </a:p>
          <a:p>
            <a:r>
              <a:rPr lang="es-ES" sz="1000" dirty="0" smtClean="0"/>
              <a:t>CGENAD-F-SAA-43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27873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 chiquit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402972" cy="33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7544" y="519863"/>
            <a:ext cx="8513440" cy="990600"/>
          </a:xfrm>
        </p:spPr>
        <p:txBody>
          <a:bodyPr>
            <a:noAutofit/>
          </a:bodyPr>
          <a:lstStyle/>
          <a:p>
            <a:r>
              <a:rPr lang="es-ES_tradnl" sz="3200" b="1" noProof="1" smtClean="0">
                <a:solidFill>
                  <a:srgbClr val="444D26"/>
                </a:solidFill>
                <a:latin typeface="Comic Sans MS" panose="030F0702030302020204" pitchFamily="66" charset="0"/>
              </a:rPr>
              <a:t>     UNIDAD </a:t>
            </a:r>
            <a:r>
              <a:rPr lang="es-ES_tradnl" sz="3200" b="1" noProof="1">
                <a:solidFill>
                  <a:srgbClr val="444D26"/>
                </a:solidFill>
                <a:latin typeface="Comic Sans MS" panose="030F0702030302020204" pitchFamily="66" charset="0"/>
              </a:rPr>
              <a:t>II</a:t>
            </a:r>
            <a:br>
              <a:rPr lang="es-ES_tradnl" sz="3200" b="1" noProof="1">
                <a:solidFill>
                  <a:srgbClr val="444D26"/>
                </a:solidFill>
                <a:latin typeface="Comic Sans MS" panose="030F0702030302020204" pitchFamily="66" charset="0"/>
              </a:rPr>
            </a:br>
            <a:r>
              <a:rPr lang="es-ES_tradnl" sz="3200" b="1" noProof="1">
                <a:solidFill>
                  <a:srgbClr val="444D26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noProof="1">
                <a:solidFill>
                  <a:srgbClr val="444D26"/>
                </a:solidFill>
                <a:latin typeface="Comic Sans MS" panose="030F0702030302020204" pitchFamily="66" charset="0"/>
              </a:rPr>
              <a:t/>
            </a:r>
            <a:br>
              <a:rPr lang="es-ES_tradnl" sz="3200" noProof="1">
                <a:solidFill>
                  <a:srgbClr val="444D26"/>
                </a:solidFill>
                <a:latin typeface="Comic Sans MS" panose="030F0702030302020204" pitchFamily="66" charset="0"/>
              </a:rPr>
            </a:br>
            <a:r>
              <a:rPr lang="es-MX" sz="3200" b="1" dirty="0"/>
              <a:t>La enseñanza de las ciencias a través de la indagación y la modelización</a:t>
            </a:r>
            <a:endParaRPr lang="es-MX" sz="3200" dirty="0">
              <a:latin typeface="Comic Sans MS" panose="030F0702030302020204" pitchFamily="66" charset="0"/>
            </a:endParaRPr>
          </a:p>
        </p:txBody>
      </p:sp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547800" y="3067274"/>
            <a:ext cx="8352928" cy="2467110"/>
          </a:xfrm>
        </p:spPr>
        <p:txBody>
          <a:bodyPr>
            <a:normAutofit/>
          </a:bodyPr>
          <a:lstStyle/>
          <a:p>
            <a:r>
              <a:rPr lang="es-MX" b="1" dirty="0"/>
              <a:t>El enfoque de Enseñanza de las Ciencias basada en la indagación </a:t>
            </a:r>
            <a:endParaRPr lang="es-MX" dirty="0"/>
          </a:p>
          <a:p>
            <a:r>
              <a:rPr lang="es-MX" b="1" dirty="0"/>
              <a:t> El enfoque de modelización en los primeros años de escolaridad </a:t>
            </a:r>
            <a:endParaRPr lang="es-MX" dirty="0"/>
          </a:p>
          <a:p>
            <a:r>
              <a:rPr lang="es-MX" b="1" dirty="0"/>
              <a:t> Los seres vivos </a:t>
            </a:r>
            <a:endParaRPr lang="es-ES_tradnl" sz="2000" noProof="1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MX" sz="2000" dirty="0">
              <a:latin typeface="Comic Sans MS" panose="030F0702030302020204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529" y="4725144"/>
            <a:ext cx="5009982" cy="192710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051501" y="6093296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/>
              <a:t>V19-20</a:t>
            </a:r>
          </a:p>
          <a:p>
            <a:r>
              <a:rPr lang="es-ES" sz="1000" dirty="0" smtClean="0"/>
              <a:t>CGENAD-F-SAA-43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1070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 chiquit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402972" cy="33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47800" y="392336"/>
            <a:ext cx="8513440" cy="990600"/>
          </a:xfrm>
        </p:spPr>
        <p:txBody>
          <a:bodyPr>
            <a:noAutofit/>
          </a:bodyPr>
          <a:lstStyle/>
          <a:p>
            <a:pPr algn="ctr"/>
            <a:r>
              <a:rPr lang="es-ES_tradnl" sz="3200" b="1" noProof="1">
                <a:solidFill>
                  <a:srgbClr val="444D26"/>
                </a:solidFill>
                <a:latin typeface="Comic Sans MS" panose="030F0702030302020204" pitchFamily="66" charset="0"/>
              </a:rPr>
              <a:t>UNIDAD III </a:t>
            </a:r>
            <a:r>
              <a:rPr lang="es-ES_tradnl" sz="4000" noProof="1">
                <a:solidFill>
                  <a:srgbClr val="444D26"/>
                </a:solidFill>
                <a:latin typeface="Comic Sans MS" panose="030F0702030302020204" pitchFamily="66" charset="0"/>
              </a:rPr>
              <a:t/>
            </a:r>
            <a:br>
              <a:rPr lang="es-ES_tradnl" sz="4000" noProof="1">
                <a:solidFill>
                  <a:srgbClr val="444D26"/>
                </a:solidFill>
                <a:latin typeface="Comic Sans MS" panose="030F0702030302020204" pitchFamily="66" charset="0"/>
              </a:rPr>
            </a:br>
            <a:r>
              <a:rPr lang="es-MX" dirty="0"/>
              <a:t>El ser Humano y la salud</a:t>
            </a:r>
            <a:r>
              <a:rPr lang="es-MX" sz="3200" b="1" dirty="0">
                <a:solidFill>
                  <a:prstClr val="black"/>
                </a:solidFill>
                <a:latin typeface="Tw Cen MT"/>
              </a:rPr>
              <a:t/>
            </a:r>
            <a:br>
              <a:rPr lang="es-MX" sz="3200" b="1" dirty="0">
                <a:solidFill>
                  <a:prstClr val="black"/>
                </a:solidFill>
                <a:latin typeface="Tw Cen MT"/>
              </a:rPr>
            </a:br>
            <a:endParaRPr lang="es-MX" sz="2800" dirty="0">
              <a:latin typeface="Comic Sans MS" panose="030F0702030302020204" pitchFamily="66" charset="0"/>
            </a:endParaRPr>
          </a:p>
        </p:txBody>
      </p:sp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550658" y="1492686"/>
            <a:ext cx="8352928" cy="2935669"/>
          </a:xfrm>
        </p:spPr>
        <p:txBody>
          <a:bodyPr>
            <a:normAutofit/>
          </a:bodyPr>
          <a:lstStyle/>
          <a:p>
            <a:r>
              <a:rPr lang="es-MX" dirty="0"/>
              <a:t>El cuerpo humano desde la perspectiva sistemática</a:t>
            </a:r>
          </a:p>
          <a:p>
            <a:r>
              <a:rPr lang="es-MX" dirty="0"/>
              <a:t>Función nutrición</a:t>
            </a:r>
          </a:p>
          <a:p>
            <a:r>
              <a:rPr lang="es-MX" dirty="0"/>
              <a:t>Función relación</a:t>
            </a:r>
          </a:p>
          <a:p>
            <a:r>
              <a:rPr lang="es-MX" dirty="0"/>
              <a:t>Función reproducción</a:t>
            </a:r>
          </a:p>
          <a:p>
            <a:r>
              <a:rPr lang="es-MX" dirty="0"/>
              <a:t>Salud, enfermedad y educación para la salud</a:t>
            </a:r>
            <a:endParaRPr lang="es-MX" sz="2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38104"/>
            <a:ext cx="5688632" cy="216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051501" y="6093296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/>
              <a:t>V19-20</a:t>
            </a:r>
          </a:p>
          <a:p>
            <a:r>
              <a:rPr lang="es-ES" sz="1000" dirty="0" smtClean="0"/>
              <a:t>CGENAD-F-SAA-43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9249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 chiquit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402972" cy="33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3269344"/>
          </a:xfrm>
        </p:spPr>
        <p:txBody>
          <a:bodyPr>
            <a:normAutofit fontScale="85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s-MX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MX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 </a:t>
            </a:r>
            <a:r>
              <a:rPr lang="es-MX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CURSOS QUE ANTECEDEN</a:t>
            </a:r>
          </a:p>
          <a:p>
            <a:pPr marL="0" lvl="0" indent="0">
              <a:spcBef>
                <a:spcPts val="0"/>
              </a:spcBef>
              <a:buNone/>
            </a:pPr>
            <a:endParaRPr lang="es-MX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MX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Ninguno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MX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Se relaciona con el Trayecto “ Bases teórico- metodológicas para la enseñanza”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endParaRPr lang="es-MX" sz="2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MX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MX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CURSOS SUBSECUENTES</a:t>
            </a:r>
          </a:p>
          <a:p>
            <a:pPr marL="0" lvl="0" indent="0">
              <a:spcBef>
                <a:spcPts val="0"/>
              </a:spcBef>
              <a:buNone/>
            </a:pPr>
            <a:endParaRPr lang="es-MX" sz="2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MX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  </a:t>
            </a:r>
            <a:r>
              <a:rPr lang="es-MX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Estrategias para la exploración del Mundo Natural</a:t>
            </a:r>
          </a:p>
          <a:p>
            <a:pPr marL="0" lvl="0" indent="0">
              <a:spcBef>
                <a:spcPts val="0"/>
              </a:spcBef>
              <a:buNone/>
            </a:pPr>
            <a:endParaRPr lang="es-MX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MX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MX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700"/>
              </a:spcBef>
              <a:buClr>
                <a:srgbClr val="F3A447"/>
              </a:buClr>
              <a:buSzPct val="60000"/>
              <a:buNone/>
            </a:pPr>
            <a:endParaRPr lang="es-MX" sz="2000" dirty="0">
              <a:latin typeface="Comic Sans MS" panose="030F0702030302020204" pitchFamily="66" charset="0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5148064" y="5176744"/>
            <a:ext cx="2182213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Flecha derecha 9"/>
          <p:cNvSpPr/>
          <p:nvPr/>
        </p:nvSpPr>
        <p:spPr>
          <a:xfrm rot="10800000">
            <a:off x="1938282" y="5165668"/>
            <a:ext cx="227367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1051501" y="6093296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/>
              <a:t>V19-20</a:t>
            </a:r>
          </a:p>
          <a:p>
            <a:r>
              <a:rPr lang="es-ES" sz="1000" dirty="0" smtClean="0"/>
              <a:t>CGENAD-F-SAA-43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38949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423</TotalTime>
  <Words>1196</Words>
  <Application>Microsoft Office PowerPoint</Application>
  <PresentationFormat>Presentación en pantalla (4:3)</PresentationFormat>
  <Paragraphs>206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Arial</vt:lpstr>
      <vt:lpstr>Arial Narrow</vt:lpstr>
      <vt:lpstr>Calibri</vt:lpstr>
      <vt:lpstr>Comic Sans MS</vt:lpstr>
      <vt:lpstr>Times New Roman</vt:lpstr>
      <vt:lpstr>Trebuchet MS</vt:lpstr>
      <vt:lpstr>Tw Cen MT</vt:lpstr>
      <vt:lpstr>Wingdings</vt:lpstr>
      <vt:lpstr>Wingdings 3</vt:lpstr>
      <vt:lpstr>Faceta</vt:lpstr>
      <vt:lpstr>Presentación de PowerPoint</vt:lpstr>
      <vt:lpstr>DESCRIPCIÓN DEL CURSO: </vt:lpstr>
      <vt:lpstr>PROPÓSITOS DEL CURSO</vt:lpstr>
      <vt:lpstr>COMPETENCIAS PROFESIONALES</vt:lpstr>
      <vt:lpstr>COMPETENCIAS DEL CURSO unidades de competencia:</vt:lpstr>
      <vt:lpstr>          UNIDAD I  DIDÁCTICA DE LAS CIENCIAS Y NATURALEZA DE LA CIENCIA </vt:lpstr>
      <vt:lpstr>     UNIDAD II   La enseñanza de las ciencias a través de la indagación y la modelización</vt:lpstr>
      <vt:lpstr>UNIDAD III  El ser Humano y la salud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fabian</cp:lastModifiedBy>
  <cp:revision>42</cp:revision>
  <dcterms:created xsi:type="dcterms:W3CDTF">2015-02-09T15:06:54Z</dcterms:created>
  <dcterms:modified xsi:type="dcterms:W3CDTF">2020-09-20T04:32:05Z</dcterms:modified>
</cp:coreProperties>
</file>