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4" r:id="rId7"/>
    <p:sldId id="272" r:id="rId8"/>
    <p:sldId id="275" r:id="rId9"/>
    <p:sldId id="269" r:id="rId10"/>
    <p:sldId id="268" r:id="rId11"/>
    <p:sldId id="265" r:id="rId12"/>
    <p:sldId id="271" r:id="rId13"/>
    <p:sldId id="261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Only child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3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8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07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30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83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56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9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1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3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0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BD1C-50C7-4AA9-A906-7ED842B7CE9A}" type="datetimeFigureOut">
              <a:rPr lang="es-ES" smtClean="0"/>
              <a:t>12/01/2021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DB79-841A-4B30-80A2-6E2B789FF5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0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4u.com/en/cram-up/tests/present-progressive-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o4u.com/en/cram-up/grammar/simpre-prepr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UuAhIbuD58MIM-kA1GpijelDRzuOs3FjiTlBan2H19o/edit?usp=shar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4074" y="595744"/>
            <a:ext cx="5333999" cy="563231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sitting here in a boring room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It's just another rainy Sunday afternoon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wasting my time I got nothing to do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hanging around I'm waiting for you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But nothing ever happens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And I wonder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driving around in my car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driving too fast, I'm driving too far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I'd like to change my point of view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 feel so lonely, I'm waiting for you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But nothing ever happens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And I </a:t>
            </a:r>
            <a:r>
              <a:rPr lang="en-US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wonder</a:t>
            </a: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45381" y="110836"/>
            <a:ext cx="5514110" cy="65556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 wonder how, I wonder why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Yesterday you told me 'bout the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Blue, blue sky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And all that I can see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Is just a yellow lemon tree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turning my head up and down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I'm turning, turning, turning, turning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Turning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around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And all that I can see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Is just another lemon tree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Sing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dah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Dah-dah-dah-dam, </a:t>
            </a:r>
            <a:r>
              <a:rPr lang="en-U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dee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-dab-dah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Dah-dah-dah-dam, </a:t>
            </a:r>
            <a:r>
              <a:rPr lang="en-U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dee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-dab-dah</a:t>
            </a:r>
            <a:b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Dab-</a:t>
            </a:r>
            <a:r>
              <a:rPr lang="en-US" sz="2000" dirty="0" err="1">
                <a:solidFill>
                  <a:srgbClr val="202124"/>
                </a:solidFill>
                <a:latin typeface="arial" panose="020B0604020202020204" pitchFamily="34" charset="0"/>
              </a:rPr>
              <a:t>deedly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dah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08365" y="110836"/>
            <a:ext cx="319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70757A"/>
                </a:solidFill>
                <a:latin typeface="arial" panose="020B0604020202020204" pitchFamily="34" charset="0"/>
              </a:rPr>
              <a:t> </a:t>
            </a:r>
            <a:r>
              <a:rPr lang="es-ES" dirty="0" err="1">
                <a:solidFill>
                  <a:srgbClr val="70757A"/>
                </a:solidFill>
                <a:latin typeface="arial" panose="020B0604020202020204" pitchFamily="34" charset="0"/>
              </a:rPr>
              <a:t>Lemon</a:t>
            </a:r>
            <a:r>
              <a:rPr lang="es-ES" dirty="0">
                <a:solidFill>
                  <a:srgbClr val="70757A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70757A"/>
                </a:solidFill>
                <a:latin typeface="arial" panose="020B0604020202020204" pitchFamily="34" charset="0"/>
              </a:rPr>
              <a:t>Tree</a:t>
            </a:r>
            <a:r>
              <a:rPr lang="es-ES" dirty="0" smtClean="0">
                <a:solidFill>
                  <a:srgbClr val="70757A"/>
                </a:solidFill>
                <a:latin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70757A"/>
                </a:solidFill>
                <a:latin typeface="arial" panose="020B0604020202020204" pitchFamily="34" charset="0"/>
              </a:rPr>
              <a:t>by</a:t>
            </a:r>
            <a:r>
              <a:rPr lang="es-ES" dirty="0" smtClean="0">
                <a:solidFill>
                  <a:srgbClr val="70757A"/>
                </a:solidFill>
                <a:latin typeface="arial" panose="020B0604020202020204" pitchFamily="34" charset="0"/>
              </a:rPr>
              <a:t> </a:t>
            </a:r>
            <a:r>
              <a:rPr lang="es-ES" b="1" dirty="0"/>
              <a:t> </a:t>
            </a:r>
            <a:r>
              <a:rPr lang="es-ES" dirty="0" err="1"/>
              <a:t>Fool's</a:t>
            </a:r>
            <a:r>
              <a:rPr lang="es-ES" dirty="0"/>
              <a:t> Garden</a:t>
            </a:r>
          </a:p>
        </p:txBody>
      </p:sp>
    </p:spTree>
    <p:extLst>
      <p:ext uri="{BB962C8B-B14F-4D97-AF65-F5344CB8AC3E}">
        <p14:creationId xmlns:p14="http://schemas.microsoft.com/office/powerpoint/2010/main" val="11043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375" t="13921" r="19014" b="7481"/>
          <a:stretch/>
        </p:blipFill>
        <p:spPr>
          <a:xfrm>
            <a:off x="380672" y="179934"/>
            <a:ext cx="8912043" cy="62899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62269" y="6469897"/>
            <a:ext cx="893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exercises: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www.ego4u.com/en/cram-up/tests/present-progressive-1</a:t>
            </a:r>
            <a:endParaRPr lang="es-ES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8395854" y="693427"/>
            <a:ext cx="270163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Gerund form: verb + </a:t>
            </a:r>
            <a:r>
              <a:rPr lang="en-US" dirty="0" err="1" smtClean="0"/>
              <a:t>ing</a:t>
            </a:r>
            <a:endParaRPr lang="en-US" dirty="0" smtClean="0"/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liv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- studying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- taking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 - teaching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- working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95273" y="3958390"/>
            <a:ext cx="637673" cy="517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836694" y="4033587"/>
            <a:ext cx="228601" cy="3669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5035838" y="4003509"/>
            <a:ext cx="1136361" cy="3970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143800" y="3958390"/>
            <a:ext cx="637673" cy="517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3579394" y="4596063"/>
            <a:ext cx="25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she living abroad?</a:t>
            </a:r>
            <a:endParaRPr lang="es-ES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498431" y="2970339"/>
            <a:ext cx="2033337" cy="24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362557" y="4901044"/>
            <a:ext cx="86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he is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554490" y="4901044"/>
            <a:ext cx="96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living 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448253" y="5224992"/>
            <a:ext cx="381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are you spending your summer? 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309507" y="5500804"/>
            <a:ext cx="133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 working 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781268" y="5484854"/>
            <a:ext cx="133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 taking 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189904" y="5795584"/>
            <a:ext cx="252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you taking?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43477" y="6068390"/>
            <a:ext cx="133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taking </a:t>
            </a:r>
            <a:endParaRPr lang="es-ES" dirty="0"/>
          </a:p>
        </p:txBody>
      </p:sp>
      <p:cxnSp>
        <p:nvCxnSpPr>
          <p:cNvPr id="24" name="Conector recto 23"/>
          <p:cNvCxnSpPr/>
          <p:nvPr/>
        </p:nvCxnSpPr>
        <p:spPr>
          <a:xfrm>
            <a:off x="1004802" y="6469897"/>
            <a:ext cx="1638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199" t="25662" r="29236" b="7292"/>
          <a:stretch/>
        </p:blipFill>
        <p:spPr>
          <a:xfrm>
            <a:off x="706581" y="387927"/>
            <a:ext cx="8997625" cy="5791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6581" y="6179127"/>
            <a:ext cx="793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exercises: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www.ego4u.com/en/cram-up/grammar/simpre-prepro</a:t>
            </a: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307265" y="1095153"/>
            <a:ext cx="108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874873" y="1500295"/>
            <a:ext cx="129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preparing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466941" y="2310579"/>
            <a:ext cx="130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300365" y="1905437"/>
            <a:ext cx="130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 talking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96050" y="1684961"/>
            <a:ext cx="1308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</a:t>
            </a:r>
          </a:p>
          <a:p>
            <a:r>
              <a:rPr lang="en-US" dirty="0" smtClean="0"/>
              <a:t>You have</a:t>
            </a:r>
          </a:p>
          <a:p>
            <a:r>
              <a:rPr lang="en-US" dirty="0" smtClean="0"/>
              <a:t>We have</a:t>
            </a:r>
          </a:p>
          <a:p>
            <a:r>
              <a:rPr lang="en-US" dirty="0" smtClean="0"/>
              <a:t>They have</a:t>
            </a:r>
          </a:p>
          <a:p>
            <a:endParaRPr lang="en-US" dirty="0"/>
          </a:p>
          <a:p>
            <a:r>
              <a:rPr lang="en-US" dirty="0" smtClean="0"/>
              <a:t>She has</a:t>
            </a:r>
          </a:p>
          <a:p>
            <a:r>
              <a:rPr lang="en-US" dirty="0" smtClean="0"/>
              <a:t>He has</a:t>
            </a:r>
          </a:p>
          <a:p>
            <a:r>
              <a:rPr lang="en-US" dirty="0" smtClean="0"/>
              <a:t>It has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049423" y="2712315"/>
            <a:ext cx="147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he playing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23808" y="3098861"/>
            <a:ext cx="130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sleeping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8954" y="3476753"/>
            <a:ext cx="172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you coming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43737" y="3806087"/>
            <a:ext cx="218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the bank open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8954" y="4182183"/>
            <a:ext cx="218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you kidding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57403" y="4623275"/>
            <a:ext cx="218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meet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82281" y="5021513"/>
            <a:ext cx="218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working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67184" y="5401201"/>
            <a:ext cx="218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holding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54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2526" y="183310"/>
            <a:ext cx="35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s-ES" dirty="0"/>
          </a:p>
        </p:txBody>
      </p:sp>
      <p:grpSp>
        <p:nvGrpSpPr>
          <p:cNvPr id="18" name="Grupo 17"/>
          <p:cNvGrpSpPr>
            <a:grpSpLocks noChangeAspect="1"/>
          </p:cNvGrpSpPr>
          <p:nvPr/>
        </p:nvGrpSpPr>
        <p:grpSpPr>
          <a:xfrm>
            <a:off x="6707187" y="616346"/>
            <a:ext cx="5269398" cy="2653327"/>
            <a:chOff x="1801090" y="1495535"/>
            <a:chExt cx="7301347" cy="367648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6555" t="14489" r="5384" b="11459"/>
            <a:stretch/>
          </p:blipFill>
          <p:spPr>
            <a:xfrm>
              <a:off x="1801090" y="1495535"/>
              <a:ext cx="7301347" cy="3452028"/>
            </a:xfrm>
            <a:prstGeom prst="rect">
              <a:avLst/>
            </a:prstGeom>
          </p:spPr>
        </p:pic>
        <p:sp>
          <p:nvSpPr>
            <p:cNvPr id="11" name="Elipse 10"/>
            <p:cNvSpPr/>
            <p:nvPr/>
          </p:nvSpPr>
          <p:spPr>
            <a:xfrm>
              <a:off x="3823854" y="2382982"/>
              <a:ext cx="651164" cy="4987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 flipH="1">
              <a:off x="4475018" y="2204043"/>
              <a:ext cx="2154381" cy="3174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12"/>
            <p:cNvSpPr/>
            <p:nvPr/>
          </p:nvSpPr>
          <p:spPr>
            <a:xfrm>
              <a:off x="6576285" y="2013650"/>
              <a:ext cx="1881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PLURAL NOUN </a:t>
              </a:r>
              <a:endParaRPr lang="es-E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3823854" y="4260363"/>
              <a:ext cx="464127" cy="510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295402" y="4802688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singular</a:t>
              </a:r>
              <a:endParaRPr lang="es-E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 flipH="1" flipV="1">
              <a:off x="3295402" y="4559758"/>
              <a:ext cx="223654" cy="3206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 flipV="1">
              <a:off x="3664528" y="4530443"/>
              <a:ext cx="484908" cy="3561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ángulo 18"/>
          <p:cNvSpPr/>
          <p:nvPr/>
        </p:nvSpPr>
        <p:spPr>
          <a:xfrm>
            <a:off x="524156" y="1068009"/>
            <a:ext cx="6183032" cy="54630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Think of one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you can ask to obtain interesting information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about 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</a:rPr>
              <a:t>families from your 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</a:rPr>
              <a:t>class.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Are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 an only child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your family big? / Do you have a big family?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your parents work?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your family always eat dinner together?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Join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sharing group.</a:t>
            </a:r>
          </a:p>
          <a:p>
            <a:pPr marL="342900" indent="-342900"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Ask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 question to at least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ten people, including yourself or the teacher.</a:t>
            </a: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Report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back to the g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roup</a:t>
            </a:r>
            <a:r>
              <a:rPr lang="en-US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chart and add it to the google slide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present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findings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quantifiers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docs.google.com/presentation/d/1UuAhIbuD58MIM-kA1GpijelDRzuOs3FjiTlBan2H19o/edit?usp=sharing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11680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activity: Family SURVEY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79115" y="642614"/>
            <a:ext cx="5777104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PRACTICE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talking about families using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quantifiers. </a:t>
            </a:r>
            <a:endParaRPr lang="es-ES" b="1" dirty="0">
              <a:solidFill>
                <a:srgbClr val="00B050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043915" y="3612381"/>
            <a:ext cx="4954123" cy="2165368"/>
            <a:chOff x="6096000" y="3836322"/>
            <a:chExt cx="5347855" cy="2165368"/>
          </a:xfrm>
        </p:grpSpPr>
        <p:graphicFrame>
          <p:nvGraphicFramePr>
            <p:cNvPr id="22" name="Gráfico 21"/>
            <p:cNvGraphicFramePr/>
            <p:nvPr>
              <p:extLst>
                <p:ext uri="{D42A27DB-BD31-4B8C-83A1-F6EECF244321}">
                  <p14:modId xmlns:p14="http://schemas.microsoft.com/office/powerpoint/2010/main" val="346160313"/>
                </p:ext>
              </p:extLst>
            </p:nvPr>
          </p:nvGraphicFramePr>
          <p:xfrm>
            <a:off x="6096000" y="3836322"/>
            <a:ext cx="2410691" cy="2165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Rectángulo 22"/>
            <p:cNvSpPr/>
            <p:nvPr/>
          </p:nvSpPr>
          <p:spPr>
            <a:xfrm>
              <a:off x="8126444" y="4103817"/>
              <a:ext cx="331741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Few </a:t>
              </a:r>
              <a:r>
                <a:rPr lang="en-US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only children. </a:t>
              </a:r>
            </a:p>
            <a:p>
              <a:pPr>
                <a:lnSpc>
                  <a:spcPct val="150000"/>
                </a:lnSpc>
              </a:pPr>
              <a:r>
                <a:rPr lang="en-US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</a:t>
              </a:r>
              <a:r>
                <a:rPr lang="en-US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one brother or sister. </a:t>
              </a:r>
              <a:endParaRPr lang="en-US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en-US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their parents </a:t>
              </a:r>
              <a:r>
                <a:rPr lang="en-US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930083" y="101194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s-ES" dirty="0"/>
          </a:p>
        </p:txBody>
      </p:sp>
      <p:sp>
        <p:nvSpPr>
          <p:cNvPr id="3" name="Flecha derecha 2"/>
          <p:cNvSpPr/>
          <p:nvPr/>
        </p:nvSpPr>
        <p:spPr>
          <a:xfrm>
            <a:off x="6648536" y="5258129"/>
            <a:ext cx="723447" cy="3602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4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73092" y="4537547"/>
            <a:ext cx="4405744" cy="92333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group 6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Fátima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 Claudia - Luz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71210" y="233053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13165" y="1124243"/>
            <a:ext cx="44057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Sharing group 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Ana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Lore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Álvarez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Nayeli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Ramos – Mariana Ávila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13164" y="2830895"/>
            <a:ext cx="440574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group 2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Blanca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Andrea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Lucy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13164" y="4537547"/>
            <a:ext cx="44057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group 3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Mayela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Rose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Paola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Dávila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3093" y="1124243"/>
            <a:ext cx="4405743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group 4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Lore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Iracheta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Yaneth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Nayely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Ibarguen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Mariana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García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73092" y="2830895"/>
            <a:ext cx="440574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Sharing group 5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Jazmín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Karina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Tahmara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Fátima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Paola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84958" y="348734"/>
            <a:ext cx="10337223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DISCUSSION. What are you doing these days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work. Take notes and be ready to report to the class orally.</a:t>
            </a:r>
          </a:p>
          <a:p>
            <a:pPr lvl="0"/>
            <a:endPara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answer questions about </a:t>
            </a:r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are doing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Use the topics in the box and your own ideas. Ask follow-up questions to get more information.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So, What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doing these days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I’m playing basketball at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ity.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That’s nice. And are you enjoying it?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What’s good or bad about these things?</a:t>
            </a:r>
            <a:endParaRPr lang="es-ES" b="1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  <a:tabLst>
                <a:tab pos="1676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being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oldest child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having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lot of brothers and sisters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  <a:tabLst>
                <a:tab pos="1676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being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youngest child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having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few brothers and sisters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  <a:tabLst>
                <a:tab pos="1676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being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middle child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having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brothers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52400" indent="-152400">
              <a:spcBef>
                <a:spcPts val="600"/>
              </a:spcBef>
              <a:spcAft>
                <a:spcPts val="0"/>
              </a:spcAft>
              <a:tabLst>
                <a:tab pos="1676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being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 only child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having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 sisters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879" t="34375" r="12731" b="28694"/>
          <a:stretch/>
        </p:blipFill>
        <p:spPr>
          <a:xfrm>
            <a:off x="6157045" y="2366205"/>
            <a:ext cx="4889971" cy="13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60" y="1440873"/>
            <a:ext cx="8649722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45126" y="680511"/>
            <a:ext cx="10418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Read the survey results and the survey report. Number the results in the order they appear in the report.</a:t>
            </a:r>
            <a:endParaRPr lang="es-ES" b="1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8D9B4B6-DB29-4897-B5E6-D410AF4D2E54}"/>
              </a:ext>
            </a:extLst>
          </p:cNvPr>
          <p:cNvSpPr txBox="1"/>
          <p:nvPr/>
        </p:nvSpPr>
        <p:spPr>
          <a:xfrm>
            <a:off x="1842867" y="3386796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EABF72F-0004-456C-8D78-83B104E5D50D}"/>
              </a:ext>
            </a:extLst>
          </p:cNvPr>
          <p:cNvSpPr txBox="1"/>
          <p:nvPr/>
        </p:nvSpPr>
        <p:spPr>
          <a:xfrm>
            <a:off x="1842867" y="4354560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9A486C1-692C-40A6-93C8-DFA202B900F7}"/>
              </a:ext>
            </a:extLst>
          </p:cNvPr>
          <p:cNvSpPr txBox="1"/>
          <p:nvPr/>
        </p:nvSpPr>
        <p:spPr>
          <a:xfrm>
            <a:off x="1842866" y="5091064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4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6D9AC02-293A-46F3-BB2A-DEA7039D6F1C}"/>
              </a:ext>
            </a:extLst>
          </p:cNvPr>
          <p:cNvSpPr txBox="1"/>
          <p:nvPr/>
        </p:nvSpPr>
        <p:spPr>
          <a:xfrm>
            <a:off x="1842865" y="4722812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5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09A1330-B382-40AD-9E0C-F9C271E9E0D5}"/>
              </a:ext>
            </a:extLst>
          </p:cNvPr>
          <p:cNvSpPr txBox="1"/>
          <p:nvPr/>
        </p:nvSpPr>
        <p:spPr>
          <a:xfrm>
            <a:off x="1842864" y="3018004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6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7B004EF-4A10-4F22-8E7A-99F189ACB0AA}"/>
              </a:ext>
            </a:extLst>
          </p:cNvPr>
          <p:cNvSpPr txBox="1"/>
          <p:nvPr/>
        </p:nvSpPr>
        <p:spPr>
          <a:xfrm>
            <a:off x="1842863" y="2288762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7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0162034-4FA2-4B1B-873F-DB5C68D548EA}"/>
              </a:ext>
            </a:extLst>
          </p:cNvPr>
          <p:cNvSpPr txBox="1"/>
          <p:nvPr/>
        </p:nvSpPr>
        <p:spPr>
          <a:xfrm>
            <a:off x="1842863" y="3735433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28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143" t="15246" r="21143" b="11838"/>
          <a:stretch/>
        </p:blipFill>
        <p:spPr>
          <a:xfrm>
            <a:off x="0" y="443344"/>
            <a:ext cx="9089014" cy="64562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555" t="14489" r="39002" b="18170"/>
          <a:stretch/>
        </p:blipFill>
        <p:spPr>
          <a:xfrm>
            <a:off x="9077611" y="217115"/>
            <a:ext cx="3114389" cy="21658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1782" y="32449"/>
            <a:ext cx="519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January 13</a:t>
            </a:r>
            <a:r>
              <a:rPr lang="en-US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2021, class activity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282978" y="2881745"/>
            <a:ext cx="2715058" cy="12875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of answers: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Yes I am. / No, I’m not.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Yes, I do. / No, I don’t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89019" y="5144961"/>
            <a:ext cx="4156363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Each team member must report two of the results.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37018" y="2198316"/>
            <a:ext cx="36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315200" y="2212171"/>
            <a:ext cx="36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634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768" t="31534" r="9005" b="44299"/>
          <a:stretch/>
        </p:blipFill>
        <p:spPr>
          <a:xfrm>
            <a:off x="1223869" y="2244793"/>
            <a:ext cx="9797012" cy="15804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768" t="59303" r="9005" b="25284"/>
          <a:stretch/>
        </p:blipFill>
        <p:spPr>
          <a:xfrm>
            <a:off x="1223869" y="3825206"/>
            <a:ext cx="9797012" cy="10079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542" y="-63531"/>
            <a:ext cx="10337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 doing?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doing to stay safe? I’m keeping distance when I’m on the street.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are you feeling?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you cold?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wearing?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anymore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Spending time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8305" t="71247" r="35975" b="6913"/>
          <a:stretch/>
        </p:blipFill>
        <p:spPr>
          <a:xfrm>
            <a:off x="8898982" y="3962680"/>
            <a:ext cx="3188656" cy="24905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491" t="13921" r="29556" b="28753"/>
          <a:stretch/>
        </p:blipFill>
        <p:spPr>
          <a:xfrm>
            <a:off x="360219" y="118149"/>
            <a:ext cx="8538763" cy="65597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794" t="71247" r="53091" b="6913"/>
          <a:stretch/>
        </p:blipFill>
        <p:spPr>
          <a:xfrm>
            <a:off x="8792313" y="568036"/>
            <a:ext cx="3401994" cy="24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0"/>
            <a:ext cx="832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7127" y="1415580"/>
            <a:ext cx="93379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1D2A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a forum. Read and prepare.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forum is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situation or meeting 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people can talk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about a problem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or matter especially of public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interest.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forums can be used for many purposes, such 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prior to an assignment or exam,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discussion of course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reflecting on material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read or worked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structured opportunity to interact with each other online around exam time.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an online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discussion, 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hope encourages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collaboration and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gives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structured opportunity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give opinions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answers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activity would also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practice writing and explaining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8145" y="902962"/>
            <a:ext cx="3449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D2A57"/>
                </a:solidFill>
                <a:latin typeface="Arial" panose="020B0604020202020204" pitchFamily="34" charset="0"/>
              </a:rPr>
              <a:t>Activity #49 in </a:t>
            </a:r>
            <a:r>
              <a:rPr lang="en-US" b="1" dirty="0" err="1" smtClean="0">
                <a:solidFill>
                  <a:srgbClr val="1D2A57"/>
                </a:solidFill>
                <a:latin typeface="Arial" panose="020B0604020202020204" pitchFamily="34" charset="0"/>
              </a:rPr>
              <a:t>Escuela</a:t>
            </a:r>
            <a:r>
              <a:rPr lang="en-US" b="1" dirty="0" smtClean="0">
                <a:solidFill>
                  <a:srgbClr val="1D2A57"/>
                </a:solidFill>
                <a:latin typeface="Arial" panose="020B0604020202020204" pitchFamily="34" charset="0"/>
              </a:rPr>
              <a:t> en red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6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7017" y="1136073"/>
            <a:ext cx="10266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Work book ex 2 and 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 work: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PAIR WORK. Complete activity Unit 5 Cycle 2.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WORK. Participate in the forum.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ELL’s on-line platform.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your grades and the attendance.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9479" y="422682"/>
            <a:ext cx="62500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Warm-up: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it going?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wearing today?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I’m wearing a cotton T-shit, denim pants. Long sleeve.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 doing these days?</a:t>
            </a:r>
          </a:p>
          <a:p>
            <a:pPr>
              <a:lnSpc>
                <a:spcPct val="150000"/>
              </a:lnSpc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I’m preparing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Christmas.</a:t>
            </a:r>
          </a:p>
          <a:p>
            <a:pPr>
              <a:lnSpc>
                <a:spcPct val="150000"/>
              </a:lnSpc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I’m decorating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house.</a:t>
            </a:r>
          </a:p>
          <a:p>
            <a:pPr>
              <a:lnSpc>
                <a:spcPct val="150000"/>
              </a:lnSpc>
            </a:pP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I’m buying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toys for my children.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8" descr="Denim | Types of Cotton Fabrics | Co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27" name="Grupo 26"/>
          <p:cNvGrpSpPr/>
          <p:nvPr/>
        </p:nvGrpSpPr>
        <p:grpSpPr>
          <a:xfrm>
            <a:off x="6232538" y="887506"/>
            <a:ext cx="5573980" cy="2944342"/>
            <a:chOff x="7281409" y="55745"/>
            <a:chExt cx="5148516" cy="2536937"/>
          </a:xfrm>
        </p:grpSpPr>
        <p:pic>
          <p:nvPicPr>
            <p:cNvPr id="6" name="Picture 2" descr="In Rajasthan Despite 'heat', Bt Cotton bask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409" y="55745"/>
              <a:ext cx="1137562" cy="713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old price today | Gold price on a roll: To deal with cash crunch, should  you monetise idle gold?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398" y="1046017"/>
              <a:ext cx="851492" cy="62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Platinum Bars Stock Photos And Images - 123R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3" t="20358" r="14291" b="18920"/>
            <a:stretch/>
          </p:blipFill>
          <p:spPr bwMode="auto">
            <a:xfrm>
              <a:off x="7651603" y="1888999"/>
              <a:ext cx="1040158" cy="703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El control de calidad en las correas de piel de reloj - Blog | Smith &amp;  Smoorc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966" y="87002"/>
              <a:ext cx="664259" cy="76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ombed Top - Limited Edition Fawn Alpaca | Mountain Meadow Woo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8E3E7"/>
                </a:clrFrom>
                <a:clrTo>
                  <a:srgbClr val="E8E3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5406" y="1072780"/>
              <a:ext cx="692386" cy="57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ilk Specialists | Tower Bridge Dry Cleaners | London Dry Cleaning and  Laundry Servic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2661" y="1879154"/>
              <a:ext cx="723920" cy="63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Ceakay Black Precured Tread Slab Rubber, Rs 150 /kilogram Ceakay Rubber  Industries | ID: 146813553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3278" y="945601"/>
              <a:ext cx="714135" cy="7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Should Governments Slap a Tax on Plastic? | WIRED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EDEAE5"/>
                </a:clrFrom>
                <a:clrTo>
                  <a:srgbClr val="EDEA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1" t="10579" r="20494" b="13474"/>
            <a:stretch/>
          </p:blipFill>
          <p:spPr bwMode="auto">
            <a:xfrm>
              <a:off x="10629863" y="1693265"/>
              <a:ext cx="740964" cy="81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/>
            <p:cNvSpPr txBox="1"/>
            <p:nvPr/>
          </p:nvSpPr>
          <p:spPr>
            <a:xfrm>
              <a:off x="8126821" y="246972"/>
              <a:ext cx="1100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COTTON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676890" y="1169837"/>
              <a:ext cx="920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GOLD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533893" y="1952196"/>
              <a:ext cx="995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SILVER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0117792" y="1972943"/>
              <a:ext cx="799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SILK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9979155" y="1120406"/>
              <a:ext cx="8886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WOOL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9611229" y="243293"/>
              <a:ext cx="1256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LEATHER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282881" y="1009540"/>
              <a:ext cx="1147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RUBBER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282881" y="1748875"/>
              <a:ext cx="1145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16252" y="87002"/>
              <a:ext cx="714135" cy="651136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11430387" y="243293"/>
              <a:ext cx="852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DENIM</a:t>
              </a:r>
              <a:endPara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3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6141" y="651571"/>
            <a:ext cx="10824883" cy="60939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program. Friday, December 11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Reinforce Present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tense.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Reinforce Simple present vs Present progressive tenses.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Speaking activity: Family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DISCUSSION. What are you doing these days?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 Homework: Activity #49. Forum about family.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Message: If you had problems last Tuesday uploading activity #47 in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Red, please do it now. This is evidence of work Coordinators can check if they need to.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6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"/>
          <a:srcRect l="6768" t="59303" r="9005" b="25284"/>
          <a:stretch/>
        </p:blipFill>
        <p:spPr>
          <a:xfrm>
            <a:off x="1362415" y="3825206"/>
            <a:ext cx="9797012" cy="10079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768" t="31534" r="9005" b="44299"/>
          <a:stretch/>
        </p:blipFill>
        <p:spPr>
          <a:xfrm>
            <a:off x="1362415" y="1484352"/>
            <a:ext cx="9797012" cy="15804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2946" y="4964221"/>
            <a:ext cx="27034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D. Listen and practice.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40529" y="163150"/>
            <a:ext cx="52607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Present continuous questions and statements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9237" y="503967"/>
            <a:ext cx="882112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 Look at the Grammar Focus box.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rule for forming for yes/no questions in the present continuous?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=_Be___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_subject___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erb__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+_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712946" y="3121820"/>
            <a:ext cx="807144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rule for forming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-questions in the present continuous?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A=__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-question____ + __be__ + __subject_ + __verb___ +__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69237" y="5830932"/>
            <a:ext cx="109962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E. Circle the time expressions in the Grammar Focus box that show the actions is temporary or current: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recto 69"/>
          <p:cNvCxnSpPr/>
          <p:nvPr/>
        </p:nvCxnSpPr>
        <p:spPr>
          <a:xfrm flipV="1">
            <a:off x="1889979" y="1949490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2314264" y="1949490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 flipV="1">
            <a:off x="2916325" y="1973198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flipV="1">
            <a:off x="2910564" y="3768151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 flipV="1">
            <a:off x="2541143" y="3768151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V="1">
            <a:off x="2111977" y="3768151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3829615" y="3768001"/>
            <a:ext cx="0" cy="42333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2583815" y="2299956"/>
            <a:ext cx="326749" cy="197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3502866" y="4101471"/>
            <a:ext cx="326749" cy="197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10535973" y="426788"/>
            <a:ext cx="62345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9633651" y="697695"/>
            <a:ext cx="90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 =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26EAF9AD-1240-40A7-8142-C9FE04E13546}"/>
              </a:ext>
            </a:extLst>
          </p:cNvPr>
          <p:cNvSpPr/>
          <p:nvPr/>
        </p:nvSpPr>
        <p:spPr>
          <a:xfrm>
            <a:off x="4214191" y="4426226"/>
            <a:ext cx="1113183" cy="464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34485A98-BC44-41F0-9841-AA5C668027F8}"/>
              </a:ext>
            </a:extLst>
          </p:cNvPr>
          <p:cNvSpPr/>
          <p:nvPr/>
        </p:nvSpPr>
        <p:spPr>
          <a:xfrm>
            <a:off x="4876801" y="2703443"/>
            <a:ext cx="795130" cy="418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E02A1EE6-0F20-4D5F-B0C5-389DE19D6537}"/>
              </a:ext>
            </a:extLst>
          </p:cNvPr>
          <p:cNvSpPr/>
          <p:nvPr/>
        </p:nvSpPr>
        <p:spPr>
          <a:xfrm>
            <a:off x="3710609" y="1973198"/>
            <a:ext cx="503580" cy="451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06490F6C-3E20-4FD5-8079-8D53AD042541}"/>
              </a:ext>
            </a:extLst>
          </p:cNvPr>
          <p:cNvSpPr/>
          <p:nvPr/>
        </p:nvSpPr>
        <p:spPr>
          <a:xfrm>
            <a:off x="3829615" y="3753746"/>
            <a:ext cx="503580" cy="451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-17475" y="2257457"/>
            <a:ext cx="11103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QS.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5853" y="4069099"/>
            <a:ext cx="1091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WH-QS.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268382" y="3721786"/>
            <a:ext cx="2929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STATEMENT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661757" y="4233622"/>
            <a:ext cx="18099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STATEMENT</a:t>
            </a:r>
            <a:endParaRPr 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1204064" y="2017112"/>
            <a:ext cx="358776" cy="97367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brir llave 29"/>
          <p:cNvSpPr/>
          <p:nvPr/>
        </p:nvSpPr>
        <p:spPr>
          <a:xfrm>
            <a:off x="1153926" y="3807105"/>
            <a:ext cx="358776" cy="97367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brir llave 30"/>
          <p:cNvSpPr/>
          <p:nvPr/>
        </p:nvSpPr>
        <p:spPr>
          <a:xfrm rot="10800000">
            <a:off x="9345856" y="4171396"/>
            <a:ext cx="315901" cy="661788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>
            <a:stCxn id="27" idx="1"/>
          </p:cNvCxnSpPr>
          <p:nvPr/>
        </p:nvCxnSpPr>
        <p:spPr>
          <a:xfrm flipH="1">
            <a:off x="9074418" y="3906452"/>
            <a:ext cx="193964" cy="138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804</Words>
  <Application>Microsoft Office PowerPoint</Application>
  <PresentationFormat>Panorámica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SimSun</vt:lpstr>
      <vt:lpstr>Arial</vt:lpstr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69</cp:revision>
  <dcterms:created xsi:type="dcterms:W3CDTF">2020-12-09T06:00:05Z</dcterms:created>
  <dcterms:modified xsi:type="dcterms:W3CDTF">2021-01-13T00:26:39Z</dcterms:modified>
</cp:coreProperties>
</file>