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7" r:id="rId5"/>
    <p:sldId id="259" r:id="rId6"/>
    <p:sldId id="264" r:id="rId7"/>
    <p:sldId id="265" r:id="rId8"/>
    <p:sldId id="266" r:id="rId9"/>
    <p:sldId id="267" r:id="rId10"/>
    <p:sldId id="260" r:id="rId11"/>
    <p:sldId id="263" r:id="rId12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>
        <p:scale>
          <a:sx n="60" d="100"/>
          <a:sy n="60" d="100"/>
        </p:scale>
        <p:origin x="1476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17/12/2020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15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17/12/2020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6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17/12/2020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565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17/12/2020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064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17/12/2020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087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17/12/2020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72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17/12/2020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65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17/12/2020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119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17/12/2020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381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17/12/2020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109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17/12/2020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854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CB93F-D014-4146-9CAA-6EA6302D8819}" type="datetimeFigureOut">
              <a:rPr lang="es-MX" smtClean="0"/>
              <a:t>17/12/2020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543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islcollective.com/video-lessons/embed/33154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 flipH="1">
            <a:off x="796619" y="2031452"/>
            <a:ext cx="7547211" cy="4531917"/>
            <a:chOff x="1310895" y="1125521"/>
            <a:chExt cx="7056748" cy="3746730"/>
          </a:xfrm>
        </p:grpSpPr>
        <p:pic>
          <p:nvPicPr>
            <p:cNvPr id="7" name="Picture 4" descr="Eres controlador en tu relación de pareja? Síntomas, causas y tratamiento -  Terapify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3" r="18359"/>
            <a:stretch/>
          </p:blipFill>
          <p:spPr bwMode="auto">
            <a:xfrm>
              <a:off x="2593075" y="1356521"/>
              <a:ext cx="4251397" cy="351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lamada ovalada 7"/>
            <p:cNvSpPr/>
            <p:nvPr/>
          </p:nvSpPr>
          <p:spPr>
            <a:xfrm>
              <a:off x="6139928" y="1125521"/>
              <a:ext cx="2144264" cy="1514902"/>
            </a:xfrm>
            <a:prstGeom prst="wedgeEllipseCallout">
              <a:avLst>
                <a:gd name="adj1" fmla="val -85510"/>
                <a:gd name="adj2" fmla="val 7026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6153575" y="1746492"/>
              <a:ext cx="2214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What</a:t>
              </a:r>
              <a:r>
                <a:rPr lang="es-MX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are </a:t>
              </a:r>
              <a:r>
                <a:rPr lang="es-MX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you</a:t>
              </a:r>
              <a:r>
                <a:rPr lang="es-MX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do</a:t>
              </a:r>
              <a:r>
                <a:rPr lang="es-MX" sz="16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</a:t>
              </a:r>
              <a:r>
                <a:rPr lang="es-MX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s-MX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lamada ovalada 9"/>
            <p:cNvSpPr/>
            <p:nvPr/>
          </p:nvSpPr>
          <p:spPr>
            <a:xfrm>
              <a:off x="1310895" y="1158318"/>
              <a:ext cx="2144264" cy="1514902"/>
            </a:xfrm>
            <a:prstGeom prst="wedgeEllipseCallout">
              <a:avLst>
                <a:gd name="adj1" fmla="val 67245"/>
                <a:gd name="adj2" fmla="val 55846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356922" y="1740991"/>
              <a:ext cx="20249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I´m</a:t>
              </a:r>
              <a:r>
                <a:rPr lang="es-MX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  <a:r>
                <a:rPr lang="es-MX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</a:t>
              </a:r>
              <a:r>
                <a:rPr lang="es-MX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s-MX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friend</a:t>
              </a:r>
              <a:endParaRPr lang="es-MX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 PRESENT CONTINUOUS”</a:t>
            </a:r>
            <a:endParaRPr lang="es-MX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0" y="703192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countinuous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tenese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are happening </a:t>
            </a:r>
            <a:r>
              <a:rPr lang="es-MX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2049" t="28325" r="33921" b="21075"/>
          <a:stretch/>
        </p:blipFill>
        <p:spPr>
          <a:xfrm>
            <a:off x="0" y="141889"/>
            <a:ext cx="9144000" cy="671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512" t="63951" r="34631" b="13823"/>
          <a:stretch/>
        </p:blipFill>
        <p:spPr>
          <a:xfrm>
            <a:off x="141888" y="110353"/>
            <a:ext cx="8875988" cy="33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5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 PRESENT CONTINUOUS”</a:t>
            </a:r>
            <a:endParaRPr lang="es-MX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04496" y="1019479"/>
            <a:ext cx="3372215" cy="3539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Clues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Petal to hold Pizza with Santa event Dec.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30" y="843713"/>
            <a:ext cx="3177327" cy="515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202597" y="2459430"/>
            <a:ext cx="5200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Santa </a:t>
            </a:r>
            <a:r>
              <a:rPr lang="es-MX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pizza</a:t>
            </a:r>
            <a:endParaRPr lang="es-MX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8235" t="56789" r="16840" b="36325"/>
          <a:stretch/>
        </p:blipFill>
        <p:spPr>
          <a:xfrm>
            <a:off x="92235" y="6138511"/>
            <a:ext cx="8657622" cy="719489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>
            <a:off x="1592317" y="1686910"/>
            <a:ext cx="299545" cy="77252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3141565" y="1759068"/>
            <a:ext cx="299545" cy="77252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203532" y="1303041"/>
            <a:ext cx="850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802828" y="1288028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445317"/>
              </p:ext>
            </p:extLst>
          </p:nvPr>
        </p:nvGraphicFramePr>
        <p:xfrm>
          <a:off x="76469" y="4602710"/>
          <a:ext cx="424328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407"/>
                <a:gridCol w="2159876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Spelling</a:t>
                      </a:r>
                      <a:endParaRPr lang="es-MX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Clue</a:t>
                      </a:r>
                      <a:r>
                        <a:rPr lang="es-MX" sz="16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</a:t>
                      </a:r>
                      <a:endParaRPr lang="es-MX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sleep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sleep</a:t>
                      </a:r>
                      <a:r>
                        <a:rPr lang="es-MX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  <a:endParaRPr lang="es-MX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=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gett</a:t>
                      </a:r>
                      <a:r>
                        <a:rPr lang="es-MX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 t)</a:t>
                      </a:r>
                      <a:endParaRPr lang="es-MX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</a:t>
                      </a:r>
                      <a:r>
                        <a:rPr lang="es-MX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(- e)</a:t>
                      </a:r>
                      <a:endParaRPr lang="es-MX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Now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5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C5_L1_Unit 05 Pg 031 Ex 04 Pronunciation Pt 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8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1379" y="5754413"/>
            <a:ext cx="609600" cy="6096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 “</a:t>
            </a:r>
            <a:r>
              <a:rPr lang="es-MX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Meet the Man Who Only Eats Pizzas / Nutri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7" r="19125"/>
          <a:stretch/>
        </p:blipFill>
        <p:spPr bwMode="auto">
          <a:xfrm>
            <a:off x="3969921" y="1506865"/>
            <a:ext cx="1817915" cy="14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732905" y="2239895"/>
            <a:ext cx="167225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   </a:t>
            </a:r>
            <a:r>
              <a:rPr lang="es-MX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MX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86124" y="2301451"/>
            <a:ext cx="2619628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pizza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052390" y="761587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157579" y="763636"/>
            <a:ext cx="1245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660408" y="733042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MX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403051" y="707508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MX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956950" y="736053"/>
            <a:ext cx="1938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de flecha 13"/>
          <p:cNvCxnSpPr>
            <a:stCxn id="9" idx="2"/>
          </p:cNvCxnSpPr>
          <p:nvPr/>
        </p:nvCxnSpPr>
        <p:spPr>
          <a:xfrm flipH="1">
            <a:off x="1922855" y="1346362"/>
            <a:ext cx="1018561" cy="95508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3198814" y="1287438"/>
            <a:ext cx="1313063" cy="10741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6679010" y="1244045"/>
            <a:ext cx="453941" cy="111749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219232" y="160020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presentación de conjuntos | Karen´s math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3" r="19376"/>
          <a:stretch/>
        </p:blipFill>
        <p:spPr bwMode="auto">
          <a:xfrm rot="10800000">
            <a:off x="1136936" y="1094571"/>
            <a:ext cx="447896" cy="14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7459" y="344302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459" y="3752023"/>
            <a:ext cx="9136541" cy="10618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pizza</a:t>
            </a:r>
          </a:p>
          <a:p>
            <a:pPr>
              <a:lnSpc>
                <a:spcPct val="150000"/>
              </a:lnSpc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pizza</a:t>
            </a:r>
          </a:p>
          <a:p>
            <a:pPr>
              <a:lnSpc>
                <a:spcPct val="150000"/>
              </a:lnSpc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pizza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ector recto 22"/>
          <p:cNvCxnSpPr/>
          <p:nvPr/>
        </p:nvCxnSpPr>
        <p:spPr>
          <a:xfrm>
            <a:off x="0" y="5390599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508264"/>
              </p:ext>
            </p:extLst>
          </p:nvPr>
        </p:nvGraphicFramePr>
        <p:xfrm>
          <a:off x="1448109" y="6237885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She´S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working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 in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Camerun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He´s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traveling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 in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Thailand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4" name="Flecha curvada hacia abajo 23"/>
          <p:cNvSpPr/>
          <p:nvPr/>
        </p:nvSpPr>
        <p:spPr>
          <a:xfrm rot="1045468">
            <a:off x="2970815" y="5825578"/>
            <a:ext cx="790483" cy="317496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6" name="Flecha curvada hacia abajo 25"/>
          <p:cNvSpPr/>
          <p:nvPr/>
        </p:nvSpPr>
        <p:spPr>
          <a:xfrm rot="1045468">
            <a:off x="5784961" y="5862363"/>
            <a:ext cx="790483" cy="317496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0" y="5400110"/>
            <a:ext cx="7072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Listen and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Notice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ususally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falling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intonation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0" y="4990424"/>
            <a:ext cx="6625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</a:t>
            </a:r>
            <a:r>
              <a:rPr lang="es-MX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MX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alling</a:t>
            </a: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intonation</a:t>
            </a: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37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0867" t="17391" r="38532" b="75519"/>
          <a:stretch/>
        </p:blipFill>
        <p:spPr>
          <a:xfrm>
            <a:off x="1" y="3638938"/>
            <a:ext cx="9143999" cy="13451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 “ yes/no  </a:t>
            </a:r>
            <a:r>
              <a:rPr lang="es-MX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Meet the Man Who Only Eats Pizzas / Nutri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7" r="19125"/>
          <a:stretch/>
        </p:blipFill>
        <p:spPr bwMode="auto">
          <a:xfrm>
            <a:off x="7117268" y="1236505"/>
            <a:ext cx="1817915" cy="14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072179" y="2076954"/>
            <a:ext cx="187743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endParaRPr lang="es-MX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141401" y="2132155"/>
            <a:ext cx="2869696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pizza?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157493" y="682757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62758" y="719440"/>
            <a:ext cx="1065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310164" y="638476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MX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16111" y="628708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733415" y="717306"/>
            <a:ext cx="1721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3465497" y="1144422"/>
            <a:ext cx="128324" cy="9325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2374433" y="1378302"/>
            <a:ext cx="21534" cy="7963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5165263" y="1156461"/>
            <a:ext cx="15632" cy="94416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219232" y="160020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Representación de conjuntos | Karen´s math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3" r="19376"/>
          <a:stretch/>
        </p:blipFill>
        <p:spPr bwMode="auto">
          <a:xfrm rot="10800000">
            <a:off x="1136936" y="1094571"/>
            <a:ext cx="447896" cy="14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7459" y="326960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ector recto 30"/>
          <p:cNvCxnSpPr/>
          <p:nvPr/>
        </p:nvCxnSpPr>
        <p:spPr>
          <a:xfrm>
            <a:off x="0" y="550096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823396"/>
              </p:ext>
            </p:extLst>
          </p:nvPr>
        </p:nvGraphicFramePr>
        <p:xfrm>
          <a:off x="2364964" y="637592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he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cooking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Are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they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sleeping?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6" name="Flecha curvada hacia arriba 35"/>
          <p:cNvSpPr/>
          <p:nvPr/>
        </p:nvSpPr>
        <p:spPr>
          <a:xfrm rot="19488801">
            <a:off x="6773879" y="6120743"/>
            <a:ext cx="663627" cy="266322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lecha curvada hacia arriba 36"/>
          <p:cNvSpPr/>
          <p:nvPr/>
        </p:nvSpPr>
        <p:spPr>
          <a:xfrm rot="19266937">
            <a:off x="3377674" y="6120743"/>
            <a:ext cx="663627" cy="266322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0" y="5530383"/>
            <a:ext cx="7619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Listen and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Notice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yes/ no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intonation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0" y="4990424"/>
            <a:ext cx="7253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</a:t>
            </a:r>
            <a:r>
              <a:rPr lang="es-MX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Rising</a:t>
            </a: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intonation</a:t>
            </a: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yes/no </a:t>
            </a:r>
            <a:r>
              <a:rPr lang="es-MX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IC5_L0_Unit 05 Pg 032 Ex 06 Pronunciation Pt 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600" end="9751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5305" y="5827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1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0867" t="25120" r="38532" b="67577"/>
          <a:stretch/>
        </p:blipFill>
        <p:spPr>
          <a:xfrm>
            <a:off x="0" y="3313714"/>
            <a:ext cx="9144000" cy="162384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 “ </a:t>
            </a:r>
            <a:r>
              <a:rPr lang="es-MX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  </a:t>
            </a:r>
            <a:r>
              <a:rPr lang="es-MX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Meet the Man Who Only Eats Pizzas / Nutri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7" r="19125"/>
          <a:stretch/>
        </p:blipFill>
        <p:spPr bwMode="auto">
          <a:xfrm>
            <a:off x="7117268" y="1236505"/>
            <a:ext cx="1817915" cy="14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063429" y="1986424"/>
            <a:ext cx="187743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MX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endParaRPr lang="es-MX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93280" y="2086847"/>
            <a:ext cx="1640193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024597" y="654379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629862" y="691062"/>
            <a:ext cx="1065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177268" y="562800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683215" y="584564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600519" y="610098"/>
            <a:ext cx="1721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4568171" y="1097580"/>
            <a:ext cx="2439" cy="87195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3152407" y="1144422"/>
            <a:ext cx="0" cy="8062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6127930" y="1106683"/>
            <a:ext cx="7816" cy="94965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219232" y="160020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Representación de conjuntos | Karen´s math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3" r="19376"/>
          <a:stretch/>
        </p:blipFill>
        <p:spPr bwMode="auto">
          <a:xfrm rot="10800000">
            <a:off x="1136936" y="1094571"/>
            <a:ext cx="447896" cy="14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1596837" y="715067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289569" y="625259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617858" y="2012718"/>
            <a:ext cx="131318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endParaRPr lang="es-MX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459" y="2970052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0" y="5451558"/>
            <a:ext cx="7322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Listen and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Notice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falling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intonation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063449"/>
              </p:ext>
            </p:extLst>
          </p:nvPr>
        </p:nvGraphicFramePr>
        <p:xfrm>
          <a:off x="1999913" y="6379779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What´s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he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making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they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doing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7" name="Flecha curvada hacia abajo 26"/>
          <p:cNvSpPr/>
          <p:nvPr/>
        </p:nvSpPr>
        <p:spPr>
          <a:xfrm rot="1045468">
            <a:off x="2970815" y="5967472"/>
            <a:ext cx="790483" cy="317496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8" name="Flecha curvada hacia abajo 27"/>
          <p:cNvSpPr/>
          <p:nvPr/>
        </p:nvSpPr>
        <p:spPr>
          <a:xfrm rot="1045468">
            <a:off x="6257935" y="6004257"/>
            <a:ext cx="790483" cy="317496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0" y="5069254"/>
            <a:ext cx="6920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</a:t>
            </a:r>
            <a:r>
              <a:rPr lang="es-MX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Falling</a:t>
            </a: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intonation</a:t>
            </a: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ector recto 29"/>
          <p:cNvCxnSpPr/>
          <p:nvPr/>
        </p:nvCxnSpPr>
        <p:spPr>
          <a:xfrm>
            <a:off x="0" y="550096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C5_L0_Unit 05 Pg 032 Ex 06 Pronunciation Pt 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013" end="7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5305" y="58676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0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3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Papá Fitness - Stationary Bike Perfil Santa Ejercicio En Una Bicicleta  Estacionaria Vista Perfil Entrenador Aislado Fotos, Retratos, Imágenes Y  Fotografía De Archivo Libres De Derecho. Image 16272062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 r="27999"/>
          <a:stretch/>
        </p:blipFill>
        <p:spPr bwMode="auto">
          <a:xfrm>
            <a:off x="103472" y="1590797"/>
            <a:ext cx="2836501" cy="3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2" descr="Santa Drinking Coffee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2"/>
          <a:stretch/>
        </p:blipFill>
        <p:spPr bwMode="auto">
          <a:xfrm>
            <a:off x="3034410" y="1878072"/>
            <a:ext cx="2891645" cy="2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Navidad, Navidad, compra, compra y nada mas…. | Marketing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55" y="1590797"/>
            <a:ext cx="3217751" cy="296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0" y="38100"/>
            <a:ext cx="91440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455001"/>
              </p:ext>
            </p:extLst>
          </p:nvPr>
        </p:nvGraphicFramePr>
        <p:xfrm>
          <a:off x="57150" y="5181598"/>
          <a:ext cx="8953500" cy="116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4601"/>
                <a:gridCol w="3345264"/>
                <a:gridCol w="2833635"/>
              </a:tblGrid>
              <a:tr h="1162052">
                <a:tc>
                  <a:txBody>
                    <a:bodyPr/>
                    <a:lstStyle/>
                    <a:p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</a:t>
                      </a:r>
                      <a:r>
                        <a:rPr lang="es-MX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bike</a:t>
                      </a:r>
                      <a:endParaRPr lang="es-MX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9050" y="669786"/>
            <a:ext cx="912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complete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record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falling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intonation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71940" y="6338190"/>
            <a:ext cx="354428" cy="4114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2857196" y="6338190"/>
            <a:ext cx="354428" cy="4114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Botón de acción: Hacia delante o Siguiente 9">
            <a:hlinkClick r:id="" action="ppaction://hlinkshowjump?jump=nextslide" highlightClick="1"/>
          </p:cNvPr>
          <p:cNvSpPr/>
          <p:nvPr/>
        </p:nvSpPr>
        <p:spPr>
          <a:xfrm>
            <a:off x="6178465" y="6338190"/>
            <a:ext cx="354428" cy="4114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93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Free Photo | Santa claus listening to music with headphon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61" y="1428058"/>
            <a:ext cx="3267544" cy="32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33 Santa Claus Cooking On A Grill Stock Photos, Pictures &amp; Royalty-Free  Images - iSt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1" y="1428058"/>
            <a:ext cx="2171700" cy="32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336 Santa Claus Holding Book Photos - Free &amp; Royalty-Free Stock Photos from  Dreamstim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r="18042"/>
          <a:stretch/>
        </p:blipFill>
        <p:spPr bwMode="auto">
          <a:xfrm>
            <a:off x="0" y="2114550"/>
            <a:ext cx="2756598" cy="25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0" y="38100"/>
            <a:ext cx="91440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Yes/No </a:t>
            </a:r>
            <a:r>
              <a:rPr lang="es-MX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s-MX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631542"/>
              </p:ext>
            </p:extLst>
          </p:nvPr>
        </p:nvGraphicFramePr>
        <p:xfrm>
          <a:off x="57150" y="5181598"/>
          <a:ext cx="8953500" cy="116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4601"/>
                <a:gridCol w="3345264"/>
                <a:gridCol w="2833635"/>
              </a:tblGrid>
              <a:tr h="1162052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Q: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 he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</a:rPr>
                        <a:t>watching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 TV?</a:t>
                      </a:r>
                    </a:p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A: _________________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                                   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A: _________________</a:t>
                      </a:r>
                    </a:p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                                   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A: _________________</a:t>
                      </a:r>
                    </a:p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9050" y="669786"/>
            <a:ext cx="8837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yes/no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respond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record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rising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intonation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yes/no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71940" y="6338190"/>
            <a:ext cx="354428" cy="4114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2857196" y="6338190"/>
            <a:ext cx="354428" cy="4114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Botón de acción: Hacia delante o Siguiente 9">
            <a:hlinkClick r:id="" action="ppaction://hlinkshowjump?jump=nextslide" highlightClick="1"/>
          </p:cNvPr>
          <p:cNvSpPr/>
          <p:nvPr/>
        </p:nvSpPr>
        <p:spPr>
          <a:xfrm>
            <a:off x="6178465" y="6338190"/>
            <a:ext cx="354428" cy="4114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50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38100"/>
            <a:ext cx="91440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s-MX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671752"/>
              </p:ext>
            </p:extLst>
          </p:nvPr>
        </p:nvGraphicFramePr>
        <p:xfrm>
          <a:off x="57150" y="5181598"/>
          <a:ext cx="8953500" cy="116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4601"/>
                <a:gridCol w="3345264"/>
                <a:gridCol w="2833635"/>
              </a:tblGrid>
              <a:tr h="1162052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Q: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                        ?</a:t>
                      </a:r>
                    </a:p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A: _________________</a:t>
                      </a:r>
                    </a:p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Q: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</a:rPr>
                        <a:t>Where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                       ?</a:t>
                      </a:r>
                    </a:p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A: _________________</a:t>
                      </a:r>
                    </a:p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Q: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                        ?</a:t>
                      </a:r>
                    </a:p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A: _________________</a:t>
                      </a:r>
                    </a:p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14" descr="Santa Taking Picture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7"/>
          <a:stretch/>
        </p:blipFill>
        <p:spPr bwMode="auto">
          <a:xfrm>
            <a:off x="6229350" y="1772444"/>
            <a:ext cx="3119996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Christmas Car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2E2E2"/>
              </a:clrFrom>
              <a:clrTo>
                <a:srgbClr val="E2E2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7" b="6949"/>
          <a:stretch/>
        </p:blipFill>
        <p:spPr bwMode="auto">
          <a:xfrm>
            <a:off x="3357004" y="2228850"/>
            <a:ext cx="2429992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Santa Claus Running: Imágenes, fotos de stock y vectores | Shutterstock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7" t="7976" r="26752" b="22024"/>
          <a:stretch/>
        </p:blipFill>
        <p:spPr bwMode="auto">
          <a:xfrm>
            <a:off x="220194" y="1772444"/>
            <a:ext cx="2351556" cy="29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9050" y="669786"/>
            <a:ext cx="8829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respond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record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falling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intonation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yes/no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Botón de acción: Hacia delante o Siguiente 10">
            <a:hlinkClick r:id="" action="ppaction://hlinkshowjump?jump=nextslide" highlightClick="1"/>
          </p:cNvPr>
          <p:cNvSpPr/>
          <p:nvPr/>
        </p:nvSpPr>
        <p:spPr>
          <a:xfrm>
            <a:off x="71940" y="6338190"/>
            <a:ext cx="354428" cy="4114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Botón de acción: Hacia delante o Siguiente 11">
            <a:hlinkClick r:id="" action="ppaction://hlinkshowjump?jump=nextslide" highlightClick="1"/>
          </p:cNvPr>
          <p:cNvSpPr/>
          <p:nvPr/>
        </p:nvSpPr>
        <p:spPr>
          <a:xfrm>
            <a:off x="2857196" y="6338190"/>
            <a:ext cx="354428" cy="4114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Botón de acción: Hacia delante o Siguiente 12">
            <a:hlinkClick r:id="" action="ppaction://hlinkshowjump?jump=nextslide" highlightClick="1"/>
          </p:cNvPr>
          <p:cNvSpPr/>
          <p:nvPr/>
        </p:nvSpPr>
        <p:spPr>
          <a:xfrm>
            <a:off x="6178465" y="6338190"/>
            <a:ext cx="354428" cy="4114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8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7048" y="1077339"/>
            <a:ext cx="8362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en.islcollective.com/video-lessons/embed/331548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tense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1532" y="2802905"/>
            <a:ext cx="2977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hare </a:t>
            </a:r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score </a:t>
            </a:r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284600" y="3383627"/>
            <a:ext cx="544895" cy="539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81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</TotalTime>
  <Words>388</Words>
  <Application>Microsoft Office PowerPoint</Application>
  <PresentationFormat>Carta (216 x 279 mm)</PresentationFormat>
  <Paragraphs>89</Paragraphs>
  <Slides>11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16</cp:revision>
  <dcterms:created xsi:type="dcterms:W3CDTF">2020-12-17T20:32:37Z</dcterms:created>
  <dcterms:modified xsi:type="dcterms:W3CDTF">2020-12-18T02:30:52Z</dcterms:modified>
</cp:coreProperties>
</file>