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7" r:id="rId11"/>
    <p:sldId id="268" r:id="rId12"/>
    <p:sldId id="269" r:id="rId13"/>
    <p:sldId id="275" r:id="rId14"/>
    <p:sldId id="276" r:id="rId15"/>
    <p:sldId id="277" r:id="rId16"/>
    <p:sldId id="285" r:id="rId17"/>
    <p:sldId id="287" r:id="rId18"/>
    <p:sldId id="278" r:id="rId19"/>
    <p:sldId id="279" r:id="rId20"/>
    <p:sldId id="280" r:id="rId21"/>
    <p:sldId id="270" r:id="rId22"/>
    <p:sldId id="281" r:id="rId23"/>
    <p:sldId id="282" r:id="rId24"/>
    <p:sldId id="289" r:id="rId25"/>
    <p:sldId id="283"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727" autoAdjust="0"/>
  </p:normalViewPr>
  <p:slideViewPr>
    <p:cSldViewPr snapToGrid="0">
      <p:cViewPr>
        <p:scale>
          <a:sx n="80" d="100"/>
          <a:sy n="80" d="100"/>
        </p:scale>
        <p:origin x="378"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07C6-9033-4D75-B488-82109125442F}" type="doc">
      <dgm:prSet loTypeId="urn:microsoft.com/office/officeart/2005/8/layout/hProcess3" loCatId="process" qsTypeId="urn:microsoft.com/office/officeart/2005/8/quickstyle/simple1" qsCatId="simple" csTypeId="urn:microsoft.com/office/officeart/2005/8/colors/accent1_2" csCatId="accent1" phldr="1"/>
      <dgm:spPr/>
    </dgm:pt>
    <dgm:pt modelId="{AFB03432-72AC-414E-B39B-F7F8FB6C6F0D}">
      <dgm:prSet phldrT="[Texto]"/>
      <dgm:spPr/>
      <dgm:t>
        <a:bodyPr/>
        <a:lstStyle/>
        <a:p>
          <a:r>
            <a:rPr lang="es-ES" dirty="0" smtClean="0"/>
            <a:t> </a:t>
          </a:r>
          <a:endParaRPr lang="es-ES" dirty="0"/>
        </a:p>
      </dgm:t>
    </dgm:pt>
    <dgm:pt modelId="{DC8F801F-7B3B-40DC-A049-85F7A3ACB56F}" type="parTrans" cxnId="{FD5F7867-818D-4C3F-8E31-5AB486007BDA}">
      <dgm:prSet/>
      <dgm:spPr/>
      <dgm:t>
        <a:bodyPr/>
        <a:lstStyle/>
        <a:p>
          <a:endParaRPr lang="es-ES"/>
        </a:p>
      </dgm:t>
    </dgm:pt>
    <dgm:pt modelId="{EC5D4604-8DF6-4840-9333-A1C1C61307FD}" type="sibTrans" cxnId="{FD5F7867-818D-4C3F-8E31-5AB486007BDA}">
      <dgm:prSet/>
      <dgm:spPr/>
      <dgm:t>
        <a:bodyPr/>
        <a:lstStyle/>
        <a:p>
          <a:endParaRPr lang="es-ES"/>
        </a:p>
      </dgm:t>
    </dgm:pt>
    <dgm:pt modelId="{C3804DF4-27E9-4D53-8E14-52E37E4002BE}">
      <dgm:prSet phldrT="[Texto]" custT="1"/>
      <dgm:spPr/>
      <dgm:t>
        <a:bodyPr/>
        <a:lstStyle/>
        <a:p>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Debe</a:t>
          </a:r>
          <a:r>
            <a:rPr lang="es-ES" sz="1600" spc="-22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incluir</a:t>
          </a:r>
          <a:r>
            <a:rPr lang="es-ES" sz="1600" spc="-23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cuatro</a:t>
          </a:r>
          <a:r>
            <a:rPr lang="es-ES" sz="1600" spc="-22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elementos :</a:t>
          </a:r>
          <a:r>
            <a:rPr lang="es-ES" sz="1600" spc="-21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autor, fecha de publicación, título del trabajo y fuente para recuperación.</a:t>
          </a:r>
          <a:endParaRPr lang="es-ES" sz="1200" dirty="0">
            <a:solidFill>
              <a:schemeClr val="tx1"/>
            </a:solidFill>
          </a:endParaRPr>
        </a:p>
      </dgm:t>
    </dgm:pt>
    <dgm:pt modelId="{B5DE6143-479D-4D43-986C-05633370F636}" type="parTrans" cxnId="{A1E28CCB-48A1-407E-B5C1-6B905734E958}">
      <dgm:prSet/>
      <dgm:spPr/>
      <dgm:t>
        <a:bodyPr/>
        <a:lstStyle/>
        <a:p>
          <a:endParaRPr lang="es-ES"/>
        </a:p>
      </dgm:t>
    </dgm:pt>
    <dgm:pt modelId="{F4EFA683-C718-4B14-98C8-182BE722861B}" type="sibTrans" cxnId="{A1E28CCB-48A1-407E-B5C1-6B905734E958}">
      <dgm:prSet/>
      <dgm:spPr/>
      <dgm:t>
        <a:bodyPr/>
        <a:lstStyle/>
        <a:p>
          <a:endParaRPr lang="es-ES"/>
        </a:p>
      </dgm:t>
    </dgm:pt>
    <dgm:pt modelId="{169AB91F-DC12-4C7C-8204-B03435E26117}">
      <dgm:prSet phldrT="[Texto]"/>
      <dgm:spPr/>
      <dgm:t>
        <a:bodyPr/>
        <a:lstStyle/>
        <a:p>
          <a:r>
            <a:rPr lang="es-ES" dirty="0" smtClean="0"/>
            <a:t> </a:t>
          </a:r>
          <a:endParaRPr lang="es-ES" dirty="0"/>
        </a:p>
      </dgm:t>
    </dgm:pt>
    <dgm:pt modelId="{AD4E438B-D499-4800-B78F-6BA0BEC6A0F2}" type="parTrans" cxnId="{C8B39F15-F29E-4661-94BE-2A1AEE57E46B}">
      <dgm:prSet/>
      <dgm:spPr/>
      <dgm:t>
        <a:bodyPr/>
        <a:lstStyle/>
        <a:p>
          <a:endParaRPr lang="es-ES"/>
        </a:p>
      </dgm:t>
    </dgm:pt>
    <dgm:pt modelId="{19E8E65B-66F5-41C6-869B-D1A1E22C6744}" type="sibTrans" cxnId="{C8B39F15-F29E-4661-94BE-2A1AEE57E46B}">
      <dgm:prSet/>
      <dgm:spPr/>
      <dgm:t>
        <a:bodyPr/>
        <a:lstStyle/>
        <a:p>
          <a:endParaRPr lang="es-ES"/>
        </a:p>
      </dgm:t>
    </dgm:pt>
    <dgm:pt modelId="{B60BA94C-22FE-4C39-9B15-32176F5A96B8}" type="pres">
      <dgm:prSet presAssocID="{316807C6-9033-4D75-B488-82109125442F}" presName="Name0" presStyleCnt="0">
        <dgm:presLayoutVars>
          <dgm:dir/>
          <dgm:animLvl val="lvl"/>
          <dgm:resizeHandles val="exact"/>
        </dgm:presLayoutVars>
      </dgm:prSet>
      <dgm:spPr/>
    </dgm:pt>
    <dgm:pt modelId="{CB596E69-9C09-4F3F-89C3-BFAE811AE239}" type="pres">
      <dgm:prSet presAssocID="{316807C6-9033-4D75-B488-82109125442F}" presName="dummy" presStyleCnt="0"/>
      <dgm:spPr/>
    </dgm:pt>
    <dgm:pt modelId="{90346488-A4C9-4AFB-A005-24F62B67D49C}" type="pres">
      <dgm:prSet presAssocID="{316807C6-9033-4D75-B488-82109125442F}" presName="linH" presStyleCnt="0"/>
      <dgm:spPr/>
    </dgm:pt>
    <dgm:pt modelId="{DA8C9C2B-9C90-4795-A3E0-F0FBFEEF2B55}" type="pres">
      <dgm:prSet presAssocID="{316807C6-9033-4D75-B488-82109125442F}" presName="padding1" presStyleCnt="0"/>
      <dgm:spPr/>
    </dgm:pt>
    <dgm:pt modelId="{575F2DE4-4B3B-4237-B92C-BD0AF603817F}" type="pres">
      <dgm:prSet presAssocID="{AFB03432-72AC-414E-B39B-F7F8FB6C6F0D}" presName="linV" presStyleCnt="0"/>
      <dgm:spPr/>
    </dgm:pt>
    <dgm:pt modelId="{95C9D0CD-ABB1-4D0E-A4BF-73C3BEBC04DB}" type="pres">
      <dgm:prSet presAssocID="{AFB03432-72AC-414E-B39B-F7F8FB6C6F0D}" presName="spVertical1" presStyleCnt="0"/>
      <dgm:spPr/>
    </dgm:pt>
    <dgm:pt modelId="{801A4681-31D0-4D2F-934C-A2C7DB03299C}" type="pres">
      <dgm:prSet presAssocID="{AFB03432-72AC-414E-B39B-F7F8FB6C6F0D}" presName="parTx" presStyleLbl="revTx" presStyleIdx="0" presStyleCnt="3">
        <dgm:presLayoutVars>
          <dgm:chMax val="0"/>
          <dgm:chPref val="0"/>
          <dgm:bulletEnabled val="1"/>
        </dgm:presLayoutVars>
      </dgm:prSet>
      <dgm:spPr/>
      <dgm:t>
        <a:bodyPr/>
        <a:lstStyle/>
        <a:p>
          <a:endParaRPr lang="es-ES"/>
        </a:p>
      </dgm:t>
    </dgm:pt>
    <dgm:pt modelId="{C9EC3608-2323-4E15-9259-0A259D804BEB}" type="pres">
      <dgm:prSet presAssocID="{AFB03432-72AC-414E-B39B-F7F8FB6C6F0D}" presName="spVertical2" presStyleCnt="0"/>
      <dgm:spPr/>
    </dgm:pt>
    <dgm:pt modelId="{B898641B-7C12-4718-B1B6-9EE8CE07A692}" type="pres">
      <dgm:prSet presAssocID="{AFB03432-72AC-414E-B39B-F7F8FB6C6F0D}" presName="spVertical3" presStyleCnt="0"/>
      <dgm:spPr/>
    </dgm:pt>
    <dgm:pt modelId="{E680923A-8F3D-4E29-A4EA-B6263247AECE}" type="pres">
      <dgm:prSet presAssocID="{EC5D4604-8DF6-4840-9333-A1C1C61307FD}" presName="space" presStyleCnt="0"/>
      <dgm:spPr/>
    </dgm:pt>
    <dgm:pt modelId="{F325AD11-9FC0-4A2A-9CF3-09C6D47306F2}" type="pres">
      <dgm:prSet presAssocID="{C3804DF4-27E9-4D53-8E14-52E37E4002BE}" presName="linV" presStyleCnt="0"/>
      <dgm:spPr/>
    </dgm:pt>
    <dgm:pt modelId="{6DFD1312-CE9E-469A-9CC1-4512AE0C2CCF}" type="pres">
      <dgm:prSet presAssocID="{C3804DF4-27E9-4D53-8E14-52E37E4002BE}" presName="spVertical1" presStyleCnt="0"/>
      <dgm:spPr/>
    </dgm:pt>
    <dgm:pt modelId="{B262F7C1-775F-47C9-9E16-BFF154EE0E5A}" type="pres">
      <dgm:prSet presAssocID="{C3804DF4-27E9-4D53-8E14-52E37E4002BE}" presName="parTx" presStyleLbl="revTx" presStyleIdx="1" presStyleCnt="3" custScaleX="324755" custLinFactY="6880" custLinFactNeighborX="-1349" custLinFactNeighborY="100000">
        <dgm:presLayoutVars>
          <dgm:chMax val="0"/>
          <dgm:chPref val="0"/>
          <dgm:bulletEnabled val="1"/>
        </dgm:presLayoutVars>
      </dgm:prSet>
      <dgm:spPr/>
      <dgm:t>
        <a:bodyPr/>
        <a:lstStyle/>
        <a:p>
          <a:endParaRPr lang="es-ES"/>
        </a:p>
      </dgm:t>
    </dgm:pt>
    <dgm:pt modelId="{2C3CA5ED-F488-48C5-82BB-423942CCEDF9}" type="pres">
      <dgm:prSet presAssocID="{C3804DF4-27E9-4D53-8E14-52E37E4002BE}" presName="spVertical2" presStyleCnt="0"/>
      <dgm:spPr/>
    </dgm:pt>
    <dgm:pt modelId="{AE8EB1DB-25F9-485C-92A1-F45D45E6EED2}" type="pres">
      <dgm:prSet presAssocID="{C3804DF4-27E9-4D53-8E14-52E37E4002BE}" presName="spVertical3" presStyleCnt="0"/>
      <dgm:spPr/>
    </dgm:pt>
    <dgm:pt modelId="{E6E31F5C-3C33-4E09-878E-B83A34873D8D}" type="pres">
      <dgm:prSet presAssocID="{F4EFA683-C718-4B14-98C8-182BE722861B}" presName="space" presStyleCnt="0"/>
      <dgm:spPr/>
    </dgm:pt>
    <dgm:pt modelId="{08A64CD8-ED04-4E5D-9654-6BA33CD63791}" type="pres">
      <dgm:prSet presAssocID="{169AB91F-DC12-4C7C-8204-B03435E26117}" presName="linV" presStyleCnt="0"/>
      <dgm:spPr/>
    </dgm:pt>
    <dgm:pt modelId="{02E71E66-D62F-4A73-A3D9-FCBC4A5F7865}" type="pres">
      <dgm:prSet presAssocID="{169AB91F-DC12-4C7C-8204-B03435E26117}" presName="spVertical1" presStyleCnt="0"/>
      <dgm:spPr/>
    </dgm:pt>
    <dgm:pt modelId="{4ACEE34E-A482-4499-90BF-893DAF017C97}" type="pres">
      <dgm:prSet presAssocID="{169AB91F-DC12-4C7C-8204-B03435E26117}" presName="parTx" presStyleLbl="revTx" presStyleIdx="2" presStyleCnt="3">
        <dgm:presLayoutVars>
          <dgm:chMax val="0"/>
          <dgm:chPref val="0"/>
          <dgm:bulletEnabled val="1"/>
        </dgm:presLayoutVars>
      </dgm:prSet>
      <dgm:spPr/>
      <dgm:t>
        <a:bodyPr/>
        <a:lstStyle/>
        <a:p>
          <a:endParaRPr lang="es-ES"/>
        </a:p>
      </dgm:t>
    </dgm:pt>
    <dgm:pt modelId="{2A059ADA-F786-4750-8877-60A229E79740}" type="pres">
      <dgm:prSet presAssocID="{169AB91F-DC12-4C7C-8204-B03435E26117}" presName="spVertical2" presStyleCnt="0"/>
      <dgm:spPr/>
    </dgm:pt>
    <dgm:pt modelId="{3464A658-9B1B-4F83-913C-37C8EF8D23B3}" type="pres">
      <dgm:prSet presAssocID="{169AB91F-DC12-4C7C-8204-B03435E26117}" presName="spVertical3" presStyleCnt="0"/>
      <dgm:spPr/>
    </dgm:pt>
    <dgm:pt modelId="{18260743-8E1A-4249-BE10-9A5CF30191E1}" type="pres">
      <dgm:prSet presAssocID="{316807C6-9033-4D75-B488-82109125442F}" presName="padding2" presStyleCnt="0"/>
      <dgm:spPr/>
    </dgm:pt>
    <dgm:pt modelId="{F642DCD3-C8A5-498D-8C46-5863A9AAC941}" type="pres">
      <dgm:prSet presAssocID="{316807C6-9033-4D75-B488-82109125442F}" presName="negArrow" presStyleCnt="0"/>
      <dgm:spPr/>
    </dgm:pt>
    <dgm:pt modelId="{D0338489-9E81-405C-B733-4B05D5A685E5}" type="pres">
      <dgm:prSet presAssocID="{316807C6-9033-4D75-B488-82109125442F}" presName="backgroundArrow" presStyleLbl="node1" presStyleIdx="0" presStyleCnt="1" custScaleY="161327" custLinFactNeighborX="911" custLinFactNeighborY="97558"/>
      <dgm:spPr/>
    </dgm:pt>
  </dgm:ptLst>
  <dgm:cxnLst>
    <dgm:cxn modelId="{F299B12E-CBDF-4EE9-8C93-8C9D0C862EEE}" type="presOf" srcId="{C3804DF4-27E9-4D53-8E14-52E37E4002BE}" destId="{B262F7C1-775F-47C9-9E16-BFF154EE0E5A}" srcOrd="0" destOrd="0" presId="urn:microsoft.com/office/officeart/2005/8/layout/hProcess3"/>
    <dgm:cxn modelId="{A1E28CCB-48A1-407E-B5C1-6B905734E958}" srcId="{316807C6-9033-4D75-B488-82109125442F}" destId="{C3804DF4-27E9-4D53-8E14-52E37E4002BE}" srcOrd="1" destOrd="0" parTransId="{B5DE6143-479D-4D43-986C-05633370F636}" sibTransId="{F4EFA683-C718-4B14-98C8-182BE722861B}"/>
    <dgm:cxn modelId="{668C7E05-0DF3-47A8-A554-F0E30DD607A0}" type="presOf" srcId="{316807C6-9033-4D75-B488-82109125442F}" destId="{B60BA94C-22FE-4C39-9B15-32176F5A96B8}" srcOrd="0" destOrd="0" presId="urn:microsoft.com/office/officeart/2005/8/layout/hProcess3"/>
    <dgm:cxn modelId="{C8B39F15-F29E-4661-94BE-2A1AEE57E46B}" srcId="{316807C6-9033-4D75-B488-82109125442F}" destId="{169AB91F-DC12-4C7C-8204-B03435E26117}" srcOrd="2" destOrd="0" parTransId="{AD4E438B-D499-4800-B78F-6BA0BEC6A0F2}" sibTransId="{19E8E65B-66F5-41C6-869B-D1A1E22C6744}"/>
    <dgm:cxn modelId="{FD5F7867-818D-4C3F-8E31-5AB486007BDA}" srcId="{316807C6-9033-4D75-B488-82109125442F}" destId="{AFB03432-72AC-414E-B39B-F7F8FB6C6F0D}" srcOrd="0" destOrd="0" parTransId="{DC8F801F-7B3B-40DC-A049-85F7A3ACB56F}" sibTransId="{EC5D4604-8DF6-4840-9333-A1C1C61307FD}"/>
    <dgm:cxn modelId="{3DAC1280-72EA-40E5-8384-6E5E3A28EEF9}" type="presOf" srcId="{169AB91F-DC12-4C7C-8204-B03435E26117}" destId="{4ACEE34E-A482-4499-90BF-893DAF017C97}" srcOrd="0" destOrd="0" presId="urn:microsoft.com/office/officeart/2005/8/layout/hProcess3"/>
    <dgm:cxn modelId="{A6DA8AA8-5944-4667-A280-34A53C05EED9}" type="presOf" srcId="{AFB03432-72AC-414E-B39B-F7F8FB6C6F0D}" destId="{801A4681-31D0-4D2F-934C-A2C7DB03299C}" srcOrd="0" destOrd="0" presId="urn:microsoft.com/office/officeart/2005/8/layout/hProcess3"/>
    <dgm:cxn modelId="{2E83058E-5624-4691-BE5A-7AD5C60BBD88}" type="presParOf" srcId="{B60BA94C-22FE-4C39-9B15-32176F5A96B8}" destId="{CB596E69-9C09-4F3F-89C3-BFAE811AE239}" srcOrd="0" destOrd="0" presId="urn:microsoft.com/office/officeart/2005/8/layout/hProcess3"/>
    <dgm:cxn modelId="{0AADB277-E203-48F6-B934-2287DE762BDD}" type="presParOf" srcId="{B60BA94C-22FE-4C39-9B15-32176F5A96B8}" destId="{90346488-A4C9-4AFB-A005-24F62B67D49C}" srcOrd="1" destOrd="0" presId="urn:microsoft.com/office/officeart/2005/8/layout/hProcess3"/>
    <dgm:cxn modelId="{D6C4EB30-9493-434A-A4E0-F1861C90C50C}" type="presParOf" srcId="{90346488-A4C9-4AFB-A005-24F62B67D49C}" destId="{DA8C9C2B-9C90-4795-A3E0-F0FBFEEF2B55}" srcOrd="0" destOrd="0" presId="urn:microsoft.com/office/officeart/2005/8/layout/hProcess3"/>
    <dgm:cxn modelId="{83D1F8FF-B83D-4E7C-AB4E-631070BDC544}" type="presParOf" srcId="{90346488-A4C9-4AFB-A005-24F62B67D49C}" destId="{575F2DE4-4B3B-4237-B92C-BD0AF603817F}" srcOrd="1" destOrd="0" presId="urn:microsoft.com/office/officeart/2005/8/layout/hProcess3"/>
    <dgm:cxn modelId="{C35944A1-D9F5-4F6D-AA82-B2F9F923E6D3}" type="presParOf" srcId="{575F2DE4-4B3B-4237-B92C-BD0AF603817F}" destId="{95C9D0CD-ABB1-4D0E-A4BF-73C3BEBC04DB}" srcOrd="0" destOrd="0" presId="urn:microsoft.com/office/officeart/2005/8/layout/hProcess3"/>
    <dgm:cxn modelId="{641886F1-131E-4895-AEFF-2DF720C71B67}" type="presParOf" srcId="{575F2DE4-4B3B-4237-B92C-BD0AF603817F}" destId="{801A4681-31D0-4D2F-934C-A2C7DB03299C}" srcOrd="1" destOrd="0" presId="urn:microsoft.com/office/officeart/2005/8/layout/hProcess3"/>
    <dgm:cxn modelId="{20EE3E8C-9D63-43F4-9AD2-7075DFCD04E2}" type="presParOf" srcId="{575F2DE4-4B3B-4237-B92C-BD0AF603817F}" destId="{C9EC3608-2323-4E15-9259-0A259D804BEB}" srcOrd="2" destOrd="0" presId="urn:microsoft.com/office/officeart/2005/8/layout/hProcess3"/>
    <dgm:cxn modelId="{01F10BDB-A8E5-457D-BBF8-803D7B10A7A8}" type="presParOf" srcId="{575F2DE4-4B3B-4237-B92C-BD0AF603817F}" destId="{B898641B-7C12-4718-B1B6-9EE8CE07A692}" srcOrd="3" destOrd="0" presId="urn:microsoft.com/office/officeart/2005/8/layout/hProcess3"/>
    <dgm:cxn modelId="{FD91F76F-20BE-4559-B0A7-11BD4FEE0AA0}" type="presParOf" srcId="{90346488-A4C9-4AFB-A005-24F62B67D49C}" destId="{E680923A-8F3D-4E29-A4EA-B6263247AECE}" srcOrd="2" destOrd="0" presId="urn:microsoft.com/office/officeart/2005/8/layout/hProcess3"/>
    <dgm:cxn modelId="{91683769-9AD7-45A8-A38D-7CE01DBC9B9A}" type="presParOf" srcId="{90346488-A4C9-4AFB-A005-24F62B67D49C}" destId="{F325AD11-9FC0-4A2A-9CF3-09C6D47306F2}" srcOrd="3" destOrd="0" presId="urn:microsoft.com/office/officeart/2005/8/layout/hProcess3"/>
    <dgm:cxn modelId="{FBB1A6F0-3338-4440-AA4A-D5E6FB99D5B8}" type="presParOf" srcId="{F325AD11-9FC0-4A2A-9CF3-09C6D47306F2}" destId="{6DFD1312-CE9E-469A-9CC1-4512AE0C2CCF}" srcOrd="0" destOrd="0" presId="urn:microsoft.com/office/officeart/2005/8/layout/hProcess3"/>
    <dgm:cxn modelId="{4DC34901-763B-45DF-809E-C87879AC29B4}" type="presParOf" srcId="{F325AD11-9FC0-4A2A-9CF3-09C6D47306F2}" destId="{B262F7C1-775F-47C9-9E16-BFF154EE0E5A}" srcOrd="1" destOrd="0" presId="urn:microsoft.com/office/officeart/2005/8/layout/hProcess3"/>
    <dgm:cxn modelId="{2737D925-AF17-4D60-9E21-E7B9C184FF9F}" type="presParOf" srcId="{F325AD11-9FC0-4A2A-9CF3-09C6D47306F2}" destId="{2C3CA5ED-F488-48C5-82BB-423942CCEDF9}" srcOrd="2" destOrd="0" presId="urn:microsoft.com/office/officeart/2005/8/layout/hProcess3"/>
    <dgm:cxn modelId="{061AE9EB-4827-45EE-B186-AFE6D306B5BC}" type="presParOf" srcId="{F325AD11-9FC0-4A2A-9CF3-09C6D47306F2}" destId="{AE8EB1DB-25F9-485C-92A1-F45D45E6EED2}" srcOrd="3" destOrd="0" presId="urn:microsoft.com/office/officeart/2005/8/layout/hProcess3"/>
    <dgm:cxn modelId="{559B385C-76DA-4833-A2FF-6AA0D108782D}" type="presParOf" srcId="{90346488-A4C9-4AFB-A005-24F62B67D49C}" destId="{E6E31F5C-3C33-4E09-878E-B83A34873D8D}" srcOrd="4" destOrd="0" presId="urn:microsoft.com/office/officeart/2005/8/layout/hProcess3"/>
    <dgm:cxn modelId="{C270DA41-70D6-46F5-9CCE-BB50168037BF}" type="presParOf" srcId="{90346488-A4C9-4AFB-A005-24F62B67D49C}" destId="{08A64CD8-ED04-4E5D-9654-6BA33CD63791}" srcOrd="5" destOrd="0" presId="urn:microsoft.com/office/officeart/2005/8/layout/hProcess3"/>
    <dgm:cxn modelId="{7294055E-09E1-40E9-8B7E-04FEE92FFECC}" type="presParOf" srcId="{08A64CD8-ED04-4E5D-9654-6BA33CD63791}" destId="{02E71E66-D62F-4A73-A3D9-FCBC4A5F7865}" srcOrd="0" destOrd="0" presId="urn:microsoft.com/office/officeart/2005/8/layout/hProcess3"/>
    <dgm:cxn modelId="{D09719B2-8152-4047-8244-556F17123957}" type="presParOf" srcId="{08A64CD8-ED04-4E5D-9654-6BA33CD63791}" destId="{4ACEE34E-A482-4499-90BF-893DAF017C97}" srcOrd="1" destOrd="0" presId="urn:microsoft.com/office/officeart/2005/8/layout/hProcess3"/>
    <dgm:cxn modelId="{6BC10AB8-7123-4E0F-B430-6A6C938976E8}" type="presParOf" srcId="{08A64CD8-ED04-4E5D-9654-6BA33CD63791}" destId="{2A059ADA-F786-4750-8877-60A229E79740}" srcOrd="2" destOrd="0" presId="urn:microsoft.com/office/officeart/2005/8/layout/hProcess3"/>
    <dgm:cxn modelId="{C14D285E-5692-4747-BECE-7EB1C60D1B90}" type="presParOf" srcId="{08A64CD8-ED04-4E5D-9654-6BA33CD63791}" destId="{3464A658-9B1B-4F83-913C-37C8EF8D23B3}" srcOrd="3" destOrd="0" presId="urn:microsoft.com/office/officeart/2005/8/layout/hProcess3"/>
    <dgm:cxn modelId="{490766F5-D46D-4B23-874E-796532F0F062}" type="presParOf" srcId="{90346488-A4C9-4AFB-A005-24F62B67D49C}" destId="{18260743-8E1A-4249-BE10-9A5CF30191E1}" srcOrd="6" destOrd="0" presId="urn:microsoft.com/office/officeart/2005/8/layout/hProcess3"/>
    <dgm:cxn modelId="{A7EE19CF-58CD-450A-9503-3696D850A304}" type="presParOf" srcId="{90346488-A4C9-4AFB-A005-24F62B67D49C}" destId="{F642DCD3-C8A5-498D-8C46-5863A9AAC941}" srcOrd="7" destOrd="0" presId="urn:microsoft.com/office/officeart/2005/8/layout/hProcess3"/>
    <dgm:cxn modelId="{56DC6EB5-1732-4D0E-8E79-886A8E9CE18C}" type="presParOf" srcId="{90346488-A4C9-4AFB-A005-24F62B67D49C}" destId="{D0338489-9E81-405C-B733-4B05D5A685E5}" srcOrd="8"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338489-9E81-405C-B733-4B05D5A685E5}">
      <dsp:nvSpPr>
        <dsp:cNvPr id="0" name=""/>
        <dsp:cNvSpPr/>
      </dsp:nvSpPr>
      <dsp:spPr>
        <a:xfrm>
          <a:off x="0" y="65419"/>
          <a:ext cx="4303058" cy="3368507"/>
        </a:xfrm>
        <a:prstGeom prst="rightArrow">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EE34E-A482-4499-90BF-893DAF017C97}">
      <dsp:nvSpPr>
        <dsp:cNvPr id="0" name=""/>
        <dsp:cNvSpPr/>
      </dsp:nvSpPr>
      <dsp:spPr>
        <a:xfrm>
          <a:off x="3248724" y="554709"/>
          <a:ext cx="624027"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es-ES" sz="2900" kern="1200" dirty="0" smtClean="0"/>
            <a:t> </a:t>
          </a:r>
          <a:endParaRPr lang="es-ES" sz="2900" kern="1200" dirty="0"/>
        </a:p>
      </dsp:txBody>
      <dsp:txXfrm>
        <a:off x="3248724" y="554709"/>
        <a:ext cx="624027" cy="1044000"/>
      </dsp:txXfrm>
    </dsp:sp>
    <dsp:sp modelId="{B262F7C1-775F-47C9-9E16-BFF154EE0E5A}">
      <dsp:nvSpPr>
        <dsp:cNvPr id="0" name=""/>
        <dsp:cNvSpPr/>
      </dsp:nvSpPr>
      <dsp:spPr>
        <a:xfrm>
          <a:off x="1088940" y="1148536"/>
          <a:ext cx="2026560"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62560" rIns="0" bIns="162560" numCol="1" spcCol="1270" anchor="ctr" anchorCtr="0">
          <a:noAutofit/>
        </a:bodyPr>
        <a:lstStyle/>
        <a:p>
          <a:pPr lvl="0" algn="ctr" defTabSz="711200">
            <a:lnSpc>
              <a:spcPct val="90000"/>
            </a:lnSpc>
            <a:spcBef>
              <a:spcPct val="0"/>
            </a:spcBef>
            <a:spcAft>
              <a:spcPct val="35000"/>
            </a:spcAft>
          </a:pPr>
          <a:r>
            <a:rPr lang="es-E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Debe</a:t>
          </a:r>
          <a:r>
            <a:rPr lang="es-ES" sz="1600" kern="1200" spc="-22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incluir</a:t>
          </a:r>
          <a:r>
            <a:rPr lang="es-ES" sz="1600" kern="1200" spc="-23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cuatro</a:t>
          </a:r>
          <a:r>
            <a:rPr lang="es-ES" sz="1600" kern="1200" spc="-22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elementos :</a:t>
          </a:r>
          <a:r>
            <a:rPr lang="es-ES" sz="1600" kern="1200" spc="-215"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s-ES" sz="1600" kern="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autor, fecha de publicación, título del trabajo y fuente para recuperación.</a:t>
          </a:r>
          <a:endParaRPr lang="es-ES" sz="1200" kern="1200" dirty="0">
            <a:solidFill>
              <a:schemeClr val="tx1"/>
            </a:solidFill>
          </a:endParaRPr>
        </a:p>
      </dsp:txBody>
      <dsp:txXfrm>
        <a:off x="1088940" y="1148536"/>
        <a:ext cx="2026560" cy="1044000"/>
      </dsp:txXfrm>
    </dsp:sp>
    <dsp:sp modelId="{801A4681-31D0-4D2F-934C-A2C7DB03299C}">
      <dsp:nvSpPr>
        <dsp:cNvPr id="0" name=""/>
        <dsp:cNvSpPr/>
      </dsp:nvSpPr>
      <dsp:spPr>
        <a:xfrm>
          <a:off x="348525" y="554709"/>
          <a:ext cx="624027" cy="104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94640" rIns="0" bIns="294640" numCol="1" spcCol="1270" anchor="ctr" anchorCtr="0">
          <a:noAutofit/>
        </a:bodyPr>
        <a:lstStyle/>
        <a:p>
          <a:pPr lvl="0" algn="ctr" defTabSz="1289050">
            <a:lnSpc>
              <a:spcPct val="90000"/>
            </a:lnSpc>
            <a:spcBef>
              <a:spcPct val="0"/>
            </a:spcBef>
            <a:spcAft>
              <a:spcPct val="35000"/>
            </a:spcAft>
          </a:pPr>
          <a:r>
            <a:rPr lang="es-ES" sz="2900" kern="1200" dirty="0" smtClean="0"/>
            <a:t> </a:t>
          </a:r>
          <a:endParaRPr lang="es-ES" sz="2900" kern="1200" dirty="0"/>
        </a:p>
      </dsp:txBody>
      <dsp:txXfrm>
        <a:off x="348525" y="554709"/>
        <a:ext cx="624027" cy="104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F7F071-F23E-45F0-81CF-0A2B50030A04}" type="datetimeFigureOut">
              <a:rPr lang="en-US" smtClean="0"/>
              <a:t>4/12/2021</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E362F-6B4C-4840-B140-1A4A7649F4D4}" type="slidenum">
              <a:rPr lang="en-US" smtClean="0"/>
              <a:t>‹Nº›</a:t>
            </a:fld>
            <a:endParaRPr lang="en-US"/>
          </a:p>
        </p:txBody>
      </p:sp>
    </p:spTree>
    <p:extLst>
      <p:ext uri="{BB962C8B-B14F-4D97-AF65-F5344CB8AC3E}">
        <p14:creationId xmlns:p14="http://schemas.microsoft.com/office/powerpoint/2010/main" val="35975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7A9E362F-6B4C-4840-B140-1A4A7649F4D4}" type="slidenum">
              <a:rPr lang="en-US" smtClean="0"/>
              <a:t>13</a:t>
            </a:fld>
            <a:endParaRPr lang="en-US"/>
          </a:p>
        </p:txBody>
      </p:sp>
    </p:spTree>
    <p:extLst>
      <p:ext uri="{BB962C8B-B14F-4D97-AF65-F5344CB8AC3E}">
        <p14:creationId xmlns:p14="http://schemas.microsoft.com/office/powerpoint/2010/main" val="3437911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DBCF974-561C-48FC-94FC-5438942BD545}" type="datetimeFigureOut">
              <a:rPr lang="en-US" smtClean="0"/>
              <a:t>4/11/2021</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F49637-3520-44B3-B767-4BA742449675}" type="slidenum">
              <a:rPr lang="en-US" smtClean="0"/>
              <a:t>‹Nº›</a:t>
            </a:fld>
            <a:endParaRPr lang="en-US"/>
          </a:p>
        </p:txBody>
      </p:sp>
    </p:spTree>
    <p:extLst>
      <p:ext uri="{BB962C8B-B14F-4D97-AF65-F5344CB8AC3E}">
        <p14:creationId xmlns:p14="http://schemas.microsoft.com/office/powerpoint/2010/main" val="580954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BCF974-561C-48FC-94FC-5438942BD54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3275564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DBCF974-561C-48FC-94FC-5438942BD545}" type="datetimeFigureOut">
              <a:rPr lang="en-US" smtClean="0"/>
              <a:t>4/11/2021</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F49637-3520-44B3-B767-4BA742449675}" type="slidenum">
              <a:rPr lang="en-US" smtClean="0"/>
              <a:t>‹Nº›</a:t>
            </a:fld>
            <a:endParaRPr lang="en-US"/>
          </a:p>
        </p:txBody>
      </p:sp>
    </p:spTree>
    <p:extLst>
      <p:ext uri="{BB962C8B-B14F-4D97-AF65-F5344CB8AC3E}">
        <p14:creationId xmlns:p14="http://schemas.microsoft.com/office/powerpoint/2010/main" val="1135068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DBCF974-561C-48FC-94FC-5438942BD545}" type="datetimeFigureOut">
              <a:rPr lang="en-US" smtClean="0"/>
              <a:t>4/11/2021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1850046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DBCF974-561C-48FC-94FC-5438942BD545}" type="datetimeFigureOut">
              <a:rPr lang="en-US" smtClean="0"/>
              <a:t>4/11/2021</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F49637-3520-44B3-B767-4BA742449675}" type="slidenum">
              <a:rPr lang="en-US" smtClean="0"/>
              <a:t>‹Nº›</a:t>
            </a:fld>
            <a:endParaRPr lang="en-US"/>
          </a:p>
        </p:txBody>
      </p:sp>
    </p:spTree>
    <p:extLst>
      <p:ext uri="{BB962C8B-B14F-4D97-AF65-F5344CB8AC3E}">
        <p14:creationId xmlns:p14="http://schemas.microsoft.com/office/powerpoint/2010/main" val="1273920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DBCF974-561C-48FC-94FC-5438942BD545}"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2405713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DBCF974-561C-48FC-94FC-5438942BD545}" type="datetimeFigureOut">
              <a:rPr lang="en-US" smtClean="0"/>
              <a:t>4/11/2021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2498319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DBCF974-561C-48FC-94FC-5438942BD545}" type="datetimeFigureOut">
              <a:rPr lang="en-US" smtClean="0"/>
              <a:t>4/11/2021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33401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CF974-561C-48FC-94FC-5438942BD545}" type="datetimeFigureOut">
              <a:rPr lang="en-US" smtClean="0"/>
              <a:t>4/11/2021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82773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DBCF974-561C-48FC-94FC-5438942BD545}" type="datetimeFigureOut">
              <a:rPr lang="en-US" smtClean="0"/>
              <a:t>4/11/2021</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F49637-3520-44B3-B767-4BA742449675}" type="slidenum">
              <a:rPr lang="en-US" smtClean="0"/>
              <a:t>‹Nº›</a:t>
            </a:fld>
            <a:endParaRPr lang="en-US"/>
          </a:p>
        </p:txBody>
      </p:sp>
    </p:spTree>
    <p:extLst>
      <p:ext uri="{BB962C8B-B14F-4D97-AF65-F5344CB8AC3E}">
        <p14:creationId xmlns:p14="http://schemas.microsoft.com/office/powerpoint/2010/main" val="3488015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FDBCF974-561C-48FC-94FC-5438942BD545}" type="datetimeFigureOut">
              <a:rPr lang="en-US" smtClean="0"/>
              <a:t>4/11/2021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F49637-3520-44B3-B767-4BA742449675}" type="slidenum">
              <a:rPr lang="en-US" smtClean="0"/>
              <a:t>‹Nº›</a:t>
            </a:fld>
            <a:endParaRPr lang="en-US"/>
          </a:p>
        </p:txBody>
      </p:sp>
    </p:spTree>
    <p:extLst>
      <p:ext uri="{BB962C8B-B14F-4D97-AF65-F5344CB8AC3E}">
        <p14:creationId xmlns:p14="http://schemas.microsoft.com/office/powerpoint/2010/main" val="309251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DBCF974-561C-48FC-94FC-5438942BD545}" type="datetimeFigureOut">
              <a:rPr lang="en-US" smtClean="0"/>
              <a:t>4/11/2021</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F49637-3520-44B3-B767-4BA742449675}" type="slidenum">
              <a:rPr lang="en-US" smtClean="0"/>
              <a:t>‹Nº›</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99543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repositorio.ucm.edu.co:8080/jspui/bitstream/handle/10839/894/Jairo%20de%20Jesus%20Vanegas%20Ossa.pdf?sequence=1&amp;isAllowed=y" TargetMode="External"/><Relationship Id="rId2" Type="http://schemas.openxmlformats.org/officeDocument/2006/relationships/hyperlink" Target="https://www.uv.mx/personal/albramirez/files/2017/06/2016-Tesis-Oma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18457" y="2538608"/>
            <a:ext cx="10985864" cy="3139321"/>
          </a:xfrm>
          <a:prstGeom prst="rect">
            <a:avLst/>
          </a:prstGeom>
        </p:spPr>
        <p:txBody>
          <a:bodyPr wrap="square">
            <a:spAutoFit/>
          </a:bodyPr>
          <a:lstStyle/>
          <a:p>
            <a:pPr marL="285750" indent="-285750">
              <a:buFont typeface="Wingdings" panose="05000000000000000000" pitchFamily="2" charset="2"/>
              <a:buChar char="§"/>
            </a:pPr>
            <a:r>
              <a:rPr lang="es-ES" b="0" i="0" dirty="0" smtClean="0">
                <a:solidFill>
                  <a:srgbClr val="000000"/>
                </a:solidFill>
                <a:effectLst/>
                <a:latin typeface="arial" panose="020B0604020202020204" pitchFamily="34" charset="0"/>
              </a:rPr>
              <a:t>La novela y el cuento, como textos narrativos, poseen la misma estructura. </a:t>
            </a:r>
          </a:p>
          <a:p>
            <a:endParaRPr lang="es-ES" b="0" i="0" dirty="0" smtClean="0">
              <a:solidFill>
                <a:srgbClr val="000000"/>
              </a:solidFill>
              <a:effectLst/>
              <a:latin typeface="arial" panose="020B0604020202020204" pitchFamily="34" charset="0"/>
            </a:endParaRPr>
          </a:p>
          <a:p>
            <a:endParaRPr lang="es-ES" dirty="0">
              <a:solidFill>
                <a:srgbClr val="000000"/>
              </a:solidFill>
              <a:latin typeface="arial" panose="020B0604020202020204" pitchFamily="34" charset="0"/>
            </a:endParaRPr>
          </a:p>
          <a:p>
            <a:pPr marL="285750" indent="-285750">
              <a:buFont typeface="Wingdings" panose="05000000000000000000" pitchFamily="2" charset="2"/>
              <a:buChar char="§"/>
            </a:pPr>
            <a:r>
              <a:rPr lang="es-ES" b="0" i="0" dirty="0" smtClean="0">
                <a:solidFill>
                  <a:srgbClr val="000000"/>
                </a:solidFill>
                <a:effectLst/>
                <a:latin typeface="arial" panose="020B0604020202020204" pitchFamily="34" charset="0"/>
              </a:rPr>
              <a:t>El rasgo más significativo del cuento es su brevedad, tan solo se centra en los elementos y detalles necesarios en el desarrollo de la historia, teniendo en cuenta el desenlace final. </a:t>
            </a:r>
          </a:p>
          <a:p>
            <a:endParaRPr lang="es-ES" b="0" i="0" dirty="0" smtClean="0">
              <a:solidFill>
                <a:srgbClr val="000000"/>
              </a:solidFill>
              <a:effectLst/>
              <a:latin typeface="arial" panose="020B0604020202020204" pitchFamily="34" charset="0"/>
            </a:endParaRPr>
          </a:p>
          <a:p>
            <a:endParaRPr lang="es-ES" dirty="0">
              <a:solidFill>
                <a:srgbClr val="000000"/>
              </a:solidFill>
              <a:latin typeface="arial" panose="020B0604020202020204" pitchFamily="34" charset="0"/>
            </a:endParaRPr>
          </a:p>
          <a:p>
            <a:pPr marL="285750" indent="-285750">
              <a:buFont typeface="Wingdings" panose="05000000000000000000" pitchFamily="2" charset="2"/>
              <a:buChar char="§"/>
            </a:pPr>
            <a:r>
              <a:rPr lang="es-ES" b="0" i="0" dirty="0" smtClean="0">
                <a:solidFill>
                  <a:srgbClr val="000000"/>
                </a:solidFill>
                <a:effectLst/>
                <a:latin typeface="arial" panose="020B0604020202020204" pitchFamily="34" charset="0"/>
              </a:rPr>
              <a:t>La novela, en cambio, se caracteriza por ser una narración más extensa; ello permite una mayor profundización en la caracterización de los personajes, además de una mayor presencia de la descripción y del diálogo.  </a:t>
            </a:r>
          </a:p>
          <a:p>
            <a:endParaRPr lang="es-ES" dirty="0">
              <a:solidFill>
                <a:srgbClr val="000000"/>
              </a:solidFill>
              <a:latin typeface="arial" panose="020B0604020202020204" pitchFamily="34" charset="0"/>
            </a:endParaRPr>
          </a:p>
        </p:txBody>
      </p:sp>
      <p:sp>
        <p:nvSpPr>
          <p:cNvPr id="5" name="CuadroTexto 4"/>
          <p:cNvSpPr txBox="1"/>
          <p:nvPr/>
        </p:nvSpPr>
        <p:spPr>
          <a:xfrm>
            <a:off x="718457" y="1005840"/>
            <a:ext cx="3384966" cy="646331"/>
          </a:xfrm>
          <a:prstGeom prst="rect">
            <a:avLst/>
          </a:prstGeom>
          <a:noFill/>
        </p:spPr>
        <p:txBody>
          <a:bodyPr wrap="none" rtlCol="0">
            <a:spAutoFit/>
          </a:bodyPr>
          <a:lstStyle/>
          <a:p>
            <a:r>
              <a:rPr lang="es-ES" sz="3600" dirty="0" smtClean="0">
                <a:solidFill>
                  <a:schemeClr val="bg1"/>
                </a:solidFill>
              </a:rPr>
              <a:t>Cuento y Novela</a:t>
            </a:r>
            <a:endParaRPr lang="en-US" sz="3600" dirty="0">
              <a:solidFill>
                <a:schemeClr val="bg1"/>
              </a:solidFill>
            </a:endParaRPr>
          </a:p>
        </p:txBody>
      </p:sp>
    </p:spTree>
    <p:extLst>
      <p:ext uri="{BB962C8B-B14F-4D97-AF65-F5344CB8AC3E}">
        <p14:creationId xmlns:p14="http://schemas.microsoft.com/office/powerpoint/2010/main" val="4068232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53441" y="2280031"/>
            <a:ext cx="10432867" cy="1754326"/>
          </a:xfrm>
          <a:prstGeom prst="rect">
            <a:avLst/>
          </a:prstGeom>
        </p:spPr>
        <p:txBody>
          <a:bodyPr wrap="square">
            <a:spAutoFit/>
          </a:bodyPr>
          <a:lstStyle/>
          <a:p>
            <a:pPr marL="285750" indent="-285750">
              <a:buFont typeface="Courier New" panose="02070309020205020404" pitchFamily="49" charset="0"/>
              <a:buChar char="o"/>
            </a:pPr>
            <a:r>
              <a:rPr lang="es-ES" dirty="0" smtClean="0">
                <a:solidFill>
                  <a:srgbClr val="000000"/>
                </a:solidFill>
                <a:latin typeface="Open Sans"/>
              </a:rPr>
              <a:t>Es</a:t>
            </a:r>
            <a:r>
              <a:rPr lang="es-ES" b="1" i="0" dirty="0" smtClean="0">
                <a:solidFill>
                  <a:srgbClr val="000000"/>
                </a:solidFill>
                <a:effectLst/>
                <a:latin typeface="Open Sans"/>
              </a:rPr>
              <a:t> un tipo de documento expositivo o explicativo</a:t>
            </a:r>
            <a:r>
              <a:rPr lang="es-ES" b="0" i="0" dirty="0" smtClean="0">
                <a:solidFill>
                  <a:srgbClr val="000000"/>
                </a:solidFill>
                <a:effectLst/>
                <a:latin typeface="Open Sans"/>
              </a:rPr>
              <a:t>, en el que se aborda un tema específico desde una o más perspectivas posibles. Consulta diversas fuentes y echa mano a material de apoyo (imágenes, fotografías, etc.), hasta agotar lo más posible el abordaje del tema en cuestión. </a:t>
            </a:r>
          </a:p>
          <a:p>
            <a:endParaRPr lang="es-ES" dirty="0">
              <a:solidFill>
                <a:srgbClr val="000000"/>
              </a:solidFill>
              <a:latin typeface="Open Sans"/>
            </a:endParaRPr>
          </a:p>
          <a:p>
            <a:r>
              <a:rPr lang="es-ES" b="0" i="0" dirty="0" smtClean="0">
                <a:solidFill>
                  <a:srgbClr val="000000"/>
                </a:solidFill>
                <a:effectLst/>
                <a:latin typeface="Open Sans"/>
              </a:rPr>
              <a:t>El término proviene del griego </a:t>
            </a:r>
            <a:r>
              <a:rPr lang="es-ES" b="0" i="1" dirty="0" smtClean="0">
                <a:solidFill>
                  <a:srgbClr val="000000"/>
                </a:solidFill>
                <a:effectLst/>
                <a:latin typeface="Open Sans"/>
              </a:rPr>
              <a:t>mono</a:t>
            </a:r>
            <a:r>
              <a:rPr lang="es-ES" b="0" i="0" dirty="0" smtClean="0">
                <a:solidFill>
                  <a:srgbClr val="000000"/>
                </a:solidFill>
                <a:effectLst/>
                <a:latin typeface="Open Sans"/>
              </a:rPr>
              <a:t>, “uno”, y </a:t>
            </a:r>
            <a:r>
              <a:rPr lang="es-ES" b="0" i="1" dirty="0" err="1" smtClean="0">
                <a:solidFill>
                  <a:srgbClr val="000000"/>
                </a:solidFill>
                <a:effectLst/>
                <a:latin typeface="Open Sans"/>
              </a:rPr>
              <a:t>graphos</a:t>
            </a:r>
            <a:r>
              <a:rPr lang="es-ES" b="0" i="0" dirty="0" smtClean="0">
                <a:solidFill>
                  <a:srgbClr val="000000"/>
                </a:solidFill>
                <a:effectLst/>
                <a:latin typeface="Open Sans"/>
              </a:rPr>
              <a:t>, “escritura”.</a:t>
            </a:r>
            <a:br>
              <a:rPr lang="es-ES" b="0" i="0" dirty="0" smtClean="0">
                <a:solidFill>
                  <a:srgbClr val="000000"/>
                </a:solidFill>
                <a:effectLst/>
                <a:latin typeface="Open Sans"/>
              </a:rPr>
            </a:br>
            <a:endParaRPr lang="en-US" dirty="0"/>
          </a:p>
        </p:txBody>
      </p:sp>
      <p:sp>
        <p:nvSpPr>
          <p:cNvPr id="5" name="Rectángulo 4"/>
          <p:cNvSpPr/>
          <p:nvPr/>
        </p:nvSpPr>
        <p:spPr>
          <a:xfrm>
            <a:off x="478463" y="984459"/>
            <a:ext cx="4618572" cy="523220"/>
          </a:xfrm>
          <a:prstGeom prst="rect">
            <a:avLst/>
          </a:prstGeom>
        </p:spPr>
        <p:txBody>
          <a:bodyPr wrap="none">
            <a:spAutoFit/>
          </a:bodyPr>
          <a:lstStyle/>
          <a:p>
            <a:r>
              <a:rPr lang="en-US" sz="2800" b="1" i="0" u="none" strike="noStrike" dirty="0" smtClean="0">
                <a:solidFill>
                  <a:schemeClr val="bg1"/>
                </a:solidFill>
                <a:effectLst/>
                <a:latin typeface="Arial" panose="020B0604020202020204" pitchFamily="34" charset="0"/>
              </a:rPr>
              <a:t>¿</a:t>
            </a:r>
            <a:r>
              <a:rPr lang="en-US" sz="2800" b="1" i="0" u="none" strike="noStrike" dirty="0" err="1" smtClean="0">
                <a:solidFill>
                  <a:schemeClr val="bg1"/>
                </a:solidFill>
                <a:effectLst/>
                <a:latin typeface="Arial" panose="020B0604020202020204" pitchFamily="34" charset="0"/>
              </a:rPr>
              <a:t>Qué</a:t>
            </a:r>
            <a:r>
              <a:rPr lang="en-US" sz="2800" b="1" i="0" u="none" strike="noStrike" dirty="0" smtClean="0">
                <a:solidFill>
                  <a:schemeClr val="bg1"/>
                </a:solidFill>
                <a:effectLst/>
                <a:latin typeface="Arial" panose="020B0604020202020204" pitchFamily="34" charset="0"/>
              </a:rPr>
              <a:t> </a:t>
            </a:r>
            <a:r>
              <a:rPr lang="en-US" sz="2800" b="1" i="0" u="none" strike="noStrike" dirty="0" err="1" smtClean="0">
                <a:solidFill>
                  <a:schemeClr val="bg1"/>
                </a:solidFill>
                <a:effectLst/>
                <a:latin typeface="Arial" panose="020B0604020202020204" pitchFamily="34" charset="0"/>
              </a:rPr>
              <a:t>es</a:t>
            </a:r>
            <a:r>
              <a:rPr lang="en-US" sz="2800" b="1" i="0" u="none" strike="noStrike" dirty="0" smtClean="0">
                <a:solidFill>
                  <a:schemeClr val="bg1"/>
                </a:solidFill>
                <a:effectLst/>
                <a:latin typeface="Arial" panose="020B0604020202020204" pitchFamily="34" charset="0"/>
              </a:rPr>
              <a:t> </a:t>
            </a:r>
            <a:r>
              <a:rPr lang="en-US" sz="2800" b="1" i="0" u="none" strike="noStrike" dirty="0" err="1" smtClean="0">
                <a:solidFill>
                  <a:schemeClr val="bg1"/>
                </a:solidFill>
                <a:effectLst/>
                <a:latin typeface="Arial" panose="020B0604020202020204" pitchFamily="34" charset="0"/>
              </a:rPr>
              <a:t>una</a:t>
            </a:r>
            <a:r>
              <a:rPr lang="en-US" sz="2800" b="1" i="0" u="none" strike="noStrike" dirty="0" smtClean="0">
                <a:solidFill>
                  <a:schemeClr val="bg1"/>
                </a:solidFill>
                <a:effectLst/>
                <a:latin typeface="Arial" panose="020B0604020202020204" pitchFamily="34" charset="0"/>
              </a:rPr>
              <a:t> </a:t>
            </a:r>
            <a:r>
              <a:rPr lang="en-US" sz="2800" b="1" i="0" u="none" strike="noStrike" dirty="0" err="1" smtClean="0">
                <a:solidFill>
                  <a:schemeClr val="bg1"/>
                </a:solidFill>
                <a:effectLst/>
                <a:latin typeface="Arial" panose="020B0604020202020204" pitchFamily="34" charset="0"/>
              </a:rPr>
              <a:t>monografía</a:t>
            </a:r>
            <a:r>
              <a:rPr lang="en-US" sz="2800" b="1" i="0" u="none" strike="noStrike" dirty="0" smtClean="0">
                <a:solidFill>
                  <a:schemeClr val="bg1"/>
                </a:solidFill>
                <a:effectLst/>
                <a:latin typeface="Arial" panose="020B0604020202020204" pitchFamily="34" charset="0"/>
              </a:rPr>
              <a:t>?</a:t>
            </a:r>
            <a:endParaRPr lang="en-US" sz="2800" b="1" i="0" u="none" strike="noStrike" dirty="0">
              <a:solidFill>
                <a:schemeClr val="bg1"/>
              </a:solidFill>
              <a:effectLst/>
              <a:latin typeface="Arial" panose="020B0604020202020204" pitchFamily="34" charset="0"/>
            </a:endParaRPr>
          </a:p>
        </p:txBody>
      </p:sp>
      <p:sp>
        <p:nvSpPr>
          <p:cNvPr id="6" name="Rectángulo 5"/>
          <p:cNvSpPr/>
          <p:nvPr/>
        </p:nvSpPr>
        <p:spPr>
          <a:xfrm>
            <a:off x="853441" y="4504619"/>
            <a:ext cx="10100543" cy="1477328"/>
          </a:xfrm>
          <a:prstGeom prst="rect">
            <a:avLst/>
          </a:prstGeom>
        </p:spPr>
        <p:txBody>
          <a:bodyPr wrap="square">
            <a:spAutoFit/>
          </a:bodyPr>
          <a:lstStyle/>
          <a:p>
            <a:pPr marL="285750" indent="-285750">
              <a:buFont typeface="Courier New" panose="02070309020205020404" pitchFamily="49" charset="0"/>
              <a:buChar char="o"/>
            </a:pPr>
            <a:r>
              <a:rPr lang="es-ES" b="0" i="0" dirty="0" smtClean="0">
                <a:solidFill>
                  <a:srgbClr val="000000"/>
                </a:solidFill>
                <a:effectLst/>
                <a:latin typeface="Open Sans"/>
              </a:rPr>
              <a:t>Se trata de un </a:t>
            </a:r>
            <a:r>
              <a:rPr lang="es-ES" dirty="0">
                <a:solidFill>
                  <a:srgbClr val="000000"/>
                </a:solidFill>
                <a:latin typeface="Open Sans"/>
              </a:rPr>
              <a:t>t</a:t>
            </a:r>
            <a:r>
              <a:rPr lang="es-ES" b="0" i="0" dirty="0" smtClean="0">
                <a:solidFill>
                  <a:srgbClr val="000000"/>
                </a:solidFill>
                <a:effectLst/>
                <a:latin typeface="Open Sans"/>
              </a:rPr>
              <a:t>exto muy usual en las academias y en diversos ámbitos laborales, dado que </a:t>
            </a:r>
            <a:r>
              <a:rPr lang="es-ES" b="1" i="0" dirty="0" smtClean="0">
                <a:solidFill>
                  <a:srgbClr val="000000"/>
                </a:solidFill>
                <a:effectLst/>
                <a:latin typeface="Open Sans"/>
              </a:rPr>
              <a:t>ofrecen un amplio nivel de investigación</a:t>
            </a:r>
            <a:r>
              <a:rPr lang="es-ES" b="0" i="0" dirty="0" smtClean="0">
                <a:solidFill>
                  <a:srgbClr val="000000"/>
                </a:solidFill>
                <a:effectLst/>
                <a:latin typeface="Open Sans"/>
              </a:rPr>
              <a:t>, sin requerir por ello de un lenguaje técnico o especializado. Tienen una extensión de tipo variable, de modo que se trata de un formato bastante versátil a la hora de exponer pormenorizadamente una investigación.</a:t>
            </a:r>
            <a:br>
              <a:rPr lang="es-ES" b="0" i="0" dirty="0" smtClean="0">
                <a:solidFill>
                  <a:srgbClr val="000000"/>
                </a:solidFill>
                <a:effectLst/>
                <a:latin typeface="Open Sans"/>
              </a:rPr>
            </a:br>
            <a:endParaRPr lang="en-US" dirty="0"/>
          </a:p>
        </p:txBody>
      </p:sp>
    </p:spTree>
    <p:extLst>
      <p:ext uri="{BB962C8B-B14F-4D97-AF65-F5344CB8AC3E}">
        <p14:creationId xmlns:p14="http://schemas.microsoft.com/office/powerpoint/2010/main" val="2220171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2900" y="1141214"/>
            <a:ext cx="5230919" cy="461665"/>
          </a:xfrm>
          <a:prstGeom prst="rect">
            <a:avLst/>
          </a:prstGeom>
        </p:spPr>
        <p:txBody>
          <a:bodyPr wrap="none">
            <a:spAutoFit/>
          </a:bodyPr>
          <a:lstStyle/>
          <a:p>
            <a:r>
              <a:rPr lang="en-US" sz="2400" b="1" i="0" u="none" strike="noStrike" dirty="0" err="1" smtClean="0">
                <a:solidFill>
                  <a:schemeClr val="bg1"/>
                </a:solidFill>
                <a:effectLst/>
                <a:latin typeface="Arial" panose="020B0604020202020204" pitchFamily="34" charset="0"/>
              </a:rPr>
              <a:t>Características</a:t>
            </a:r>
            <a:r>
              <a:rPr lang="en-US" sz="2400" b="1" i="0" u="none" strike="noStrike" dirty="0" smtClean="0">
                <a:solidFill>
                  <a:schemeClr val="bg1"/>
                </a:solidFill>
                <a:effectLst/>
                <a:latin typeface="Arial" panose="020B0604020202020204" pitchFamily="34" charset="0"/>
              </a:rPr>
              <a:t> de </a:t>
            </a:r>
            <a:r>
              <a:rPr lang="en-US" sz="2400" b="1" i="0" u="none" strike="noStrike" dirty="0" err="1" smtClean="0">
                <a:solidFill>
                  <a:schemeClr val="bg1"/>
                </a:solidFill>
                <a:effectLst/>
                <a:latin typeface="Arial" panose="020B0604020202020204" pitchFamily="34" charset="0"/>
              </a:rPr>
              <a:t>una</a:t>
            </a:r>
            <a:r>
              <a:rPr lang="en-US" sz="2400" b="1" i="0" u="none" strike="noStrike" dirty="0" smtClean="0">
                <a:solidFill>
                  <a:schemeClr val="bg1"/>
                </a:solidFill>
                <a:effectLst/>
                <a:latin typeface="Arial" panose="020B0604020202020204" pitchFamily="34" charset="0"/>
              </a:rPr>
              <a:t> </a:t>
            </a:r>
            <a:r>
              <a:rPr lang="en-US" sz="2400" b="1" i="0" u="none" strike="noStrike" dirty="0" err="1" smtClean="0">
                <a:solidFill>
                  <a:schemeClr val="bg1"/>
                </a:solidFill>
                <a:effectLst/>
                <a:latin typeface="Arial" panose="020B0604020202020204" pitchFamily="34" charset="0"/>
              </a:rPr>
              <a:t>monografía</a:t>
            </a:r>
            <a:endParaRPr lang="en-US" sz="2400" b="1" i="0" u="none" strike="noStrike" dirty="0">
              <a:solidFill>
                <a:schemeClr val="bg1"/>
              </a:solidFill>
              <a:effectLst/>
              <a:latin typeface="Arial" panose="020B0604020202020204" pitchFamily="34" charset="0"/>
            </a:endParaRPr>
          </a:p>
        </p:txBody>
      </p:sp>
      <p:sp>
        <p:nvSpPr>
          <p:cNvPr id="5" name="Rectangle 1"/>
          <p:cNvSpPr>
            <a:spLocks noChangeArrowheads="1"/>
          </p:cNvSpPr>
          <p:nvPr/>
        </p:nvSpPr>
        <p:spPr bwMode="auto">
          <a:xfrm>
            <a:off x="634702" y="1784820"/>
            <a:ext cx="11174121"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Que sea </a:t>
            </a:r>
            <a:r>
              <a:rPr kumimoji="0" lang="en-US" altLang="en-US" b="1" i="0" u="none" strike="noStrike" cap="none" normalizeH="0" baseline="0" dirty="0" smtClean="0">
                <a:ln>
                  <a:noFill/>
                </a:ln>
                <a:solidFill>
                  <a:srgbClr val="000000"/>
                </a:solidFill>
                <a:effectLst/>
                <a:latin typeface="Open Sans"/>
              </a:rPr>
              <a:t>un </a:t>
            </a:r>
            <a:r>
              <a:rPr kumimoji="0" lang="en-US" altLang="en-US" b="1" i="0" u="none" strike="noStrike" cap="none" normalizeH="0" baseline="0" dirty="0" err="1" smtClean="0">
                <a:ln>
                  <a:noFill/>
                </a:ln>
                <a:solidFill>
                  <a:srgbClr val="000000"/>
                </a:solidFill>
                <a:effectLst/>
                <a:latin typeface="Open Sans"/>
              </a:rPr>
              <a:t>texto</a:t>
            </a:r>
            <a:r>
              <a:rPr kumimoji="0" lang="en-US" altLang="en-US" b="1" i="0" u="none" strike="noStrike" cap="none" normalizeH="0" baseline="0" dirty="0" smtClean="0">
                <a:ln>
                  <a:noFill/>
                </a:ln>
                <a:solidFill>
                  <a:srgbClr val="000000"/>
                </a:solidFill>
                <a:effectLst/>
                <a:latin typeface="Open Sans"/>
              </a:rPr>
              <a:t> </a:t>
            </a:r>
            <a:r>
              <a:rPr kumimoji="0" lang="en-US" altLang="en-US" b="1" i="0" u="none" strike="noStrike" cap="none" normalizeH="0" baseline="0" dirty="0" err="1" smtClean="0">
                <a:ln>
                  <a:noFill/>
                </a:ln>
                <a:solidFill>
                  <a:srgbClr val="000000"/>
                </a:solidFill>
                <a:effectLst/>
                <a:latin typeface="Open Sans"/>
              </a:rPr>
              <a:t>escrito</a:t>
            </a:r>
            <a:r>
              <a:rPr kumimoji="0" lang="en-US" altLang="en-US" b="1" i="0" u="none" strike="noStrike" cap="none" normalizeH="0" baseline="0" dirty="0" smtClean="0">
                <a:ln>
                  <a:noFill/>
                </a:ln>
                <a:solidFill>
                  <a:srgbClr val="000000"/>
                </a:solidFill>
                <a:effectLst/>
                <a:latin typeface="Open Sans"/>
              </a:rPr>
              <a:t> </a:t>
            </a:r>
            <a:r>
              <a:rPr kumimoji="0" lang="en-US" altLang="en-US" b="1" i="0" u="none" strike="noStrike" cap="none" normalizeH="0" baseline="0" dirty="0" err="1" smtClean="0">
                <a:ln>
                  <a:noFill/>
                </a:ln>
                <a:solidFill>
                  <a:srgbClr val="000000"/>
                </a:solidFill>
                <a:effectLst/>
                <a:latin typeface="Open Sans"/>
              </a:rPr>
              <a:t>cohesionado</a:t>
            </a:r>
            <a:r>
              <a:rPr kumimoji="0" lang="en-US" altLang="en-US" b="1" i="0" u="none" strike="noStrike" cap="none" normalizeH="0" baseline="0" dirty="0" smtClean="0">
                <a:ln>
                  <a:noFill/>
                </a:ln>
                <a:solidFill>
                  <a:srgbClr val="000000"/>
                </a:solidFill>
                <a:effectLst/>
                <a:latin typeface="Open Sans"/>
              </a:rPr>
              <a:t> y </a:t>
            </a:r>
            <a:r>
              <a:rPr kumimoji="0" lang="en-US" altLang="en-US" b="1" i="0" u="none" strike="noStrike" cap="none" normalizeH="0" baseline="0" dirty="0" err="1" smtClean="0">
                <a:ln>
                  <a:noFill/>
                </a:ln>
                <a:solidFill>
                  <a:srgbClr val="000000"/>
                </a:solidFill>
                <a:effectLst/>
                <a:latin typeface="Open Sans"/>
              </a:rPr>
              <a:t>coherente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el que se </a:t>
            </a:r>
            <a:r>
              <a:rPr kumimoji="0" lang="en-US" altLang="en-US" b="0" i="0" u="none" strike="noStrike" cap="none" normalizeH="0" baseline="0" dirty="0" err="1" smtClean="0">
                <a:ln>
                  <a:noFill/>
                </a:ln>
                <a:solidFill>
                  <a:srgbClr val="000000"/>
                </a:solidFill>
                <a:effectLst/>
                <a:latin typeface="Open Sans"/>
              </a:rPr>
              <a:t>aborde</a:t>
            </a:r>
            <a:r>
              <a:rPr kumimoji="0" lang="en-US" altLang="en-US" b="0" i="0" u="none" strike="noStrike" cap="none" normalizeH="0" baseline="0" dirty="0" smtClean="0">
                <a:ln>
                  <a:noFill/>
                </a:ln>
                <a:solidFill>
                  <a:srgbClr val="000000"/>
                </a:solidFill>
                <a:effectLst/>
                <a:latin typeface="Open Sans"/>
              </a:rPr>
              <a:t> un </a:t>
            </a:r>
            <a:r>
              <a:rPr kumimoji="0" lang="en-US" altLang="en-US" b="0" i="0" u="none" strike="noStrike" cap="none" normalizeH="0" baseline="0" dirty="0" err="1" smtClean="0">
                <a:ln>
                  <a:noFill/>
                </a:ln>
                <a:solidFill>
                  <a:srgbClr val="000000"/>
                </a:solidFill>
                <a:effectLst/>
                <a:latin typeface="Open Sans"/>
              </a:rPr>
              <a:t>tema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claramente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identificado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desde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una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perspectiva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reconocible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aportándole</a:t>
            </a:r>
            <a:r>
              <a:rPr kumimoji="0" lang="en-US" altLang="en-US" b="0" i="0" u="none" strike="noStrike" cap="none" normalizeH="0" baseline="0" dirty="0" smtClean="0">
                <a:ln>
                  <a:noFill/>
                </a:ln>
                <a:solidFill>
                  <a:srgbClr val="000000"/>
                </a:solidFill>
                <a:effectLst/>
                <a:latin typeface="Open Sans"/>
              </a:rPr>
              <a:t> al lector la </a:t>
            </a:r>
            <a:r>
              <a:rPr kumimoji="0" lang="en-US" altLang="en-US" b="0" i="0" u="none" strike="noStrike" cap="none" normalizeH="0" baseline="0" dirty="0" err="1" smtClean="0">
                <a:ln>
                  <a:noFill/>
                </a:ln>
                <a:solidFill>
                  <a:srgbClr val="000000"/>
                </a:solidFill>
                <a:effectLst/>
                <a:latin typeface="Open Sans"/>
              </a:rPr>
              <a:t>información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necesaria</a:t>
            </a:r>
            <a:r>
              <a:rPr kumimoji="0" lang="en-US" altLang="en-US" b="0" i="0" u="none" strike="noStrike" cap="none" normalizeH="0" baseline="0" dirty="0" smtClean="0">
                <a:ln>
                  <a:noFill/>
                </a:ln>
                <a:solidFill>
                  <a:srgbClr val="000000"/>
                </a:solidFill>
                <a:effectLst/>
                <a:latin typeface="Open Sans"/>
              </a:rPr>
              <a:t> para </a:t>
            </a:r>
            <a:r>
              <a:rPr kumimoji="0" lang="en-US" altLang="en-US" b="0" i="0" u="none" strike="noStrike" cap="none" normalizeH="0" baseline="0" dirty="0" err="1" smtClean="0">
                <a:ln>
                  <a:noFill/>
                </a:ln>
                <a:solidFill>
                  <a:srgbClr val="000000"/>
                </a:solidFill>
                <a:effectLst/>
                <a:latin typeface="Open Sans"/>
              </a:rPr>
              <a:t>sustentar</a:t>
            </a:r>
            <a:r>
              <a:rPr kumimoji="0" lang="en-US" altLang="en-US" b="0" i="0" u="none" strike="noStrike" cap="none" normalizeH="0" baseline="0" dirty="0" smtClean="0">
                <a:ln>
                  <a:noFill/>
                </a:ln>
                <a:solidFill>
                  <a:srgbClr val="000000"/>
                </a:solidFill>
                <a:effectLst/>
                <a:latin typeface="Open Sans"/>
              </a:rPr>
              <a:t> lo </a:t>
            </a:r>
            <a:r>
              <a:rPr kumimoji="0" lang="en-US" altLang="en-US" b="0" i="0" u="none" strike="noStrike" cap="none" normalizeH="0" baseline="0" dirty="0" err="1" smtClean="0">
                <a:ln>
                  <a:noFill/>
                </a:ln>
                <a:solidFill>
                  <a:srgbClr val="000000"/>
                </a:solidFill>
                <a:effectLst/>
                <a:latin typeface="Open Sans"/>
              </a:rPr>
              <a:t>dicho</a:t>
            </a:r>
            <a:r>
              <a:rPr kumimoji="0" lang="en-US" altLang="en-US"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Que </a:t>
            </a:r>
            <a:r>
              <a:rPr kumimoji="0" lang="en-US" altLang="en-US" b="0" i="0" u="none" strike="noStrike" cap="none" normalizeH="0" baseline="0" dirty="0" err="1" smtClean="0">
                <a:ln>
                  <a:noFill/>
                </a:ln>
                <a:solidFill>
                  <a:srgbClr val="000000"/>
                </a:solidFill>
                <a:effectLst/>
                <a:latin typeface="Open Sans"/>
              </a:rPr>
              <a:t>tenga</a:t>
            </a:r>
            <a:r>
              <a:rPr kumimoji="0" lang="en-US" altLang="en-US" b="0" i="0" u="none" strike="noStrike" cap="none" normalizeH="0" baseline="0" dirty="0" smtClean="0">
                <a:ln>
                  <a:noFill/>
                </a:ln>
                <a:solidFill>
                  <a:srgbClr val="000000"/>
                </a:solidFill>
                <a:effectLst/>
                <a:latin typeface="Open Sans"/>
              </a:rPr>
              <a:t> un </a:t>
            </a:r>
            <a:r>
              <a:rPr kumimoji="0" lang="en-US" altLang="en-US" b="0" i="0" u="none" strike="noStrike" cap="none" normalizeH="0" baseline="0" dirty="0" err="1" smtClean="0">
                <a:ln>
                  <a:noFill/>
                </a:ln>
                <a:solidFill>
                  <a:srgbClr val="000000"/>
                </a:solidFill>
                <a:effectLst/>
                <a:latin typeface="Open Sans"/>
              </a:rPr>
              <a:t>carácter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sistemático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estructurado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una</a:t>
            </a:r>
            <a:r>
              <a:rPr kumimoji="0" lang="en-US" altLang="en-US" b="0" i="0" u="none" strike="noStrike" cap="none" normalizeH="0" baseline="0" dirty="0" smtClean="0">
                <a:ln>
                  <a:noFill/>
                </a:ln>
                <a:solidFill>
                  <a:srgbClr val="000000"/>
                </a:solidFill>
                <a:effectLst/>
                <a:latin typeface="Open Sans"/>
              </a:rPr>
              <a:t> o </a:t>
            </a:r>
            <a:r>
              <a:rPr kumimoji="0" lang="en-US" altLang="en-US" b="0" i="0" u="none" strike="noStrike" cap="none" normalizeH="0" baseline="0" dirty="0" err="1" smtClean="0">
                <a:ln>
                  <a:noFill/>
                </a:ln>
                <a:solidFill>
                  <a:srgbClr val="000000"/>
                </a:solidFill>
                <a:effectLst/>
                <a:latin typeface="Open Sans"/>
              </a:rPr>
              <a:t>distintas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partes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el que se </a:t>
            </a:r>
            <a:r>
              <a:rPr kumimoji="0" lang="en-US" altLang="en-US" b="0" i="0" u="none" strike="noStrike" cap="none" normalizeH="0" baseline="0" dirty="0" err="1" smtClean="0">
                <a:ln>
                  <a:noFill/>
                </a:ln>
                <a:solidFill>
                  <a:srgbClr val="000000"/>
                </a:solidFill>
                <a:effectLst/>
                <a:latin typeface="Open Sans"/>
              </a:rPr>
              <a:t>ofrezca</a:t>
            </a:r>
            <a:r>
              <a:rPr kumimoji="0" lang="en-US" altLang="en-US" b="0" i="0" u="none" strike="noStrike" cap="none" normalizeH="0" baseline="0" dirty="0" smtClean="0">
                <a:ln>
                  <a:noFill/>
                </a:ln>
                <a:solidFill>
                  <a:srgbClr val="000000"/>
                </a:solidFill>
                <a:effectLst/>
                <a:latin typeface="Open Sans"/>
              </a:rPr>
              <a:t> un </a:t>
            </a:r>
            <a:r>
              <a:rPr kumimoji="0" lang="en-US" altLang="en-US" b="1" i="0" u="none" strike="noStrike" cap="none" normalizeH="0" baseline="0" dirty="0" err="1" smtClean="0">
                <a:ln>
                  <a:noFill/>
                </a:ln>
                <a:solidFill>
                  <a:srgbClr val="000000"/>
                </a:solidFill>
                <a:effectLst/>
                <a:latin typeface="Open Sans"/>
              </a:rPr>
              <a:t>tratamiento</a:t>
            </a:r>
            <a:r>
              <a:rPr kumimoji="0" lang="en-US" altLang="en-US" b="1" i="0" u="none" strike="noStrike" cap="none" normalizeH="0" baseline="0" dirty="0" smtClean="0">
                <a:ln>
                  <a:noFill/>
                </a:ln>
                <a:solidFill>
                  <a:srgbClr val="000000"/>
                </a:solidFill>
                <a:effectLst/>
                <a:latin typeface="Open Sans"/>
              </a:rPr>
              <a:t> </a:t>
            </a:r>
            <a:r>
              <a:rPr kumimoji="0" lang="en-US" altLang="en-US" b="1" i="0" u="none" strike="noStrike" cap="none" normalizeH="0" baseline="0" dirty="0" err="1" smtClean="0">
                <a:ln>
                  <a:noFill/>
                </a:ln>
                <a:solidFill>
                  <a:srgbClr val="000000"/>
                </a:solidFill>
                <a:effectLst/>
                <a:latin typeface="Open Sans"/>
              </a:rPr>
              <a:t>exhaustivo</a:t>
            </a:r>
            <a:r>
              <a:rPr kumimoji="0" lang="en-US" altLang="en-US" b="1" i="0" u="none" strike="noStrike" cap="none" normalizeH="0" baseline="0" dirty="0" smtClean="0">
                <a:ln>
                  <a:noFill/>
                </a:ln>
                <a:solidFill>
                  <a:srgbClr val="000000"/>
                </a:solidFill>
                <a:effectLst/>
                <a:latin typeface="Open Sans"/>
              </a:rPr>
              <a:t> y </a:t>
            </a:r>
            <a:r>
              <a:rPr kumimoji="0" lang="en-US" altLang="en-US" b="1" i="0" u="none" strike="noStrike" cap="none" normalizeH="0" baseline="0" dirty="0" err="1" smtClean="0">
                <a:ln>
                  <a:noFill/>
                </a:ln>
                <a:solidFill>
                  <a:srgbClr val="000000"/>
                </a:solidFill>
                <a:effectLst/>
                <a:latin typeface="Open Sans"/>
              </a:rPr>
              <a:t>extenso</a:t>
            </a:r>
            <a:r>
              <a:rPr kumimoji="0" lang="en-US" altLang="en-US" b="1" i="0" u="none" strike="noStrike" cap="none" normalizeH="0" baseline="0" dirty="0" smtClean="0">
                <a:ln>
                  <a:noFill/>
                </a:ln>
                <a:solidFill>
                  <a:srgbClr val="000000"/>
                </a:solidFill>
                <a:effectLst/>
                <a:latin typeface="Open Sans"/>
              </a:rPr>
              <a:t> de la </a:t>
            </a:r>
            <a:r>
              <a:rPr kumimoji="0" lang="en-US" altLang="en-US" b="1" i="0" u="none" strike="noStrike" cap="none" normalizeH="0" baseline="0" dirty="0" err="1" smtClean="0">
                <a:ln>
                  <a:noFill/>
                </a:ln>
                <a:solidFill>
                  <a:srgbClr val="000000"/>
                </a:solidFill>
                <a:effectLst/>
                <a:latin typeface="Open Sans"/>
              </a:rPr>
              <a:t>materia</a:t>
            </a:r>
            <a:r>
              <a:rPr kumimoji="0" lang="en-US" altLang="en-US" b="0" i="0" u="none" strike="noStrike" cap="none" normalizeH="0" baseline="0" dirty="0" smtClean="0">
                <a:ln>
                  <a:noFill/>
                </a:ln>
                <a:solidFill>
                  <a:srgbClr val="000000"/>
                </a:solidFill>
                <a:effectLst/>
                <a:latin typeface="Open Sans"/>
              </a:rPr>
              <a:t>, que </a:t>
            </a:r>
            <a:r>
              <a:rPr kumimoji="0" lang="en-US" altLang="en-US" b="0" i="0" u="none" strike="noStrike" cap="none" normalizeH="0" baseline="0" dirty="0" err="1" smtClean="0">
                <a:ln>
                  <a:noFill/>
                </a:ln>
                <a:solidFill>
                  <a:srgbClr val="000000"/>
                </a:solidFill>
                <a:effectLst/>
                <a:latin typeface="Open Sans"/>
              </a:rPr>
              <a:t>represente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una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mínima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contribución</a:t>
            </a:r>
            <a:r>
              <a:rPr kumimoji="0" lang="en-US" altLang="en-US" b="0" i="0" u="none" strike="noStrike" cap="none" normalizeH="0" baseline="0" dirty="0" smtClean="0">
                <a:ln>
                  <a:noFill/>
                </a:ln>
                <a:solidFill>
                  <a:srgbClr val="000000"/>
                </a:solidFill>
                <a:effectLst/>
                <a:latin typeface="Open Sans"/>
              </a:rPr>
              <a:t> a </a:t>
            </a:r>
            <a:r>
              <a:rPr kumimoji="0" lang="en-US" altLang="en-US" b="0" i="0" u="none" strike="noStrike" cap="none" normalizeH="0" baseline="0" dirty="0" err="1" smtClean="0">
                <a:ln>
                  <a:noFill/>
                </a:ln>
                <a:solidFill>
                  <a:srgbClr val="000000"/>
                </a:solidFill>
                <a:effectLst/>
                <a:latin typeface="Open Sans"/>
              </a:rPr>
              <a:t>los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saberes</a:t>
            </a:r>
            <a:r>
              <a:rPr kumimoji="0" lang="en-US" altLang="en-US" b="0" i="0" u="none" strike="noStrike" cap="none" normalizeH="0" baseline="0" dirty="0" smtClean="0">
                <a:ln>
                  <a:noFill/>
                </a:ln>
                <a:solidFill>
                  <a:srgbClr val="000000"/>
                </a:solidFill>
                <a:effectLst/>
                <a:latin typeface="Open Sans"/>
              </a:rPr>
              <a:t> del </a:t>
            </a:r>
            <a:r>
              <a:rPr kumimoji="0" lang="en-US" altLang="en-US" b="0" i="0" u="none" strike="noStrike" cap="none" normalizeH="0" baseline="0" dirty="0" err="1" smtClean="0">
                <a:ln>
                  <a:noFill/>
                </a:ln>
                <a:solidFill>
                  <a:srgbClr val="000000"/>
                </a:solidFill>
                <a:effectLst/>
                <a:latin typeface="Open Sans"/>
              </a:rPr>
              <a:t>área</a:t>
            </a:r>
            <a:r>
              <a:rPr kumimoji="0" lang="en-US" altLang="en-US"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Que </a:t>
            </a:r>
            <a:r>
              <a:rPr kumimoji="0" lang="en-US" altLang="en-US" b="0" i="0" u="none" strike="noStrike" cap="none" normalizeH="0" baseline="0" dirty="0" err="1" smtClean="0">
                <a:ln>
                  <a:noFill/>
                </a:ln>
                <a:solidFill>
                  <a:srgbClr val="000000"/>
                </a:solidFill>
                <a:effectLst/>
                <a:latin typeface="Open Sans"/>
              </a:rPr>
              <a:t>incluya</a:t>
            </a:r>
            <a:r>
              <a:rPr kumimoji="0" lang="en-US" altLang="en-US" b="0" i="0" u="none" strike="noStrike" cap="none" normalizeH="0" baseline="0" dirty="0" smtClean="0">
                <a:ln>
                  <a:noFill/>
                </a:ln>
                <a:solidFill>
                  <a:srgbClr val="000000"/>
                </a:solidFill>
                <a:effectLst/>
                <a:latin typeface="Open Sans"/>
              </a:rPr>
              <a:t> REFERENCIAS o del </a:t>
            </a:r>
            <a:r>
              <a:rPr kumimoji="0" lang="en-US" altLang="en-US" b="0" i="0" u="none" strike="noStrike" cap="none" normalizeH="0" baseline="0" dirty="0" err="1" smtClean="0">
                <a:ln>
                  <a:noFill/>
                </a:ln>
                <a:solidFill>
                  <a:srgbClr val="000000"/>
                </a:solidFill>
                <a:effectLst/>
                <a:latin typeface="Open Sans"/>
              </a:rPr>
              <a:t>tipo</a:t>
            </a:r>
            <a:r>
              <a:rPr kumimoji="0" lang="en-US" altLang="en-US" b="0" i="0" u="none" strike="noStrike" cap="none" normalizeH="0" baseline="0" dirty="0" smtClean="0">
                <a:ln>
                  <a:noFill/>
                </a:ln>
                <a:solidFill>
                  <a:srgbClr val="000000"/>
                </a:solidFill>
                <a:effectLst/>
                <a:latin typeface="Open Sans"/>
              </a:rPr>
              <a:t> que </a:t>
            </a:r>
            <a:r>
              <a:rPr kumimoji="0" lang="en-US" altLang="en-US" b="0" i="0" u="none" strike="noStrike" cap="none" normalizeH="0" baseline="0" dirty="0" err="1" smtClean="0">
                <a:ln>
                  <a:noFill/>
                </a:ln>
                <a:solidFill>
                  <a:srgbClr val="000000"/>
                </a:solidFill>
                <a:effectLst/>
                <a:latin typeface="Open Sans"/>
              </a:rPr>
              <a:t>fuere</a:t>
            </a:r>
            <a:r>
              <a:rPr kumimoji="0" lang="en-US" altLang="en-US" b="0" i="0" u="none" strike="noStrike" cap="none" normalizeH="0" baseline="0" dirty="0" smtClean="0">
                <a:ln>
                  <a:noFill/>
                </a:ln>
                <a:solidFill>
                  <a:srgbClr val="000000"/>
                </a:solidFill>
                <a:effectLst/>
                <a:latin typeface="Open Sans"/>
              </a:rPr>
              <a:t>, y que le </a:t>
            </a:r>
            <a:r>
              <a:rPr kumimoji="0" lang="en-US" altLang="en-US" b="0" i="0" u="none" strike="noStrike" cap="none" normalizeH="0" baseline="0" dirty="0" err="1" smtClean="0">
                <a:ln>
                  <a:noFill/>
                </a:ln>
                <a:solidFill>
                  <a:srgbClr val="000000"/>
                </a:solidFill>
                <a:effectLst/>
                <a:latin typeface="Open Sans"/>
              </a:rPr>
              <a:t>brinde</a:t>
            </a:r>
            <a:r>
              <a:rPr kumimoji="0" lang="en-US" altLang="en-US" b="0" i="0" u="none" strike="noStrike" cap="none" normalizeH="0" baseline="0" dirty="0" smtClean="0">
                <a:ln>
                  <a:noFill/>
                </a:ln>
                <a:solidFill>
                  <a:srgbClr val="000000"/>
                </a:solidFill>
                <a:effectLst/>
                <a:latin typeface="Open Sans"/>
              </a:rPr>
              <a:t> al lector </a:t>
            </a:r>
            <a:r>
              <a:rPr kumimoji="0" lang="en-US" altLang="en-US" b="0" i="0" u="none" strike="noStrike" cap="none" normalizeH="0" baseline="0" dirty="0" err="1" smtClean="0">
                <a:ln>
                  <a:noFill/>
                </a:ln>
                <a:solidFill>
                  <a:srgbClr val="000000"/>
                </a:solidFill>
                <a:effectLst/>
                <a:latin typeface="Open Sans"/>
              </a:rPr>
              <a:t>los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datos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necesarios</a:t>
            </a:r>
            <a:r>
              <a:rPr kumimoji="0" lang="en-US" altLang="en-US" b="0" i="0" u="none" strike="noStrike" cap="none" normalizeH="0" baseline="0" dirty="0" smtClean="0">
                <a:ln>
                  <a:noFill/>
                </a:ln>
                <a:solidFill>
                  <a:srgbClr val="000000"/>
                </a:solidFill>
                <a:effectLst/>
                <a:latin typeface="Open Sans"/>
              </a:rPr>
              <a:t> para </a:t>
            </a:r>
            <a:r>
              <a:rPr kumimoji="0" lang="en-US" altLang="en-US" b="0" i="0" u="none" strike="noStrike" cap="none" normalizeH="0" baseline="0" dirty="0" err="1" smtClean="0">
                <a:ln>
                  <a:noFill/>
                </a:ln>
                <a:solidFill>
                  <a:srgbClr val="000000"/>
                </a:solidFill>
                <a:effectLst/>
                <a:latin typeface="Open Sans"/>
              </a:rPr>
              <a:t>verificar</a:t>
            </a:r>
            <a:r>
              <a:rPr kumimoji="0" lang="en-US" altLang="en-US" b="0" i="0" u="none" strike="noStrike" cap="none" normalizeH="0" baseline="0" dirty="0" smtClean="0">
                <a:ln>
                  <a:noFill/>
                </a:ln>
                <a:solidFill>
                  <a:srgbClr val="000000"/>
                </a:solidFill>
                <a:effectLst/>
                <a:latin typeface="Open Sans"/>
              </a:rPr>
              <a:t> lo </a:t>
            </a:r>
            <a:r>
              <a:rPr kumimoji="0" lang="en-US" altLang="en-US" b="0" i="0" u="none" strike="noStrike" cap="none" normalizeH="0" baseline="0" dirty="0" err="1" smtClean="0">
                <a:ln>
                  <a:noFill/>
                </a:ln>
                <a:solidFill>
                  <a:srgbClr val="000000"/>
                </a:solidFill>
                <a:effectLst/>
                <a:latin typeface="Open Sans"/>
              </a:rPr>
              <a:t>dicho</a:t>
            </a:r>
            <a:r>
              <a:rPr kumimoji="0" lang="en-US" altLang="en-US" b="0" i="0" u="none" strike="noStrike" cap="none" normalizeH="0" baseline="0" dirty="0" smtClean="0">
                <a:ln>
                  <a:noFill/>
                </a:ln>
                <a:solidFill>
                  <a:srgbClr val="000000"/>
                </a:solidFill>
                <a:effectLst/>
                <a:latin typeface="Open Sans"/>
              </a:rPr>
              <a:t>. No se </a:t>
            </a:r>
            <a:r>
              <a:rPr kumimoji="0" lang="en-US" altLang="en-US" b="0" i="0" u="none" strike="noStrike" cap="none" normalizeH="0" baseline="0" dirty="0" err="1" smtClean="0">
                <a:ln>
                  <a:noFill/>
                </a:ln>
                <a:solidFill>
                  <a:srgbClr val="000000"/>
                </a:solidFill>
                <a:effectLst/>
                <a:latin typeface="Open Sans"/>
              </a:rPr>
              <a:t>trata</a:t>
            </a:r>
            <a:r>
              <a:rPr kumimoji="0" lang="en-US" altLang="en-US" b="0" i="0" u="none" strike="noStrike" cap="none" normalizeH="0" baseline="0" dirty="0" smtClean="0">
                <a:ln>
                  <a:noFill/>
                </a:ln>
                <a:solidFill>
                  <a:srgbClr val="000000"/>
                </a:solidFill>
                <a:effectLst/>
                <a:latin typeface="Open Sans"/>
              </a:rPr>
              <a:t> de un </a:t>
            </a:r>
            <a:r>
              <a:rPr kumimoji="0" lang="en-US" altLang="en-US" b="0" i="0" u="none" strike="noStrike" cap="none" normalizeH="0" baseline="0" dirty="0" err="1" smtClean="0">
                <a:ln>
                  <a:noFill/>
                </a:ln>
                <a:solidFill>
                  <a:srgbClr val="000000"/>
                </a:solidFill>
                <a:effectLst/>
                <a:latin typeface="Open Sans"/>
              </a:rPr>
              <a:t>texto</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tipo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imaginativo</a:t>
            </a:r>
            <a:r>
              <a:rPr kumimoji="0" lang="en-US" altLang="en-US"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smtClean="0">
                <a:ln>
                  <a:noFill/>
                </a:ln>
                <a:solidFill>
                  <a:srgbClr val="000000"/>
                </a:solidFill>
                <a:effectLst/>
                <a:latin typeface="Open Sans"/>
              </a:rPr>
              <a:t>Que </a:t>
            </a:r>
            <a:r>
              <a:rPr kumimoji="0" lang="en-US" altLang="en-US" b="0" i="0" u="none" strike="noStrike" cap="none" normalizeH="0" baseline="0" dirty="0" err="1" smtClean="0">
                <a:ln>
                  <a:noFill/>
                </a:ln>
                <a:solidFill>
                  <a:srgbClr val="000000"/>
                </a:solidFill>
                <a:effectLst/>
                <a:latin typeface="Open Sans"/>
              </a:rPr>
              <a:t>tenga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una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extensión</a:t>
            </a:r>
            <a:r>
              <a:rPr kumimoji="0" lang="en-US" altLang="en-US" b="0" i="0" u="none" strike="noStrike" cap="none" normalizeH="0" baseline="0" dirty="0" smtClean="0">
                <a:ln>
                  <a:noFill/>
                </a:ln>
                <a:solidFill>
                  <a:srgbClr val="000000"/>
                </a:solidFill>
                <a:effectLst/>
                <a:latin typeface="Open Sans"/>
              </a:rPr>
              <a:t> variable, la </a:t>
            </a:r>
            <a:r>
              <a:rPr kumimoji="0" lang="en-US" altLang="en-US" b="0" i="0" u="none" strike="noStrike" cap="none" normalizeH="0" baseline="0" dirty="0" err="1" smtClean="0">
                <a:ln>
                  <a:noFill/>
                </a:ln>
                <a:solidFill>
                  <a:srgbClr val="000000"/>
                </a:solidFill>
                <a:effectLst/>
                <a:latin typeface="Open Sans"/>
              </a:rPr>
              <a:t>suficiente</a:t>
            </a:r>
            <a:r>
              <a:rPr kumimoji="0" lang="en-US" altLang="en-US" b="0" i="0" u="none" strike="noStrike" cap="none" normalizeH="0" baseline="0" dirty="0" smtClean="0">
                <a:ln>
                  <a:noFill/>
                </a:ln>
                <a:solidFill>
                  <a:srgbClr val="000000"/>
                </a:solidFill>
                <a:effectLst/>
                <a:latin typeface="Open Sans"/>
              </a:rPr>
              <a:t> para </a:t>
            </a:r>
            <a:r>
              <a:rPr kumimoji="0" lang="en-US" altLang="en-US" b="0" i="0" u="none" strike="noStrike" cap="none" normalizeH="0" baseline="0" dirty="0" err="1" smtClean="0">
                <a:ln>
                  <a:noFill/>
                </a:ln>
                <a:solidFill>
                  <a:srgbClr val="000000"/>
                </a:solidFill>
                <a:effectLst/>
                <a:latin typeface="Open Sans"/>
              </a:rPr>
              <a:t>agotar</a:t>
            </a:r>
            <a:r>
              <a:rPr kumimoji="0" lang="en-US" altLang="en-US" b="0" i="0" u="none" strike="noStrike" cap="none" normalizeH="0" baseline="0" dirty="0" smtClean="0">
                <a:ln>
                  <a:noFill/>
                </a:ln>
                <a:solidFill>
                  <a:srgbClr val="000000"/>
                </a:solidFill>
                <a:effectLst/>
                <a:latin typeface="Open Sans"/>
              </a:rPr>
              <a:t> el </a:t>
            </a:r>
            <a:r>
              <a:rPr kumimoji="0" lang="en-US" altLang="en-US" b="0" i="0" u="none" strike="noStrike" cap="none" normalizeH="0" baseline="0" dirty="0" err="1" smtClean="0">
                <a:ln>
                  <a:noFill/>
                </a:ln>
                <a:solidFill>
                  <a:srgbClr val="000000"/>
                </a:solidFill>
                <a:effectLst/>
                <a:latin typeface="Open Sans"/>
              </a:rPr>
              <a:t>tema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abordado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También</a:t>
            </a:r>
            <a:r>
              <a:rPr kumimoji="0" lang="en-US" altLang="en-US" b="0" i="0" u="none" strike="noStrike" cap="none" normalizeH="0" baseline="0" dirty="0" smtClean="0">
                <a:ln>
                  <a:noFill/>
                </a:ln>
                <a:solidFill>
                  <a:srgbClr val="000000"/>
                </a:solidFill>
                <a:effectLst/>
                <a:latin typeface="Open Sans"/>
              </a:rPr>
              <a:t>, que </a:t>
            </a:r>
            <a:r>
              <a:rPr kumimoji="0" lang="en-US" altLang="en-US" b="0" i="0" u="none" strike="noStrike" cap="none" normalizeH="0" baseline="0" dirty="0" err="1" smtClean="0">
                <a:ln>
                  <a:noFill/>
                </a:ln>
                <a:solidFill>
                  <a:srgbClr val="000000"/>
                </a:solidFill>
                <a:effectLst/>
                <a:latin typeface="Open Sans"/>
              </a:rPr>
              <a:t>aborde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dicho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tema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desde</a:t>
            </a:r>
            <a:r>
              <a:rPr kumimoji="0" lang="en-US" altLang="en-US" b="0" i="0" u="none" strike="noStrike" cap="none" normalizeH="0" baseline="0" dirty="0" smtClean="0">
                <a:ln>
                  <a:noFill/>
                </a:ln>
                <a:solidFill>
                  <a:srgbClr val="000000"/>
                </a:solidFill>
                <a:effectLst/>
                <a:latin typeface="Open Sans"/>
              </a:rPr>
              <a:t> un </a:t>
            </a:r>
            <a:r>
              <a:rPr kumimoji="0" lang="en-US" altLang="en-US" b="1" i="0" u="none" strike="noStrike" cap="none" normalizeH="0" baseline="0" dirty="0" err="1" smtClean="0">
                <a:ln>
                  <a:noFill/>
                </a:ln>
                <a:solidFill>
                  <a:srgbClr val="000000"/>
                </a:solidFill>
                <a:effectLst/>
                <a:latin typeface="Open Sans"/>
              </a:rPr>
              <a:t>punto</a:t>
            </a:r>
            <a:r>
              <a:rPr kumimoji="0" lang="en-US" altLang="en-US" b="1" i="0" u="none" strike="noStrike" cap="none" normalizeH="0" baseline="0" dirty="0" smtClean="0">
                <a:ln>
                  <a:noFill/>
                </a:ln>
                <a:solidFill>
                  <a:srgbClr val="000000"/>
                </a:solidFill>
                <a:effectLst/>
                <a:latin typeface="Open Sans"/>
              </a:rPr>
              <a:t> de vista </a:t>
            </a:r>
            <a:r>
              <a:rPr kumimoji="0" lang="en-US" altLang="en-US" b="1" i="0" u="none" strike="noStrike" cap="none" normalizeH="0" baseline="0" dirty="0" err="1" smtClean="0">
                <a:ln>
                  <a:noFill/>
                </a:ln>
                <a:solidFill>
                  <a:srgbClr val="000000"/>
                </a:solidFill>
                <a:effectLst/>
                <a:latin typeface="Open Sans"/>
              </a:rPr>
              <a:t>expositivo</a:t>
            </a:r>
            <a:r>
              <a:rPr kumimoji="0" lang="en-US" altLang="en-US" b="1" i="0" u="none" strike="noStrike" cap="none" normalizeH="0" baseline="0" dirty="0" smtClean="0">
                <a:ln>
                  <a:noFill/>
                </a:ln>
                <a:solidFill>
                  <a:srgbClr val="000000"/>
                </a:solidFill>
                <a:effectLst/>
                <a:latin typeface="Open Sans"/>
              </a:rPr>
              <a:t>, </a:t>
            </a:r>
            <a:r>
              <a:rPr kumimoji="0" lang="en-US" altLang="en-US" b="1" i="0" u="none" strike="noStrike" cap="none" normalizeH="0" baseline="0" dirty="0" err="1" smtClean="0">
                <a:ln>
                  <a:noFill/>
                </a:ln>
                <a:solidFill>
                  <a:srgbClr val="000000"/>
                </a:solidFill>
                <a:effectLst/>
                <a:latin typeface="Open Sans"/>
              </a:rPr>
              <a:t>objetivo</a:t>
            </a:r>
            <a:r>
              <a:rPr kumimoji="0" lang="en-US" altLang="en-US" b="1"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smtClean="0">
                <a:ln>
                  <a:noFill/>
                </a:ln>
                <a:solidFill>
                  <a:srgbClr val="000000"/>
                </a:solidFill>
                <a:effectLst/>
                <a:latin typeface="Open Sans"/>
              </a:rPr>
              <a:t>sin </a:t>
            </a:r>
            <a:r>
              <a:rPr kumimoji="0" lang="en-US" altLang="en-US" b="0" i="0" u="none" strike="noStrike" cap="none" normalizeH="0" baseline="0" dirty="0" err="1" smtClean="0">
                <a:ln>
                  <a:noFill/>
                </a:ln>
                <a:solidFill>
                  <a:srgbClr val="000000"/>
                </a:solidFill>
                <a:effectLst/>
                <a:latin typeface="Open Sans"/>
              </a:rPr>
              <a:t>involucrar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subjetividades</a:t>
            </a:r>
            <a:r>
              <a:rPr kumimoji="0" lang="en-US" altLang="en-US" b="0" i="0" u="none" strike="noStrike" cap="none" normalizeH="0" baseline="0" dirty="0" smtClean="0">
                <a:ln>
                  <a:noFill/>
                </a:ln>
                <a:solidFill>
                  <a:srgbClr val="000000"/>
                </a:solidFill>
                <a:effectLst/>
                <a:latin typeface="Open Sans"/>
              </a:rPr>
              <a:t> y sin </a:t>
            </a:r>
            <a:r>
              <a:rPr kumimoji="0" lang="en-US" altLang="en-US" b="0" i="0" u="none" strike="noStrike" cap="none" normalizeH="0" baseline="0" dirty="0" err="1" smtClean="0">
                <a:ln>
                  <a:noFill/>
                </a:ln>
                <a:solidFill>
                  <a:srgbClr val="000000"/>
                </a:solidFill>
                <a:effectLst/>
                <a:latin typeface="Open Sans"/>
              </a:rPr>
              <a:t>procurar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convencer</a:t>
            </a:r>
            <a:r>
              <a:rPr kumimoji="0" lang="en-US" altLang="en-US" b="0" i="0" u="none" strike="noStrike" cap="none" normalizeH="0" baseline="0" dirty="0" smtClean="0">
                <a:ln>
                  <a:noFill/>
                </a:ln>
                <a:solidFill>
                  <a:srgbClr val="000000"/>
                </a:solidFill>
                <a:effectLst/>
                <a:latin typeface="Open Sans"/>
              </a:rPr>
              <a:t> al lector de un </a:t>
            </a:r>
            <a:r>
              <a:rPr kumimoji="0" lang="en-US" altLang="en-US" b="0" i="0" u="none" strike="noStrike" cap="none" normalizeH="0" baseline="0" dirty="0" err="1" smtClean="0">
                <a:ln>
                  <a:noFill/>
                </a:ln>
                <a:solidFill>
                  <a:srgbClr val="000000"/>
                </a:solidFill>
                <a:effectLst/>
                <a:latin typeface="Open Sans"/>
              </a:rPr>
              <a:t>punto</a:t>
            </a:r>
            <a:r>
              <a:rPr kumimoji="0" lang="en-US" altLang="en-US" b="0" i="0" u="none" strike="noStrike" cap="none" normalizeH="0" baseline="0" dirty="0" smtClean="0">
                <a:ln>
                  <a:noFill/>
                </a:ln>
                <a:solidFill>
                  <a:srgbClr val="000000"/>
                </a:solidFill>
                <a:effectLst/>
                <a:latin typeface="Open Sans"/>
              </a:rPr>
              <a:t> de vista.</a:t>
            </a:r>
            <a:br>
              <a:rPr kumimoji="0" lang="en-US" altLang="en-US" b="0" i="0" u="none" strike="noStrike" cap="none" normalizeH="0" baseline="0" dirty="0" smtClean="0">
                <a:ln>
                  <a:noFill/>
                </a:ln>
                <a:solidFill>
                  <a:srgbClr val="000000"/>
                </a:solidFill>
                <a:effectLst/>
                <a:latin typeface="Open Sans"/>
              </a:rPr>
            </a:br>
            <a:r>
              <a:rPr kumimoji="0" lang="en-US" altLang="en-US" b="0" i="0" u="none" strike="noStrike" cap="none" normalizeH="0" baseline="0" dirty="0" smtClean="0">
                <a:ln>
                  <a:noFill/>
                </a:ln>
                <a:solidFill>
                  <a:srgbClr val="000000"/>
                </a:solidFill>
                <a:effectLst/>
                <a:latin typeface="Open Sans"/>
              </a:rPr>
              <a:t/>
            </a:r>
            <a:br>
              <a:rPr kumimoji="0" lang="en-US" altLang="en-US" b="0" i="0" u="none" strike="noStrike" cap="none" normalizeH="0" baseline="0" dirty="0" smtClean="0">
                <a:ln>
                  <a:noFill/>
                </a:ln>
                <a:solidFill>
                  <a:srgbClr val="000000"/>
                </a:solidFill>
                <a:effectLst/>
                <a:latin typeface="Open Sans"/>
              </a:rPr>
            </a:b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793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1192" y="1167340"/>
            <a:ext cx="3373872" cy="461665"/>
          </a:xfrm>
          <a:prstGeom prst="rect">
            <a:avLst/>
          </a:prstGeom>
        </p:spPr>
        <p:txBody>
          <a:bodyPr wrap="none">
            <a:spAutoFit/>
          </a:bodyPr>
          <a:lstStyle/>
          <a:p>
            <a:r>
              <a:rPr lang="en-US" sz="2400" b="1" i="0" u="none" strike="noStrike" dirty="0" err="1" smtClean="0">
                <a:solidFill>
                  <a:schemeClr val="bg1"/>
                </a:solidFill>
                <a:effectLst/>
                <a:latin typeface="Arial" panose="020B0604020202020204" pitchFamily="34" charset="0"/>
              </a:rPr>
              <a:t>Tipos</a:t>
            </a:r>
            <a:r>
              <a:rPr lang="en-US" sz="2400" b="1" i="0" u="none" strike="noStrike" dirty="0" smtClean="0">
                <a:solidFill>
                  <a:schemeClr val="bg1"/>
                </a:solidFill>
                <a:effectLst/>
                <a:latin typeface="Arial" panose="020B0604020202020204" pitchFamily="34" charset="0"/>
              </a:rPr>
              <a:t> de </a:t>
            </a:r>
            <a:r>
              <a:rPr lang="en-US" sz="2400" b="1" i="0" u="none" strike="noStrike" dirty="0" err="1" smtClean="0">
                <a:solidFill>
                  <a:schemeClr val="bg1"/>
                </a:solidFill>
                <a:effectLst/>
                <a:latin typeface="Arial" panose="020B0604020202020204" pitchFamily="34" charset="0"/>
              </a:rPr>
              <a:t>monografías</a:t>
            </a:r>
            <a:endParaRPr lang="en-US" sz="2400" b="1" i="0" u="none" strike="noStrike" dirty="0">
              <a:solidFill>
                <a:schemeClr val="bg1"/>
              </a:solidFill>
              <a:effectLst/>
              <a:latin typeface="Arial" panose="020B0604020202020204" pitchFamily="34" charset="0"/>
            </a:endParaRPr>
          </a:p>
        </p:txBody>
      </p:sp>
      <p:sp>
        <p:nvSpPr>
          <p:cNvPr id="5" name="Rectangle 1"/>
          <p:cNvSpPr>
            <a:spLocks noChangeArrowheads="1"/>
          </p:cNvSpPr>
          <p:nvPr/>
        </p:nvSpPr>
        <p:spPr bwMode="auto">
          <a:xfrm>
            <a:off x="1811715" y="2152442"/>
            <a:ext cx="8490857" cy="4124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smtClean="0">
                <a:ln>
                  <a:noFill/>
                </a:ln>
                <a:solidFill>
                  <a:srgbClr val="000000"/>
                </a:solidFill>
                <a:effectLst/>
                <a:latin typeface="Open Sans"/>
              </a:rPr>
              <a:t>Monografía</a:t>
            </a:r>
            <a:r>
              <a:rPr kumimoji="0" lang="en-US" altLang="en-US" b="1" i="0" u="none" strike="noStrike" cap="none" normalizeH="0" baseline="0" dirty="0" smtClean="0">
                <a:ln>
                  <a:noFill/>
                </a:ln>
                <a:solidFill>
                  <a:srgbClr val="000000"/>
                </a:solidFill>
                <a:effectLst/>
                <a:latin typeface="Open Sans"/>
              </a:rPr>
              <a:t> de </a:t>
            </a:r>
            <a:r>
              <a:rPr kumimoji="0" lang="en-US" altLang="en-US" b="1" i="0" u="none" strike="noStrike" cap="none" normalizeH="0" baseline="0" dirty="0" err="1" smtClean="0">
                <a:ln>
                  <a:noFill/>
                </a:ln>
                <a:solidFill>
                  <a:srgbClr val="000000"/>
                </a:solidFill>
                <a:effectLst/>
                <a:latin typeface="Open Sans"/>
              </a:rPr>
              <a:t>compilación</a:t>
            </a:r>
            <a:r>
              <a:rPr kumimoji="0" lang="en-US" altLang="en-US" b="1" i="0" u="none" strike="noStrike" cap="none" normalizeH="0" baseline="0" dirty="0" smtClean="0">
                <a:ln>
                  <a:noFill/>
                </a:ln>
                <a:solidFill>
                  <a:srgbClr val="000000"/>
                </a:solidFill>
                <a:effectLst/>
                <a:latin typeface="Open Sans"/>
              </a:rPr>
              <a:t>.</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Cuando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aspira</a:t>
            </a:r>
            <a:r>
              <a:rPr kumimoji="0" lang="en-US" altLang="en-US" b="0" i="0" u="none" strike="noStrike" cap="none" normalizeH="0" baseline="0" dirty="0" smtClean="0">
                <a:ln>
                  <a:noFill/>
                </a:ln>
                <a:solidFill>
                  <a:srgbClr val="000000"/>
                </a:solidFill>
                <a:effectLst/>
                <a:latin typeface="Open Sans"/>
              </a:rPr>
              <a:t> a </a:t>
            </a:r>
            <a:r>
              <a:rPr kumimoji="0" lang="en-US" altLang="en-US" b="0" i="0" u="none" strike="noStrike" cap="none" normalizeH="0" baseline="0" dirty="0" err="1" smtClean="0">
                <a:ln>
                  <a:noFill/>
                </a:ln>
                <a:solidFill>
                  <a:srgbClr val="000000"/>
                </a:solidFill>
                <a:effectLst/>
                <a:latin typeface="Open Sans"/>
              </a:rPr>
              <a:t>reunir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los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principales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textos</a:t>
            </a:r>
            <a:r>
              <a:rPr kumimoji="0" lang="en-US" altLang="en-US" b="0" i="0" u="none" strike="noStrike" cap="none" normalizeH="0" baseline="0" dirty="0" smtClean="0">
                <a:ln>
                  <a:noFill/>
                </a:ln>
                <a:solidFill>
                  <a:srgbClr val="000000"/>
                </a:solidFill>
                <a:effectLst/>
                <a:latin typeface="Open Sans"/>
              </a:rPr>
              <a:t> y </a:t>
            </a:r>
            <a:r>
              <a:rPr kumimoji="0" lang="en-US" altLang="en-US" b="0" i="0" u="none" strike="noStrike" cap="none" normalizeH="0" baseline="0" dirty="0" err="1" smtClean="0">
                <a:ln>
                  <a:noFill/>
                </a:ln>
                <a:solidFill>
                  <a:srgbClr val="000000"/>
                </a:solidFill>
                <a:effectLst/>
                <a:latin typeface="Open Sans"/>
              </a:rPr>
              <a:t>aportes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existentes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sobre</a:t>
            </a:r>
            <a:r>
              <a:rPr kumimoji="0" lang="en-US" altLang="en-US" b="0" i="0" u="none" strike="noStrike" cap="none" normalizeH="0" baseline="0" dirty="0" smtClean="0">
                <a:ln>
                  <a:noFill/>
                </a:ln>
                <a:solidFill>
                  <a:srgbClr val="000000"/>
                </a:solidFill>
                <a:effectLst/>
                <a:latin typeface="Open Sans"/>
              </a:rPr>
              <a:t> un </a:t>
            </a:r>
            <a:r>
              <a:rPr kumimoji="0" lang="en-US" altLang="en-US" b="0" i="0" u="none" strike="noStrike" cap="none" normalizeH="0" baseline="0" dirty="0" err="1" smtClean="0">
                <a:ln>
                  <a:noFill/>
                </a:ln>
                <a:solidFill>
                  <a:srgbClr val="000000"/>
                </a:solidFill>
                <a:effectLst/>
                <a:latin typeface="Open Sans"/>
              </a:rPr>
              <a:t>tema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sirviendo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como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síntesis</a:t>
            </a:r>
            <a:r>
              <a:rPr kumimoji="0" lang="en-US" altLang="en-US" b="0" i="0" u="none" strike="noStrike" cap="none" normalizeH="0" baseline="0" dirty="0" smtClean="0">
                <a:ln>
                  <a:noFill/>
                </a:ln>
                <a:solidFill>
                  <a:srgbClr val="000000"/>
                </a:solidFill>
                <a:effectLst/>
                <a:latin typeface="Open Sans"/>
              </a:rPr>
              <a:t> o </a:t>
            </a:r>
            <a:r>
              <a:rPr kumimoji="0" lang="en-US" altLang="en-US" b="0" i="0" u="none" strike="noStrike" cap="none" normalizeH="0" baseline="0" dirty="0" err="1" smtClean="0">
                <a:ln>
                  <a:noFill/>
                </a:ln>
                <a:solidFill>
                  <a:srgbClr val="000000"/>
                </a:solidFill>
                <a:effectLst/>
                <a:latin typeface="Open Sans"/>
              </a:rPr>
              <a:t>compilación</a:t>
            </a:r>
            <a:r>
              <a:rPr kumimoji="0" lang="en-US" altLang="en-US" b="0" i="0" u="none" strike="noStrike" cap="none" normalizeH="0" baseline="0" dirty="0" smtClean="0">
                <a:ln>
                  <a:noFill/>
                </a:ln>
                <a:solidFill>
                  <a:srgbClr val="000000"/>
                </a:solidFill>
                <a:effectLst/>
                <a:latin typeface="Open Sans"/>
              </a:rPr>
              <a:t> de lo </a:t>
            </a:r>
            <a:r>
              <a:rPr kumimoji="0" lang="en-US" altLang="en-US" b="0" i="0" u="none" strike="noStrike" cap="none" normalizeH="0" baseline="0" dirty="0" err="1" smtClean="0">
                <a:ln>
                  <a:noFill/>
                </a:ln>
                <a:solidFill>
                  <a:srgbClr val="000000"/>
                </a:solidFill>
                <a:effectLst/>
                <a:latin typeface="Open Sans"/>
              </a:rPr>
              <a:t>dicho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por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otros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aunque</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también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añada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nueva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información</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mano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propia</a:t>
            </a:r>
            <a:r>
              <a:rPr kumimoji="0" lang="en-US" altLang="en-US"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smtClean="0">
                <a:ln>
                  <a:noFill/>
                </a:ln>
                <a:solidFill>
                  <a:srgbClr val="000000"/>
                </a:solidFill>
                <a:effectLst/>
                <a:latin typeface="Open Sans"/>
              </a:rPr>
              <a:t>Monografía</a:t>
            </a:r>
            <a:r>
              <a:rPr kumimoji="0" lang="en-US" altLang="en-US" b="1" i="0" u="none" strike="noStrike" cap="none" normalizeH="0" baseline="0" dirty="0" smtClean="0">
                <a:ln>
                  <a:noFill/>
                </a:ln>
                <a:solidFill>
                  <a:srgbClr val="000000"/>
                </a:solidFill>
                <a:effectLst/>
                <a:latin typeface="Open Sans"/>
              </a:rPr>
              <a:t> de </a:t>
            </a:r>
            <a:r>
              <a:rPr kumimoji="0" lang="en-US" altLang="en-US" b="1" i="0" u="none" strike="noStrike" cap="none" normalizeH="0" baseline="0" dirty="0" err="1" smtClean="0">
                <a:ln>
                  <a:noFill/>
                </a:ln>
                <a:solidFill>
                  <a:srgbClr val="000000"/>
                </a:solidFill>
                <a:effectLst/>
                <a:latin typeface="Open Sans"/>
              </a:rPr>
              <a:t>investigación</a:t>
            </a:r>
            <a:r>
              <a:rPr kumimoji="0" lang="en-US" altLang="en-US" b="1" i="0" u="none" strike="noStrike" cap="none" normalizeH="0" baseline="0" dirty="0" smtClean="0">
                <a:ln>
                  <a:noFill/>
                </a:ln>
                <a:solidFill>
                  <a:srgbClr val="000000"/>
                </a:solidFill>
                <a:effectLst/>
                <a:latin typeface="Open Sans"/>
              </a:rPr>
              <a:t>.</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Predominantes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las </a:t>
            </a:r>
            <a:r>
              <a:rPr kumimoji="0" lang="en-US" altLang="en-US" b="0" i="0" u="none" strike="noStrike" cap="none" normalizeH="0" baseline="0" dirty="0" err="1" smtClean="0">
                <a:ln>
                  <a:noFill/>
                </a:ln>
                <a:solidFill>
                  <a:srgbClr val="000000"/>
                </a:solidFill>
                <a:effectLst/>
                <a:latin typeface="Open Sans"/>
              </a:rPr>
              <a:t>ciencias</a:t>
            </a:r>
            <a:r>
              <a:rPr kumimoji="0" lang="en-US" altLang="en-US" b="0" i="0" u="none" strike="noStrike" cap="none" normalizeH="0" baseline="0" dirty="0" smtClean="0">
                <a:ln>
                  <a:noFill/>
                </a:ln>
                <a:solidFill>
                  <a:srgbClr val="000000"/>
                </a:solidFill>
                <a:effectLst/>
                <a:latin typeface="Open Sans"/>
              </a:rPr>
              <a:t>, se </a:t>
            </a:r>
            <a:r>
              <a:rPr kumimoji="0" lang="en-US" altLang="en-US" b="0" i="0" u="none" strike="noStrike" cap="none" normalizeH="0" baseline="0" dirty="0" err="1" smtClean="0">
                <a:ln>
                  <a:noFill/>
                </a:ln>
                <a:solidFill>
                  <a:srgbClr val="000000"/>
                </a:solidFill>
                <a:effectLst/>
                <a:latin typeface="Open Sans"/>
              </a:rPr>
              <a:t>centran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algún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tipo</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experimento</a:t>
            </a:r>
            <a:r>
              <a:rPr kumimoji="0" lang="en-US" altLang="en-US" b="0" i="0" u="none" strike="noStrike" cap="none" normalizeH="0" baseline="0" dirty="0" smtClean="0">
                <a:ln>
                  <a:noFill/>
                </a:ln>
                <a:solidFill>
                  <a:srgbClr val="000000"/>
                </a:solidFill>
                <a:effectLst/>
                <a:latin typeface="Open Sans"/>
              </a:rPr>
              <a:t> o </a:t>
            </a:r>
            <a:r>
              <a:rPr kumimoji="0" lang="en-US" altLang="en-US" b="0" i="0" u="none" strike="noStrike" cap="none" normalizeH="0" baseline="0" dirty="0" err="1" smtClean="0">
                <a:ln>
                  <a:noFill/>
                </a:ln>
                <a:solidFill>
                  <a:srgbClr val="000000"/>
                </a:solidFill>
                <a:effectLst/>
                <a:latin typeface="Open Sans"/>
              </a:rPr>
              <a:t>experiencia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científica</a:t>
            </a:r>
            <a:r>
              <a:rPr kumimoji="0" lang="en-US" altLang="en-US" b="0" i="0" u="none" strike="noStrike" cap="none" normalizeH="0" baseline="0" dirty="0" smtClean="0">
                <a:ln>
                  <a:noFill/>
                </a:ln>
                <a:solidFill>
                  <a:srgbClr val="000000"/>
                </a:solidFill>
                <a:effectLst/>
                <a:latin typeface="Open Sans"/>
              </a:rPr>
              <a:t> que </a:t>
            </a:r>
            <a:r>
              <a:rPr kumimoji="0" lang="en-US" altLang="en-US" b="0" i="0" u="none" strike="noStrike" cap="none" normalizeH="0" baseline="0" dirty="0" err="1" smtClean="0">
                <a:ln>
                  <a:noFill/>
                </a:ln>
                <a:solidFill>
                  <a:srgbClr val="000000"/>
                </a:solidFill>
                <a:effectLst/>
                <a:latin typeface="Open Sans"/>
              </a:rPr>
              <a:t>requiera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ser</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expuesta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justificada</a:t>
            </a:r>
            <a:r>
              <a:rPr kumimoji="0" lang="en-US" altLang="en-US" b="0" i="0" u="none" strike="noStrike" cap="none" normalizeH="0" baseline="0" dirty="0" smtClean="0">
                <a:ln>
                  <a:noFill/>
                </a:ln>
                <a:solidFill>
                  <a:srgbClr val="000000"/>
                </a:solidFill>
                <a:effectLst/>
                <a:latin typeface="Open Sans"/>
              </a:rPr>
              <a:t> y </a:t>
            </a:r>
            <a:r>
              <a:rPr kumimoji="0" lang="en-US" altLang="en-US" b="0" i="0" u="none" strike="noStrike" cap="none" normalizeH="0" baseline="0" dirty="0" err="1" smtClean="0">
                <a:ln>
                  <a:noFill/>
                </a:ln>
                <a:solidFill>
                  <a:srgbClr val="000000"/>
                </a:solidFill>
                <a:effectLst/>
                <a:latin typeface="Open Sans"/>
              </a:rPr>
              <a:t>puesta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contexto</a:t>
            </a:r>
            <a:r>
              <a:rPr kumimoji="0" lang="en-US" altLang="en-US" b="0" i="0" u="none" strike="noStrike" cap="none" normalizeH="0" baseline="0" dirty="0" smtClean="0">
                <a:ln>
                  <a:noFill/>
                </a:ln>
                <a:solidFill>
                  <a:srgbClr val="000000"/>
                </a:solidFill>
                <a:effectLst/>
                <a:latin typeface="Open Sans"/>
              </a:rPr>
              <a:t> con </a:t>
            </a:r>
            <a:r>
              <a:rPr kumimoji="0" lang="en-US" altLang="en-US" b="0" i="0" u="none" strike="noStrike" cap="none" normalizeH="0" baseline="0" dirty="0" err="1" smtClean="0">
                <a:ln>
                  <a:noFill/>
                </a:ln>
                <a:solidFill>
                  <a:srgbClr val="000000"/>
                </a:solidFill>
                <a:effectLst/>
                <a:latin typeface="Open Sans"/>
              </a:rPr>
              <a:t>su</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respectivo</a:t>
            </a:r>
            <a:r>
              <a:rPr kumimoji="0" lang="en-US" altLang="en-US" b="0" i="0" u="none" strike="noStrike" cap="none" normalizeH="0" dirty="0" smtClean="0">
                <a:ln>
                  <a:noFill/>
                </a:ln>
                <a:solidFill>
                  <a:srgbClr val="000000"/>
                </a:solidFill>
                <a:effectLst/>
                <a:latin typeface="Open Sans"/>
              </a:rPr>
              <a:t> </a:t>
            </a:r>
            <a:r>
              <a:rPr kumimoji="0" lang="en-US" altLang="en-US" b="0" i="0" u="none" strike="noStrike" cap="none" normalizeH="0" dirty="0" err="1" smtClean="0">
                <a:ln>
                  <a:noFill/>
                </a:ln>
                <a:solidFill>
                  <a:srgbClr val="000000"/>
                </a:solidFill>
                <a:effectLst/>
                <a:latin typeface="Open Sans"/>
              </a:rPr>
              <a:t>marco</a:t>
            </a:r>
            <a:r>
              <a:rPr kumimoji="0" lang="en-US" altLang="en-US" b="0" i="0" u="none" strike="noStrike" cap="none" normalizeH="0" dirty="0" smtClean="0">
                <a:ln>
                  <a:noFill/>
                </a:ln>
                <a:solidFill>
                  <a:srgbClr val="000000"/>
                </a:solidFill>
                <a:effectLst/>
                <a:latin typeface="Open Sans"/>
              </a:rPr>
              <a:t> </a:t>
            </a:r>
            <a:r>
              <a:rPr kumimoji="0" lang="en-US" altLang="en-US" b="0" i="0" u="none" strike="noStrike" cap="none" normalizeH="0" dirty="0" err="1" smtClean="0">
                <a:ln>
                  <a:noFill/>
                </a:ln>
                <a:solidFill>
                  <a:srgbClr val="000000"/>
                </a:solidFill>
                <a:effectLst/>
                <a:latin typeface="Open Sans"/>
              </a:rPr>
              <a:t>teórico</a:t>
            </a:r>
            <a:r>
              <a:rPr kumimoji="0" lang="en-US" altLang="en-US" b="0" i="0" u="none" strike="noStrike" cap="none" normalizeH="0" baseline="0" dirty="0" smtClean="0">
                <a:ln>
                  <a:noFill/>
                </a:ln>
                <a:solidFill>
                  <a:srgbClr val="000000"/>
                </a:solidFill>
                <a:effectLst/>
                <a:latin typeface="Open Sans"/>
              </a:rPr>
              <a:t> y </a:t>
            </a:r>
            <a:r>
              <a:rPr kumimoji="0" lang="en-US" altLang="en-US" b="0" i="0" u="none" strike="noStrike" cap="none" normalizeH="0" baseline="0" dirty="0" err="1" smtClean="0">
                <a:ln>
                  <a:noFill/>
                </a:ln>
                <a:solidFill>
                  <a:srgbClr val="000000"/>
                </a:solidFill>
                <a:effectLst/>
                <a:latin typeface="Open Sans"/>
              </a:rPr>
              <a:t>bibliografía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previa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en</a:t>
            </a:r>
            <a:r>
              <a:rPr kumimoji="0" lang="en-US" altLang="en-US" b="0" i="0" u="none" strike="noStrike" cap="none" normalizeH="0" baseline="0" dirty="0" smtClean="0">
                <a:ln>
                  <a:noFill/>
                </a:ln>
                <a:solidFill>
                  <a:srgbClr val="000000"/>
                </a:solidFill>
                <a:effectLst/>
                <a:latin typeface="Open Sans"/>
              </a:rPr>
              <a:t> el </a:t>
            </a:r>
            <a:r>
              <a:rPr kumimoji="0" lang="en-US" altLang="en-US" b="0" i="0" u="none" strike="noStrike" cap="none" normalizeH="0" baseline="0" dirty="0" err="1" smtClean="0">
                <a:ln>
                  <a:noFill/>
                </a:ln>
                <a:solidFill>
                  <a:srgbClr val="000000"/>
                </a:solidFill>
                <a:effectLst/>
                <a:latin typeface="Open Sans"/>
              </a:rPr>
              <a:t>tema</a:t>
            </a:r>
            <a:r>
              <a:rPr kumimoji="0" lang="en-US" altLang="en-US"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b="0" i="0" u="none" strike="noStrike" cap="none" normalizeH="0" baseline="0" dirty="0" smtClean="0">
              <a:ln>
                <a:noFill/>
              </a:ln>
              <a:solidFill>
                <a:srgbClr val="000000"/>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b="1" i="0" u="none" strike="noStrike" cap="none" normalizeH="0" baseline="0" dirty="0" err="1" smtClean="0">
                <a:ln>
                  <a:noFill/>
                </a:ln>
                <a:solidFill>
                  <a:srgbClr val="000000"/>
                </a:solidFill>
                <a:effectLst/>
                <a:latin typeface="Open Sans"/>
              </a:rPr>
              <a:t>Monografía</a:t>
            </a:r>
            <a:r>
              <a:rPr kumimoji="0" lang="en-US" altLang="en-US" b="1" i="0" u="none" strike="noStrike" cap="none" normalizeH="0" baseline="0" dirty="0" smtClean="0">
                <a:ln>
                  <a:noFill/>
                </a:ln>
                <a:solidFill>
                  <a:srgbClr val="000000"/>
                </a:solidFill>
                <a:effectLst/>
                <a:latin typeface="Open Sans"/>
              </a:rPr>
              <a:t> de </a:t>
            </a:r>
            <a:r>
              <a:rPr lang="en-US" altLang="en-US" b="1" dirty="0" err="1" smtClean="0">
                <a:solidFill>
                  <a:srgbClr val="000000"/>
                </a:solidFill>
                <a:latin typeface="Open Sans"/>
              </a:rPr>
              <a:t>análisis</a:t>
            </a:r>
            <a:r>
              <a:rPr lang="en-US" altLang="en-US" b="1" dirty="0" smtClean="0">
                <a:solidFill>
                  <a:srgbClr val="000000"/>
                </a:solidFill>
                <a:latin typeface="Open Sans"/>
              </a:rPr>
              <a:t> </a:t>
            </a:r>
            <a:r>
              <a:rPr kumimoji="0" lang="en-US" altLang="en-US" b="1" i="0" u="none" strike="noStrike" cap="none" normalizeH="0" baseline="0" dirty="0" err="1" smtClean="0">
                <a:ln>
                  <a:noFill/>
                </a:ln>
                <a:solidFill>
                  <a:srgbClr val="000000"/>
                </a:solidFill>
                <a:effectLst/>
                <a:latin typeface="Open Sans"/>
              </a:rPr>
              <a:t>experiencial</a:t>
            </a:r>
            <a:r>
              <a:rPr kumimoji="0" lang="en-US" altLang="en-US" b="1" i="0" u="none" strike="noStrike" cap="none" normalizeH="0" baseline="0" dirty="0" smtClean="0">
                <a:ln>
                  <a:noFill/>
                </a:ln>
                <a:solidFill>
                  <a:srgbClr val="000000"/>
                </a:solidFill>
                <a:effectLst/>
                <a:latin typeface="Open Sans"/>
              </a:rPr>
              <a:t>.</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Aquellas</a:t>
            </a:r>
            <a:r>
              <a:rPr kumimoji="0" lang="en-US" altLang="en-US" b="0" i="0" u="none" strike="noStrike" cap="none" normalizeH="0" baseline="0" dirty="0" smtClean="0">
                <a:ln>
                  <a:noFill/>
                </a:ln>
                <a:solidFill>
                  <a:srgbClr val="000000"/>
                </a:solidFill>
                <a:effectLst/>
                <a:latin typeface="Open Sans"/>
              </a:rPr>
              <a:t> que </a:t>
            </a:r>
            <a:r>
              <a:rPr kumimoji="0" lang="en-US" altLang="en-US" b="0" i="0" u="none" strike="noStrike" cap="none" normalizeH="0" baseline="0" dirty="0" err="1" smtClean="0">
                <a:ln>
                  <a:noFill/>
                </a:ln>
                <a:solidFill>
                  <a:srgbClr val="000000"/>
                </a:solidFill>
                <a:effectLst/>
                <a:latin typeface="Open Sans"/>
              </a:rPr>
              <a:t>abordan</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manera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expositiva</a:t>
            </a:r>
            <a:r>
              <a:rPr kumimoji="0" lang="en-US" altLang="en-US" b="0" i="0" u="none" strike="noStrike" cap="none" normalizeH="0" baseline="0" dirty="0" smtClean="0">
                <a:ln>
                  <a:noFill/>
                </a:ln>
                <a:solidFill>
                  <a:srgbClr val="000000"/>
                </a:solidFill>
                <a:effectLst/>
                <a:latin typeface="Open Sans"/>
              </a:rPr>
              <a:t> (no </a:t>
            </a:r>
            <a:r>
              <a:rPr kumimoji="0" lang="en-US" altLang="en-US" b="0" i="0" u="none" strike="noStrike" cap="none" normalizeH="0" baseline="0" dirty="0" err="1" smtClean="0">
                <a:ln>
                  <a:noFill/>
                </a:ln>
                <a:solidFill>
                  <a:srgbClr val="000000"/>
                </a:solidFill>
                <a:effectLst/>
                <a:latin typeface="Open Sans"/>
              </a:rPr>
              <a:t>narrativa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algún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tipo</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experiencia</a:t>
            </a:r>
            <a:r>
              <a:rPr kumimoji="0" lang="en-US" altLang="en-US" b="0" i="0" u="none" strike="noStrike" cap="none" normalizeH="0" baseline="0" dirty="0" smtClean="0">
                <a:ln>
                  <a:noFill/>
                </a:ln>
                <a:solidFill>
                  <a:srgbClr val="000000"/>
                </a:solidFill>
                <a:effectLst/>
                <a:latin typeface="Open Sans"/>
              </a:rPr>
              <a:t> no </a:t>
            </a:r>
            <a:r>
              <a:rPr kumimoji="0" lang="en-US" altLang="en-US" b="0" i="0" u="none" strike="noStrike" cap="none" normalizeH="0" baseline="0" dirty="0" err="1" smtClean="0">
                <a:ln>
                  <a:noFill/>
                </a:ln>
                <a:solidFill>
                  <a:srgbClr val="000000"/>
                </a:solidFill>
                <a:effectLst/>
                <a:latin typeface="Open Sans"/>
              </a:rPr>
              <a:t>científica</a:t>
            </a:r>
            <a:r>
              <a:rPr kumimoji="0" lang="en-US" altLang="en-US" b="0" i="0" u="none" strike="noStrike" cap="none" normalizeH="0" baseline="0" dirty="0" smtClean="0">
                <a:ln>
                  <a:noFill/>
                </a:ln>
                <a:solidFill>
                  <a:srgbClr val="000000"/>
                </a:solidFill>
                <a:effectLst/>
                <a:latin typeface="Open Sans"/>
              </a:rPr>
              <a:t> o no experimental, </a:t>
            </a:r>
            <a:r>
              <a:rPr kumimoji="0" lang="en-US" altLang="en-US" b="0" i="0" u="none" strike="noStrike" cap="none" normalizeH="0" baseline="0" dirty="0" err="1" smtClean="0">
                <a:ln>
                  <a:noFill/>
                </a:ln>
                <a:solidFill>
                  <a:srgbClr val="000000"/>
                </a:solidFill>
                <a:effectLst/>
                <a:latin typeface="Open Sans"/>
              </a:rPr>
              <a:t>verificables</a:t>
            </a:r>
            <a:r>
              <a:rPr kumimoji="0" lang="en-US" altLang="en-US" b="0" i="0" u="none" strike="noStrike" cap="none" normalizeH="0" baseline="0" dirty="0" smtClean="0">
                <a:ln>
                  <a:noFill/>
                </a:ln>
                <a:solidFill>
                  <a:srgbClr val="000000"/>
                </a:solidFill>
                <a:effectLst/>
                <a:latin typeface="Open Sans"/>
              </a:rPr>
              <a:t> de </a:t>
            </a:r>
            <a:r>
              <a:rPr kumimoji="0" lang="en-US" altLang="en-US" b="0" i="0" u="none" strike="noStrike" cap="none" normalizeH="0" baseline="0" dirty="0" err="1" smtClean="0">
                <a:ln>
                  <a:noFill/>
                </a:ln>
                <a:solidFill>
                  <a:srgbClr val="000000"/>
                </a:solidFill>
                <a:effectLst/>
                <a:latin typeface="Open Sans"/>
              </a:rPr>
              <a:t>manera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práctica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aunque</a:t>
            </a:r>
            <a:r>
              <a:rPr kumimoji="0" lang="en-US" altLang="en-US" b="0" i="0" u="none" strike="noStrike" cap="none" normalizeH="0" baseline="0" dirty="0" smtClean="0">
                <a:ln>
                  <a:noFill/>
                </a:ln>
                <a:solidFill>
                  <a:srgbClr val="000000"/>
                </a:solidFill>
                <a:effectLst/>
                <a:latin typeface="Open Sans"/>
              </a:rPr>
              <a:t> no </a:t>
            </a:r>
            <a:r>
              <a:rPr kumimoji="0" lang="en-US" altLang="en-US" b="0" i="0" u="none" strike="noStrike" cap="none" normalizeH="0" baseline="0" dirty="0" err="1" smtClean="0">
                <a:ln>
                  <a:noFill/>
                </a:ln>
                <a:solidFill>
                  <a:srgbClr val="000000"/>
                </a:solidFill>
                <a:effectLst/>
                <a:latin typeface="Open Sans"/>
              </a:rPr>
              <a:t>constituyan</a:t>
            </a:r>
            <a:r>
              <a:rPr kumimoji="0" lang="en-US" altLang="en-US" b="0" i="0" u="none" strike="noStrike" cap="none" normalizeH="0" baseline="0" dirty="0" smtClean="0">
                <a:ln>
                  <a:noFill/>
                </a:ln>
                <a:solidFill>
                  <a:srgbClr val="000000"/>
                </a:solidFill>
                <a:effectLst/>
                <a:latin typeface="Open Sans"/>
              </a:rPr>
              <a:t> parte de </a:t>
            </a:r>
            <a:r>
              <a:rPr kumimoji="0" lang="en-US" altLang="en-US" b="0" i="0" u="none" strike="noStrike" cap="none" normalizeH="0" baseline="0" dirty="0" err="1" smtClean="0">
                <a:ln>
                  <a:noFill/>
                </a:ln>
                <a:solidFill>
                  <a:srgbClr val="000000"/>
                </a:solidFill>
                <a:effectLst/>
                <a:latin typeface="Open Sans"/>
              </a:rPr>
              <a:t>una</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investigación</a:t>
            </a:r>
            <a:r>
              <a:rPr kumimoji="0" lang="en-US" altLang="en-US" b="0" i="0" u="none" strike="noStrike" cap="none" normalizeH="0" baseline="0" dirty="0" smtClean="0">
                <a:ln>
                  <a:noFill/>
                </a:ln>
                <a:solidFill>
                  <a:srgbClr val="000000"/>
                </a:solidFill>
                <a:effectLst/>
                <a:latin typeface="Open Sans"/>
              </a:rPr>
              <a:t>. Su </a:t>
            </a:r>
            <a:r>
              <a:rPr kumimoji="0" lang="en-US" altLang="en-US" b="0" i="0" u="none" strike="noStrike" cap="none" normalizeH="0" baseline="0" dirty="0" err="1" smtClean="0">
                <a:ln>
                  <a:noFill/>
                </a:ln>
                <a:solidFill>
                  <a:srgbClr val="000000"/>
                </a:solidFill>
                <a:effectLst/>
                <a:latin typeface="Open Sans"/>
              </a:rPr>
              <a:t>uso</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es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más</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bien</a:t>
            </a:r>
            <a:r>
              <a:rPr kumimoji="0" lang="en-US" altLang="en-US" b="0" i="0" u="none" strike="noStrike" cap="none" normalizeH="0" baseline="0" dirty="0" smtClean="0">
                <a:ln>
                  <a:noFill/>
                </a:ln>
                <a:solidFill>
                  <a:srgbClr val="000000"/>
                </a:solidFill>
                <a:effectLst/>
                <a:latin typeface="Open Sans"/>
              </a:rPr>
              <a:t> </a:t>
            </a:r>
            <a:r>
              <a:rPr kumimoji="0" lang="en-US" altLang="en-US" b="0" i="0" u="none" strike="noStrike" cap="none" normalizeH="0" baseline="0" dirty="0" err="1" smtClean="0">
                <a:ln>
                  <a:noFill/>
                </a:ln>
                <a:solidFill>
                  <a:srgbClr val="000000"/>
                </a:solidFill>
                <a:effectLst/>
                <a:latin typeface="Open Sans"/>
              </a:rPr>
              <a:t>acotado</a:t>
            </a:r>
            <a:r>
              <a:rPr kumimoji="0" lang="en-US" altLang="en-US" b="0" i="0" u="none" strike="noStrike" cap="none" normalizeH="0" baseline="0" dirty="0" smtClean="0">
                <a:ln>
                  <a:noFill/>
                </a:ln>
                <a:solidFill>
                  <a:srgbClr val="000000"/>
                </a:solidFill>
                <a:effectLst/>
                <a:latin typeface="Open Sans"/>
              </a:rPr>
              <a:t> y </a:t>
            </a:r>
            <a:r>
              <a:rPr kumimoji="0" lang="en-US" altLang="en-US" b="0" i="0" u="none" strike="noStrike" cap="none" normalizeH="0" baseline="0" dirty="0" err="1" smtClean="0">
                <a:ln>
                  <a:noFill/>
                </a:ln>
                <a:solidFill>
                  <a:srgbClr val="000000"/>
                </a:solidFill>
                <a:effectLst/>
                <a:latin typeface="Open Sans"/>
              </a:rPr>
              <a:t>especializado</a:t>
            </a:r>
            <a:r>
              <a:rPr kumimoji="0" lang="en-US" altLang="en-US" b="0" i="0" u="none" strike="noStrike" cap="none" normalizeH="0" baseline="0" dirty="0" smtClean="0">
                <a:ln>
                  <a:noFill/>
                </a:ln>
                <a:solidFill>
                  <a:srgbClr val="000000"/>
                </a:solidFill>
                <a:effectLst/>
                <a:latin typeface="Open Sans"/>
              </a:rPr>
              <a:t>.</a:t>
            </a:r>
            <a:br>
              <a:rPr kumimoji="0" lang="en-US" altLang="en-US" b="0" i="0" u="none" strike="noStrike" cap="none" normalizeH="0" baseline="0" dirty="0" smtClean="0">
                <a:ln>
                  <a:noFill/>
                </a:ln>
                <a:solidFill>
                  <a:srgbClr val="000000"/>
                </a:solidFill>
                <a:effectLst/>
                <a:latin typeface="Open Sans"/>
              </a:rPr>
            </a:b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0307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6160" t="24196" r="35900" b="35680"/>
          <a:stretch/>
        </p:blipFill>
        <p:spPr>
          <a:xfrm>
            <a:off x="1515292" y="2011680"/>
            <a:ext cx="9216876" cy="3847700"/>
          </a:xfrm>
          <a:prstGeom prst="rect">
            <a:avLst/>
          </a:prstGeom>
        </p:spPr>
      </p:pic>
    </p:spTree>
    <p:extLst>
      <p:ext uri="{BB962C8B-B14F-4D97-AF65-F5344CB8AC3E}">
        <p14:creationId xmlns:p14="http://schemas.microsoft.com/office/powerpoint/2010/main" val="212928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955" t="23303" r="35208" b="34196"/>
          <a:stretch/>
        </p:blipFill>
        <p:spPr>
          <a:xfrm>
            <a:off x="1866276" y="2222694"/>
            <a:ext cx="8807084" cy="3516924"/>
          </a:xfrm>
          <a:prstGeom prst="rect">
            <a:avLst/>
          </a:prstGeom>
        </p:spPr>
      </p:pic>
    </p:spTree>
    <p:extLst>
      <p:ext uri="{BB962C8B-B14F-4D97-AF65-F5344CB8AC3E}">
        <p14:creationId xmlns:p14="http://schemas.microsoft.com/office/powerpoint/2010/main" val="2876112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958" t="24732" r="41232" b="24197"/>
          <a:stretch/>
        </p:blipFill>
        <p:spPr>
          <a:xfrm>
            <a:off x="1854925" y="2011680"/>
            <a:ext cx="8347165" cy="4167052"/>
          </a:xfrm>
          <a:prstGeom prst="rect">
            <a:avLst/>
          </a:prstGeom>
        </p:spPr>
      </p:pic>
      <p:pic>
        <p:nvPicPr>
          <p:cNvPr id="5" name="Imagen 4"/>
          <p:cNvPicPr>
            <a:picLocks noChangeAspect="1"/>
          </p:cNvPicPr>
          <p:nvPr/>
        </p:nvPicPr>
        <p:blipFill>
          <a:blip r:embed="rId3"/>
          <a:stretch>
            <a:fillRect/>
          </a:stretch>
        </p:blipFill>
        <p:spPr>
          <a:xfrm>
            <a:off x="9301977" y="4095206"/>
            <a:ext cx="1800225" cy="2543175"/>
          </a:xfrm>
          <a:prstGeom prst="rect">
            <a:avLst/>
          </a:prstGeom>
        </p:spPr>
      </p:pic>
    </p:spTree>
    <p:extLst>
      <p:ext uri="{BB962C8B-B14F-4D97-AF65-F5344CB8AC3E}">
        <p14:creationId xmlns:p14="http://schemas.microsoft.com/office/powerpoint/2010/main" val="415053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2062" t="14732" r="34806" b="5144"/>
          <a:stretch/>
        </p:blipFill>
        <p:spPr>
          <a:xfrm>
            <a:off x="3080826" y="0"/>
            <a:ext cx="4935751" cy="6711010"/>
          </a:xfrm>
          <a:prstGeom prst="rect">
            <a:avLst/>
          </a:prstGeom>
        </p:spPr>
      </p:pic>
      <p:cxnSp>
        <p:nvCxnSpPr>
          <p:cNvPr id="7" name="Conector recto de flecha 6"/>
          <p:cNvCxnSpPr/>
          <p:nvPr/>
        </p:nvCxnSpPr>
        <p:spPr>
          <a:xfrm flipV="1">
            <a:off x="3874168" y="2298032"/>
            <a:ext cx="782053" cy="7820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1024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589548" y="2923674"/>
            <a:ext cx="10382522" cy="646331"/>
          </a:xfrm>
          <a:prstGeom prst="rect">
            <a:avLst/>
          </a:prstGeom>
          <a:noFill/>
        </p:spPr>
        <p:txBody>
          <a:bodyPr wrap="none" rtlCol="0">
            <a:spAutoFit/>
          </a:bodyPr>
          <a:lstStyle/>
          <a:p>
            <a:r>
              <a:rPr lang="es-ES" dirty="0" smtClean="0"/>
              <a:t>Objetivo QUE  Y PARA QUÉ </a:t>
            </a:r>
          </a:p>
          <a:p>
            <a:r>
              <a:rPr lang="es-ES" dirty="0" smtClean="0"/>
              <a:t>Describir los planes de estudios que ha tenido la Escuela Normal de Educación Preescolar del 2012 a la fecha</a:t>
            </a:r>
            <a:endParaRPr lang="en-US" dirty="0"/>
          </a:p>
        </p:txBody>
      </p:sp>
      <p:sp>
        <p:nvSpPr>
          <p:cNvPr id="5" name="CuadroTexto 4"/>
          <p:cNvSpPr txBox="1"/>
          <p:nvPr/>
        </p:nvSpPr>
        <p:spPr>
          <a:xfrm>
            <a:off x="1961147" y="2057400"/>
            <a:ext cx="8532144" cy="646331"/>
          </a:xfrm>
          <a:prstGeom prst="rect">
            <a:avLst/>
          </a:prstGeom>
          <a:noFill/>
        </p:spPr>
        <p:txBody>
          <a:bodyPr wrap="none" rtlCol="0">
            <a:spAutoFit/>
          </a:bodyPr>
          <a:lstStyle/>
          <a:p>
            <a:r>
              <a:rPr lang="es-ES" dirty="0" smtClean="0"/>
              <a:t>ANÁLISIS DE LOS PLANES DE ESTUDIOS 2012 Y 2018 DE LA ESCUELA NORMAL DE</a:t>
            </a:r>
          </a:p>
          <a:p>
            <a:r>
              <a:rPr lang="es-ES" dirty="0" smtClean="0"/>
              <a:t>EDUCACIÓN PREESCOLAR DE COAHUILA</a:t>
            </a:r>
            <a:endParaRPr lang="en-US" dirty="0"/>
          </a:p>
        </p:txBody>
      </p:sp>
      <p:sp>
        <p:nvSpPr>
          <p:cNvPr id="6" name="CuadroTexto 5"/>
          <p:cNvSpPr txBox="1"/>
          <p:nvPr/>
        </p:nvSpPr>
        <p:spPr>
          <a:xfrm>
            <a:off x="481264" y="3705727"/>
            <a:ext cx="10720136" cy="2585323"/>
          </a:xfrm>
          <a:prstGeom prst="rect">
            <a:avLst/>
          </a:prstGeom>
          <a:noFill/>
        </p:spPr>
        <p:txBody>
          <a:bodyPr wrap="square" rtlCol="0">
            <a:spAutoFit/>
          </a:bodyPr>
          <a:lstStyle/>
          <a:p>
            <a:r>
              <a:rPr lang="es-ES" dirty="0" smtClean="0"/>
              <a:t>Desarrollo</a:t>
            </a:r>
          </a:p>
          <a:p>
            <a:r>
              <a:rPr lang="es-ES" dirty="0" smtClean="0"/>
              <a:t>¿Qué es un plan de estudios?</a:t>
            </a:r>
          </a:p>
          <a:p>
            <a:endParaRPr lang="es-ES" dirty="0"/>
          </a:p>
          <a:p>
            <a:r>
              <a:rPr lang="es-ES" i="1" dirty="0"/>
              <a:t>Modelo Educativo para la Educación Obligatoria</a:t>
            </a:r>
            <a:r>
              <a:rPr lang="es-ES" i="1" dirty="0" smtClean="0"/>
              <a:t>.</a:t>
            </a:r>
          </a:p>
          <a:p>
            <a:endParaRPr lang="es-ES" i="1" dirty="0"/>
          </a:p>
          <a:p>
            <a:r>
              <a:rPr lang="es-ES" i="1" dirty="0" smtClean="0"/>
              <a:t>¿Qué es un </a:t>
            </a:r>
            <a:r>
              <a:rPr lang="es-ES" i="1" dirty="0" err="1" smtClean="0"/>
              <a:t>curriculum</a:t>
            </a:r>
            <a:r>
              <a:rPr lang="es-ES" i="1" dirty="0" smtClean="0"/>
              <a:t>?</a:t>
            </a:r>
          </a:p>
          <a:p>
            <a:r>
              <a:rPr lang="es-ES" dirty="0" smtClean="0"/>
              <a:t>De acuerdo a los planes de estudios que se marcan dentro de la Educación Preescolar, menciona que el </a:t>
            </a:r>
            <a:r>
              <a:rPr lang="es-ES" dirty="0" err="1" smtClean="0"/>
              <a:t>currícculum</a:t>
            </a:r>
            <a:r>
              <a:rPr lang="es-ES" dirty="0" smtClean="0"/>
              <a:t> es parte fundamental del proceso de desarrollo de los estudiantes normalistas, de acuerdo a </a:t>
            </a:r>
            <a:r>
              <a:rPr lang="es-ES" dirty="0" err="1" smtClean="0"/>
              <a:t>Hardem</a:t>
            </a:r>
            <a:r>
              <a:rPr lang="es-ES" dirty="0" smtClean="0"/>
              <a:t> (2001) El currículo constituye un programa de múltiples actuaciones ….</a:t>
            </a:r>
            <a:endParaRPr lang="en-US" dirty="0"/>
          </a:p>
        </p:txBody>
      </p:sp>
    </p:spTree>
    <p:extLst>
      <p:ext uri="{BB962C8B-B14F-4D97-AF65-F5344CB8AC3E}">
        <p14:creationId xmlns:p14="http://schemas.microsoft.com/office/powerpoint/2010/main" val="4230204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561" t="24018" r="36814" b="44911"/>
          <a:stretch/>
        </p:blipFill>
        <p:spPr>
          <a:xfrm>
            <a:off x="496388" y="1776550"/>
            <a:ext cx="8164286" cy="2272937"/>
          </a:xfrm>
          <a:prstGeom prst="rect">
            <a:avLst/>
          </a:prstGeom>
        </p:spPr>
      </p:pic>
      <p:pic>
        <p:nvPicPr>
          <p:cNvPr id="5" name="Imagen 4"/>
          <p:cNvPicPr>
            <a:picLocks noChangeAspect="1"/>
          </p:cNvPicPr>
          <p:nvPr/>
        </p:nvPicPr>
        <p:blipFill rotWithShape="1">
          <a:blip r:embed="rId3"/>
          <a:srcRect l="6561" t="34196" r="38521" b="33840"/>
          <a:stretch/>
        </p:blipFill>
        <p:spPr>
          <a:xfrm>
            <a:off x="2272937" y="3905795"/>
            <a:ext cx="7145383" cy="2338253"/>
          </a:xfrm>
          <a:prstGeom prst="rect">
            <a:avLst/>
          </a:prstGeom>
        </p:spPr>
      </p:pic>
    </p:spTree>
    <p:extLst>
      <p:ext uri="{BB962C8B-B14F-4D97-AF65-F5344CB8AC3E}">
        <p14:creationId xmlns:p14="http://schemas.microsoft.com/office/powerpoint/2010/main" val="35173006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5055" t="32946" r="42838" b="24196"/>
          <a:stretch/>
        </p:blipFill>
        <p:spPr>
          <a:xfrm>
            <a:off x="1930691" y="2246810"/>
            <a:ext cx="7683573" cy="3553098"/>
          </a:xfrm>
          <a:prstGeom prst="rect">
            <a:avLst/>
          </a:prstGeom>
        </p:spPr>
      </p:pic>
      <p:pic>
        <p:nvPicPr>
          <p:cNvPr id="5" name="Imagen 4"/>
          <p:cNvPicPr>
            <a:picLocks noChangeAspect="1"/>
          </p:cNvPicPr>
          <p:nvPr/>
        </p:nvPicPr>
        <p:blipFill>
          <a:blip r:embed="rId3"/>
          <a:stretch>
            <a:fillRect/>
          </a:stretch>
        </p:blipFill>
        <p:spPr>
          <a:xfrm>
            <a:off x="8876826" y="4352350"/>
            <a:ext cx="1474876" cy="2083555"/>
          </a:xfrm>
          <a:prstGeom prst="rect">
            <a:avLst/>
          </a:prstGeom>
        </p:spPr>
      </p:pic>
    </p:spTree>
    <p:extLst>
      <p:ext uri="{BB962C8B-B14F-4D97-AF65-F5344CB8AC3E}">
        <p14:creationId xmlns:p14="http://schemas.microsoft.com/office/powerpoint/2010/main" val="235631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3905840683"/>
              </p:ext>
            </p:extLst>
          </p:nvPr>
        </p:nvGraphicFramePr>
        <p:xfrm>
          <a:off x="1737359" y="1247637"/>
          <a:ext cx="9039498" cy="5427483"/>
        </p:xfrm>
        <a:graphic>
          <a:graphicData uri="http://schemas.openxmlformats.org/drawingml/2006/table">
            <a:tbl>
              <a:tblPr>
                <a:tableStyleId>{5DA37D80-6434-44D0-A028-1B22A696006F}</a:tableStyleId>
              </a:tblPr>
              <a:tblGrid>
                <a:gridCol w="4506685">
                  <a:extLst>
                    <a:ext uri="{9D8B030D-6E8A-4147-A177-3AD203B41FA5}">
                      <a16:colId xmlns:a16="http://schemas.microsoft.com/office/drawing/2014/main" val="2351518070"/>
                    </a:ext>
                  </a:extLst>
                </a:gridCol>
                <a:gridCol w="4532813">
                  <a:extLst>
                    <a:ext uri="{9D8B030D-6E8A-4147-A177-3AD203B41FA5}">
                      <a16:colId xmlns:a16="http://schemas.microsoft.com/office/drawing/2014/main" val="3059509965"/>
                    </a:ext>
                  </a:extLst>
                </a:gridCol>
              </a:tblGrid>
              <a:tr h="331283">
                <a:tc>
                  <a:txBody>
                    <a:bodyPr/>
                    <a:lstStyle/>
                    <a:p>
                      <a:pPr algn="ctr"/>
                      <a:r>
                        <a:rPr lang="en-US" sz="1800" b="1" dirty="0" smtClean="0">
                          <a:solidFill>
                            <a:schemeClr val="bg1"/>
                          </a:solidFill>
                          <a:effectLst/>
                          <a:latin typeface="Arial" panose="020B0604020202020204" pitchFamily="34" charset="0"/>
                          <a:cs typeface="Arial" panose="020B0604020202020204" pitchFamily="34" charset="0"/>
                        </a:rPr>
                        <a:t>CUENTO</a:t>
                      </a:r>
                      <a:endParaRPr lang="en-US" sz="1800" b="1" dirty="0">
                        <a:solidFill>
                          <a:schemeClr val="bg1"/>
                        </a:solidFill>
                        <a:effectLst/>
                        <a:latin typeface="Arial" panose="020B0604020202020204" pitchFamily="34" charset="0"/>
                        <a:cs typeface="Arial" panose="020B0604020202020204" pitchFamily="34" charset="0"/>
                      </a:endParaRPr>
                    </a:p>
                  </a:txBody>
                  <a:tcPr marL="9130" marR="9130" marT="9130" marB="9130"/>
                </a:tc>
                <a:tc>
                  <a:txBody>
                    <a:bodyPr/>
                    <a:lstStyle/>
                    <a:p>
                      <a:pPr algn="ctr"/>
                      <a:r>
                        <a:rPr lang="en-US" sz="1800" b="1" dirty="0" smtClean="0">
                          <a:solidFill>
                            <a:schemeClr val="bg1"/>
                          </a:solidFill>
                          <a:effectLst/>
                          <a:latin typeface="Arial" panose="020B0604020202020204" pitchFamily="34" charset="0"/>
                          <a:cs typeface="Arial" panose="020B0604020202020204" pitchFamily="34" charset="0"/>
                        </a:rPr>
                        <a:t>NOVELA</a:t>
                      </a:r>
                    </a:p>
                    <a:p>
                      <a:pPr algn="ctr"/>
                      <a:endParaRPr lang="es-ES" sz="1800" b="1" dirty="0" smtClean="0">
                        <a:solidFill>
                          <a:schemeClr val="bg1"/>
                        </a:solidFill>
                        <a:effectLst/>
                        <a:latin typeface="Arial" panose="020B0604020202020204" pitchFamily="34" charset="0"/>
                        <a:cs typeface="Arial" panose="020B0604020202020204" pitchFamily="34" charset="0"/>
                      </a:endParaRPr>
                    </a:p>
                  </a:txBody>
                  <a:tcPr marL="9130" marR="9130" marT="9130" marB="9130"/>
                </a:tc>
                <a:extLst>
                  <a:ext uri="{0D108BD9-81ED-4DB2-BD59-A6C34878D82A}">
                    <a16:rowId xmlns:a16="http://schemas.microsoft.com/office/drawing/2014/main" val="3823086711"/>
                  </a:ext>
                </a:extLst>
              </a:tr>
              <a:tr h="417526">
                <a:tc>
                  <a:txBody>
                    <a:bodyPr/>
                    <a:lstStyle/>
                    <a:p>
                      <a:pPr algn="just"/>
                      <a:r>
                        <a:rPr lang="en-US" sz="1400" dirty="0">
                          <a:effectLst/>
                          <a:latin typeface="Arial" panose="020B0604020202020204" pitchFamily="34" charset="0"/>
                          <a:cs typeface="Arial" panose="020B0604020202020204" pitchFamily="34" charset="0"/>
                        </a:rPr>
                        <a:t>1. </a:t>
                      </a:r>
                      <a:r>
                        <a:rPr lang="en-US" sz="1400" dirty="0" err="1" smtClean="0">
                          <a:effectLst/>
                          <a:latin typeface="Arial" panose="020B0604020202020204" pitchFamily="34" charset="0"/>
                          <a:cs typeface="Arial" panose="020B0604020202020204" pitchFamily="34" charset="0"/>
                        </a:rPr>
                        <a:t>Brevedad</a:t>
                      </a:r>
                      <a:r>
                        <a:rPr lang="en-US" sz="1400" dirty="0" smtClean="0">
                          <a:effectLst/>
                          <a:latin typeface="Arial" panose="020B0604020202020204" pitchFamily="34" charset="0"/>
                          <a:cs typeface="Arial" panose="020B0604020202020204" pitchFamily="34" charset="0"/>
                        </a:rPr>
                        <a:t> </a:t>
                      </a:r>
                      <a:endParaRPr lang="en-US" sz="1400" b="0" dirty="0">
                        <a:effectLst/>
                        <a:latin typeface="Arial" panose="020B0604020202020204" pitchFamily="34" charset="0"/>
                        <a:cs typeface="Arial" panose="020B0604020202020204" pitchFamily="34" charset="0"/>
                      </a:endParaRPr>
                    </a:p>
                  </a:txBody>
                  <a:tcPr marL="9130" marR="9130" marT="9130" marB="9130"/>
                </a:tc>
                <a:tc>
                  <a:txBody>
                    <a:bodyPr/>
                    <a:lstStyle/>
                    <a:p>
                      <a:pPr algn="just"/>
                      <a:r>
                        <a:rPr lang="en-US" sz="1400" dirty="0" smtClean="0">
                          <a:effectLst/>
                          <a:latin typeface="Arial" panose="020B0604020202020204" pitchFamily="34" charset="0"/>
                          <a:cs typeface="Arial" panose="020B0604020202020204" pitchFamily="34" charset="0"/>
                        </a:rPr>
                        <a:t>1. Extension</a:t>
                      </a:r>
                      <a:endParaRPr lang="en-US" sz="1400" b="0" dirty="0">
                        <a:effectLst/>
                        <a:latin typeface="Arial" panose="020B0604020202020204" pitchFamily="34" charset="0"/>
                        <a:cs typeface="Arial" panose="020B0604020202020204" pitchFamily="34" charset="0"/>
                      </a:endParaRPr>
                    </a:p>
                  </a:txBody>
                  <a:tcPr marL="9130" marR="9130" marT="9130" marB="9130"/>
                </a:tc>
                <a:extLst>
                  <a:ext uri="{0D108BD9-81ED-4DB2-BD59-A6C34878D82A}">
                    <a16:rowId xmlns:a16="http://schemas.microsoft.com/office/drawing/2014/main" val="3167434593"/>
                  </a:ext>
                </a:extLst>
              </a:tr>
              <a:tr h="1045029">
                <a:tc>
                  <a:txBody>
                    <a:bodyPr/>
                    <a:lstStyle/>
                    <a:p>
                      <a:pPr algn="just"/>
                      <a:r>
                        <a:rPr lang="en-US" sz="1400" dirty="0">
                          <a:effectLst/>
                          <a:latin typeface="Arial" panose="020B0604020202020204" pitchFamily="34" charset="0"/>
                          <a:cs typeface="Arial" panose="020B0604020202020204" pitchFamily="34" charset="0"/>
                        </a:rPr>
                        <a:t>2.  </a:t>
                      </a:r>
                      <a:r>
                        <a:rPr lang="en-US" sz="1400" dirty="0" err="1">
                          <a:effectLst/>
                          <a:latin typeface="Arial" panose="020B0604020202020204" pitchFamily="34" charset="0"/>
                          <a:cs typeface="Arial" panose="020B0604020202020204" pitchFamily="34" charset="0"/>
                        </a:rPr>
                        <a:t>Hechos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relevantes</a:t>
                      </a:r>
                      <a:r>
                        <a:rPr lang="en-US" sz="1400" dirty="0">
                          <a:effectLst/>
                          <a:latin typeface="Arial" panose="020B0604020202020204" pitchFamily="34" charset="0"/>
                          <a:cs typeface="Arial" panose="020B0604020202020204" pitchFamily="34" charset="0"/>
                        </a:rPr>
                        <a:t> </a:t>
                      </a:r>
                      <a:r>
                        <a:rPr lang="en-US" sz="1400" dirty="0" err="1">
                          <a:effectLst/>
                          <a:latin typeface="Arial" panose="020B0604020202020204" pitchFamily="34" charset="0"/>
                          <a:cs typeface="Arial" panose="020B0604020202020204" pitchFamily="34" charset="0"/>
                        </a:rPr>
                        <a:t>precisos</a:t>
                      </a:r>
                      <a:r>
                        <a:rPr lang="en-US" sz="1400" dirty="0" smtClean="0">
                          <a:effectLst/>
                          <a:latin typeface="Arial" panose="020B0604020202020204" pitchFamily="34" charset="0"/>
                          <a:cs typeface="Arial" panose="020B0604020202020204" pitchFamily="34" charset="0"/>
                        </a:rPr>
                        <a:t>.</a:t>
                      </a:r>
                    </a:p>
                    <a:p>
                      <a:pPr algn="just"/>
                      <a:r>
                        <a:rPr lang="es-ES" sz="1400" b="0" i="0" kern="1200" dirty="0" smtClean="0">
                          <a:solidFill>
                            <a:schemeClr val="tx1"/>
                          </a:solidFill>
                          <a:effectLst/>
                          <a:latin typeface="Arial" panose="020B0604020202020204" pitchFamily="34" charset="0"/>
                          <a:ea typeface="+mn-ea"/>
                          <a:cs typeface="Arial" panose="020B0604020202020204" pitchFamily="34" charset="0"/>
                        </a:rPr>
                        <a:t>El efecto de lectura inmediata </a:t>
                      </a:r>
                      <a:endParaRPr lang="en-US" sz="1100" b="0" dirty="0">
                        <a:effectLst/>
                        <a:latin typeface="Arial" panose="020B0604020202020204" pitchFamily="34" charset="0"/>
                        <a:cs typeface="Arial" panose="020B0604020202020204" pitchFamily="34" charset="0"/>
                      </a:endParaRPr>
                    </a:p>
                  </a:txBody>
                  <a:tcPr marL="9130" marR="9130" marT="9130" marB="9130"/>
                </a:tc>
                <a:tc>
                  <a:txBody>
                    <a:bodyPr/>
                    <a:lstStyle/>
                    <a:p>
                      <a:pPr algn="just"/>
                      <a:r>
                        <a:rPr lang="es-ES" sz="1400" dirty="0" smtClean="0">
                          <a:effectLst/>
                          <a:latin typeface="Arial" panose="020B0604020202020204" pitchFamily="34" charset="0"/>
                          <a:cs typeface="Arial" panose="020B0604020202020204" pitchFamily="34" charset="0"/>
                        </a:rPr>
                        <a:t>2.Descripciones </a:t>
                      </a:r>
                      <a:r>
                        <a:rPr lang="es-ES" sz="1400" dirty="0">
                          <a:effectLst/>
                          <a:latin typeface="Arial" panose="020B0604020202020204" pitchFamily="34" charset="0"/>
                          <a:cs typeface="Arial" panose="020B0604020202020204" pitchFamily="34" charset="0"/>
                        </a:rPr>
                        <a:t>y diálogos abundantes.</a:t>
                      </a:r>
                      <a:br>
                        <a:rPr lang="es-ES" sz="1400" dirty="0">
                          <a:effectLst/>
                          <a:latin typeface="Arial" panose="020B0604020202020204" pitchFamily="34" charset="0"/>
                          <a:cs typeface="Arial" panose="020B0604020202020204" pitchFamily="34" charset="0"/>
                        </a:rPr>
                      </a:br>
                      <a:r>
                        <a:rPr lang="es-ES" sz="1400" b="0" i="0" kern="1200" dirty="0" smtClean="0">
                          <a:solidFill>
                            <a:schemeClr val="tx1"/>
                          </a:solidFill>
                          <a:effectLst/>
                          <a:latin typeface="Arial" panose="020B0604020202020204" pitchFamily="34" charset="0"/>
                          <a:ea typeface="+mn-ea"/>
                          <a:cs typeface="Arial" panose="020B0604020202020204" pitchFamily="34" charset="0"/>
                        </a:rPr>
                        <a:t>Se puede diferir esa lectura, a veces por razones de tiempo (sobre todo si la novela es muy extensa), o bien por motivos de costumbre o comodidad. </a:t>
                      </a:r>
                      <a:endParaRPr lang="es-ES" sz="1100" b="0" dirty="0">
                        <a:effectLst/>
                        <a:latin typeface="Arial" panose="020B0604020202020204" pitchFamily="34" charset="0"/>
                        <a:cs typeface="Arial" panose="020B0604020202020204" pitchFamily="34" charset="0"/>
                      </a:endParaRPr>
                    </a:p>
                  </a:txBody>
                  <a:tcPr marL="9130" marR="9130" marT="9130" marB="9130"/>
                </a:tc>
                <a:extLst>
                  <a:ext uri="{0D108BD9-81ED-4DB2-BD59-A6C34878D82A}">
                    <a16:rowId xmlns:a16="http://schemas.microsoft.com/office/drawing/2014/main" val="1695214670"/>
                  </a:ext>
                </a:extLst>
              </a:tr>
              <a:tr h="953588">
                <a:tc>
                  <a:txBody>
                    <a:bodyPr/>
                    <a:lstStyle/>
                    <a:p>
                      <a:pPr algn="just"/>
                      <a:r>
                        <a:rPr lang="es-ES" sz="1400" dirty="0">
                          <a:effectLst/>
                          <a:latin typeface="Arial" panose="020B0604020202020204" pitchFamily="34" charset="0"/>
                          <a:cs typeface="Arial" panose="020B0604020202020204" pitchFamily="34" charset="0"/>
                        </a:rPr>
                        <a:t>3. Todo gira alrededor de los hechos o acciones de los personajes, lo que deriva en una mayor intensidad narrativa.</a:t>
                      </a:r>
                      <a:endParaRPr lang="es-ES" sz="1400" b="0" dirty="0">
                        <a:effectLst/>
                        <a:latin typeface="Arial" panose="020B0604020202020204" pitchFamily="34" charset="0"/>
                        <a:cs typeface="Arial" panose="020B0604020202020204" pitchFamily="34" charset="0"/>
                      </a:endParaRPr>
                    </a:p>
                  </a:txBody>
                  <a:tcPr marL="9130" marR="9130" marT="9130" marB="9130"/>
                </a:tc>
                <a:tc>
                  <a:txBody>
                    <a:bodyPr/>
                    <a:lstStyle/>
                    <a:p>
                      <a:pPr algn="just"/>
                      <a:r>
                        <a:rPr lang="es-ES" sz="1400" dirty="0" smtClean="0">
                          <a:effectLst/>
                          <a:latin typeface="Arial" panose="020B0604020202020204" pitchFamily="34" charset="0"/>
                          <a:cs typeface="Arial" panose="020B0604020202020204" pitchFamily="34" charset="0"/>
                        </a:rPr>
                        <a:t>3</a:t>
                      </a:r>
                      <a:r>
                        <a:rPr lang="es-ES" sz="1400" dirty="0">
                          <a:effectLst/>
                          <a:latin typeface="Arial" panose="020B0604020202020204" pitchFamily="34" charset="0"/>
                          <a:cs typeface="Arial" panose="020B0604020202020204" pitchFamily="34" charset="0"/>
                        </a:rPr>
                        <a:t>. Profundiza y desarrolla la trama narrativa.</a:t>
                      </a:r>
                      <a:endParaRPr lang="es-ES" sz="1400" b="0" dirty="0">
                        <a:effectLst/>
                        <a:latin typeface="Arial" panose="020B0604020202020204" pitchFamily="34" charset="0"/>
                        <a:cs typeface="Arial" panose="020B0604020202020204" pitchFamily="34" charset="0"/>
                      </a:endParaRPr>
                    </a:p>
                  </a:txBody>
                  <a:tcPr marL="9130" marR="9130" marT="9130" marB="9130"/>
                </a:tc>
                <a:extLst>
                  <a:ext uri="{0D108BD9-81ED-4DB2-BD59-A6C34878D82A}">
                    <a16:rowId xmlns:a16="http://schemas.microsoft.com/office/drawing/2014/main" val="101898834"/>
                  </a:ext>
                </a:extLst>
              </a:tr>
              <a:tr h="812075">
                <a:tc>
                  <a:txBody>
                    <a:bodyPr/>
                    <a:lstStyle/>
                    <a:p>
                      <a:pPr algn="just"/>
                      <a:r>
                        <a:rPr lang="es-ES" sz="1400" dirty="0">
                          <a:effectLst/>
                          <a:latin typeface="Arial" panose="020B0604020202020204" pitchFamily="34" charset="0"/>
                          <a:cs typeface="Arial" panose="020B0604020202020204" pitchFamily="34" charset="0"/>
                        </a:rPr>
                        <a:t>4. Se muestra una parte  de la realidad: una secuencia concreta</a:t>
                      </a:r>
                      <a:r>
                        <a:rPr lang="es-ES" sz="1400" dirty="0" smtClean="0">
                          <a:effectLst/>
                          <a:latin typeface="Arial" panose="020B0604020202020204" pitchFamily="34" charset="0"/>
                          <a:cs typeface="Arial" panose="020B0604020202020204" pitchFamily="34" charset="0"/>
                        </a:rPr>
                        <a:t>.</a:t>
                      </a:r>
                    </a:p>
                    <a:p>
                      <a:pPr algn="just"/>
                      <a:r>
                        <a:rPr lang="es-ES" sz="1400" b="0" i="0" kern="1200" dirty="0" smtClean="0">
                          <a:solidFill>
                            <a:schemeClr val="tx1"/>
                          </a:solidFill>
                          <a:effectLst/>
                          <a:latin typeface="Arial" panose="020B0604020202020204" pitchFamily="34" charset="0"/>
                          <a:ea typeface="+mn-ea"/>
                          <a:cs typeface="Arial" panose="020B0604020202020204" pitchFamily="34" charset="0"/>
                        </a:rPr>
                        <a:t>Planteamiento, nudo, clímax y desenlace</a:t>
                      </a:r>
                      <a:endParaRPr lang="es-ES" sz="1400" b="0" dirty="0">
                        <a:effectLst/>
                        <a:latin typeface="Arial" panose="020B0604020202020204" pitchFamily="34" charset="0"/>
                        <a:cs typeface="Arial" panose="020B0604020202020204" pitchFamily="34" charset="0"/>
                      </a:endParaRPr>
                    </a:p>
                  </a:txBody>
                  <a:tcPr marL="9130" marR="9130" marT="9130" marB="9130"/>
                </a:tc>
                <a:tc>
                  <a:txBody>
                    <a:bodyPr/>
                    <a:lstStyle/>
                    <a:p>
                      <a:pPr algn="just"/>
                      <a:r>
                        <a:rPr lang="es-ES" sz="1400" dirty="0">
                          <a:effectLst/>
                          <a:latin typeface="Arial" panose="020B0604020202020204" pitchFamily="34" charset="0"/>
                          <a:cs typeface="Arial" panose="020B0604020202020204" pitchFamily="34" charset="0"/>
                        </a:rPr>
                        <a:t>4. Se crea un pequeño microcosmos donde se mueven los personajes: actúan, reaccionan ante  distintas situaciones</a:t>
                      </a:r>
                      <a:r>
                        <a:rPr lang="es-ES" sz="1400" dirty="0" smtClean="0">
                          <a:effectLst/>
                          <a:latin typeface="Arial" panose="020B0604020202020204" pitchFamily="34" charset="0"/>
                          <a:cs typeface="Arial" panose="020B0604020202020204" pitchFamily="34" charset="0"/>
                        </a:rPr>
                        <a:t>.</a:t>
                      </a:r>
                    </a:p>
                    <a:p>
                      <a:pPr algn="just"/>
                      <a:endParaRPr lang="es-ES" sz="1800" b="0" i="0" kern="1200" dirty="0" smtClean="0">
                        <a:solidFill>
                          <a:schemeClr val="tx1"/>
                        </a:solidFill>
                        <a:effectLst/>
                        <a:latin typeface="Arial" panose="020B0604020202020204" pitchFamily="34" charset="0"/>
                        <a:ea typeface="+mn-ea"/>
                        <a:cs typeface="Arial" panose="020B0604020202020204" pitchFamily="34" charset="0"/>
                      </a:endParaRPr>
                    </a:p>
                  </a:txBody>
                  <a:tcPr marL="9130" marR="9130" marT="9130" marB="9130"/>
                </a:tc>
                <a:extLst>
                  <a:ext uri="{0D108BD9-81ED-4DB2-BD59-A6C34878D82A}">
                    <a16:rowId xmlns:a16="http://schemas.microsoft.com/office/drawing/2014/main" val="2175985513"/>
                  </a:ext>
                </a:extLst>
              </a:tr>
              <a:tr h="1381151">
                <a:tc>
                  <a:txBody>
                    <a:bodyPr/>
                    <a:lstStyle/>
                    <a:p>
                      <a:pPr algn="just"/>
                      <a:r>
                        <a:rPr lang="es-ES" sz="1400" dirty="0">
                          <a:effectLst/>
                          <a:latin typeface="Arial" panose="020B0604020202020204" pitchFamily="34" charset="0"/>
                          <a:cs typeface="Arial" panose="020B0604020202020204" pitchFamily="34" charset="0"/>
                        </a:rPr>
                        <a:t>5. Los personajes se dibujan con pequeñas pinceladas sin profundizar en su psicología</a:t>
                      </a:r>
                      <a:r>
                        <a:rPr lang="es-ES" sz="1400" dirty="0" smtClean="0">
                          <a:effectLst/>
                          <a:latin typeface="Arial" panose="020B0604020202020204" pitchFamily="34" charset="0"/>
                          <a:cs typeface="Arial" panose="020B0604020202020204" pitchFamily="34" charset="0"/>
                        </a:rPr>
                        <a:t>.</a:t>
                      </a:r>
                    </a:p>
                    <a:p>
                      <a:pPr algn="just"/>
                      <a:r>
                        <a:rPr lang="en-US" sz="1400" b="0" i="0" kern="1200" dirty="0" smtClean="0">
                          <a:solidFill>
                            <a:schemeClr val="tx1"/>
                          </a:solidFill>
                          <a:effectLst/>
                          <a:latin typeface="Arial" panose="020B0604020202020204" pitchFamily="34" charset="0"/>
                          <a:ea typeface="+mn-ea"/>
                          <a:cs typeface="Arial" panose="020B0604020202020204" pitchFamily="34" charset="0"/>
                        </a:rPr>
                        <a:t> </a:t>
                      </a:r>
                    </a:p>
                    <a:p>
                      <a:pPr algn="just"/>
                      <a:r>
                        <a:rPr lang="en-US" sz="1400" b="0" i="0" kern="1200" dirty="0" smtClean="0">
                          <a:solidFill>
                            <a:schemeClr val="tx1"/>
                          </a:solidFill>
                          <a:effectLst/>
                          <a:latin typeface="Arial" panose="020B0604020202020204" pitchFamily="34" charset="0"/>
                          <a:ea typeface="+mn-ea"/>
                          <a:cs typeface="Arial" panose="020B0604020202020204" pitchFamily="34" charset="0"/>
                        </a:rPr>
                        <a:t>La </a:t>
                      </a:r>
                      <a:r>
                        <a:rPr lang="en-US" sz="1400" b="0" i="0" kern="1200" dirty="0" err="1" smtClean="0">
                          <a:solidFill>
                            <a:schemeClr val="tx1"/>
                          </a:solidFill>
                          <a:effectLst/>
                          <a:latin typeface="Arial" panose="020B0604020202020204" pitchFamily="34" charset="0"/>
                          <a:ea typeface="+mn-ea"/>
                          <a:cs typeface="Arial" panose="020B0604020202020204" pitchFamily="34" charset="0"/>
                        </a:rPr>
                        <a:t>libertad</a:t>
                      </a:r>
                      <a:r>
                        <a:rPr lang="en-US" sz="1400" b="0" i="0" kern="1200" dirty="0" smtClean="0">
                          <a:solidFill>
                            <a:schemeClr val="tx1"/>
                          </a:solidFill>
                          <a:effectLst/>
                          <a:latin typeface="Arial" panose="020B0604020202020204" pitchFamily="34" charset="0"/>
                          <a:ea typeface="+mn-ea"/>
                          <a:cs typeface="Arial" panose="020B0604020202020204" pitchFamily="34" charset="0"/>
                        </a:rPr>
                        <a:t> </a:t>
                      </a:r>
                      <a:r>
                        <a:rPr lang="en-US" sz="1400" b="0" i="0" kern="1200" dirty="0" err="1" smtClean="0">
                          <a:solidFill>
                            <a:schemeClr val="tx1"/>
                          </a:solidFill>
                          <a:effectLst/>
                          <a:latin typeface="Arial" panose="020B0604020202020204" pitchFamily="34" charset="0"/>
                          <a:ea typeface="+mn-ea"/>
                          <a:cs typeface="Arial" panose="020B0604020202020204" pitchFamily="34" charset="0"/>
                        </a:rPr>
                        <a:t>está</a:t>
                      </a:r>
                      <a:r>
                        <a:rPr lang="en-US" sz="1400" b="0" i="0" kern="1200" dirty="0" smtClean="0">
                          <a:solidFill>
                            <a:schemeClr val="tx1"/>
                          </a:solidFill>
                          <a:effectLst/>
                          <a:latin typeface="Arial" panose="020B0604020202020204" pitchFamily="34" charset="0"/>
                          <a:ea typeface="+mn-ea"/>
                          <a:cs typeface="Arial" panose="020B0604020202020204" pitchFamily="34" charset="0"/>
                        </a:rPr>
                        <a:t> </a:t>
                      </a:r>
                      <a:r>
                        <a:rPr lang="en-US" sz="1400" b="0" i="0" kern="1200" dirty="0" err="1" smtClean="0">
                          <a:solidFill>
                            <a:schemeClr val="tx1"/>
                          </a:solidFill>
                          <a:effectLst/>
                          <a:latin typeface="Arial" panose="020B0604020202020204" pitchFamily="34" charset="0"/>
                          <a:ea typeface="+mn-ea"/>
                          <a:cs typeface="Arial" panose="020B0604020202020204" pitchFamily="34" charset="0"/>
                        </a:rPr>
                        <a:t>más</a:t>
                      </a:r>
                      <a:r>
                        <a:rPr lang="en-US" sz="1400" b="0" i="0" kern="1200" dirty="0" smtClean="0">
                          <a:solidFill>
                            <a:schemeClr val="tx1"/>
                          </a:solidFill>
                          <a:effectLst/>
                          <a:latin typeface="Arial" panose="020B0604020202020204" pitchFamily="34" charset="0"/>
                          <a:ea typeface="+mn-ea"/>
                          <a:cs typeface="Arial" panose="020B0604020202020204" pitchFamily="34" charset="0"/>
                        </a:rPr>
                        <a:t> </a:t>
                      </a:r>
                      <a:r>
                        <a:rPr lang="en-US" sz="1400" b="0" i="0" kern="1200" dirty="0" err="1" smtClean="0">
                          <a:solidFill>
                            <a:schemeClr val="tx1"/>
                          </a:solidFill>
                          <a:effectLst/>
                          <a:latin typeface="Arial" panose="020B0604020202020204" pitchFamily="34" charset="0"/>
                          <a:ea typeface="+mn-ea"/>
                          <a:cs typeface="Arial" panose="020B0604020202020204" pitchFamily="34" charset="0"/>
                        </a:rPr>
                        <a:t>restringida</a:t>
                      </a:r>
                      <a:endParaRPr lang="es-ES" sz="1400" dirty="0" smtClean="0">
                        <a:effectLst/>
                        <a:latin typeface="Arial" panose="020B0604020202020204" pitchFamily="34" charset="0"/>
                        <a:cs typeface="Arial" panose="020B0604020202020204" pitchFamily="34" charset="0"/>
                      </a:endParaRPr>
                    </a:p>
                    <a:p>
                      <a:pPr algn="just"/>
                      <a:endParaRPr lang="es-ES" sz="1400" b="0" dirty="0">
                        <a:effectLst/>
                        <a:latin typeface="Arial" panose="020B0604020202020204" pitchFamily="34" charset="0"/>
                        <a:cs typeface="Arial" panose="020B0604020202020204" pitchFamily="34" charset="0"/>
                      </a:endParaRPr>
                    </a:p>
                  </a:txBody>
                  <a:tcPr marL="9130" marR="9130" marT="9130" marB="9130"/>
                </a:tc>
                <a:tc>
                  <a:txBody>
                    <a:bodyPr/>
                    <a:lstStyle/>
                    <a:p>
                      <a:pPr algn="just"/>
                      <a:r>
                        <a:rPr lang="es-ES" sz="1400" dirty="0">
                          <a:effectLst/>
                          <a:latin typeface="Arial" panose="020B0604020202020204" pitchFamily="34" charset="0"/>
                          <a:cs typeface="Arial" panose="020B0604020202020204" pitchFamily="34" charset="0"/>
                        </a:rPr>
                        <a:t>5. Los personajes poseen una mayor profundidad psicológica</a:t>
                      </a:r>
                      <a:r>
                        <a:rPr lang="es-ES" sz="1400" dirty="0" smtClean="0">
                          <a:effectLst/>
                          <a:latin typeface="Arial" panose="020B0604020202020204" pitchFamily="34" charset="0"/>
                          <a:cs typeface="Arial" panose="020B0604020202020204" pitchFamily="34" charset="0"/>
                        </a:rPr>
                        <a:t>.</a:t>
                      </a:r>
                    </a:p>
                    <a:p>
                      <a:pPr marL="0" marR="0" indent="0" algn="just" defTabSz="457200" rtl="0" eaLnBrk="1" fontAlgn="auto" latinLnBrk="0" hangingPunct="1">
                        <a:lnSpc>
                          <a:spcPct val="100000"/>
                        </a:lnSpc>
                        <a:spcBef>
                          <a:spcPts val="0"/>
                        </a:spcBef>
                        <a:spcAft>
                          <a:spcPts val="0"/>
                        </a:spcAft>
                        <a:buClrTx/>
                        <a:buSzTx/>
                        <a:buFontTx/>
                        <a:buNone/>
                        <a:tabLst/>
                        <a:defRPr/>
                      </a:pPr>
                      <a:endParaRPr lang="es-ES" sz="1400" b="0" i="0" kern="1200" dirty="0" smtClean="0">
                        <a:solidFill>
                          <a:schemeClr val="tx1"/>
                        </a:solidFill>
                        <a:effectLst/>
                        <a:latin typeface="Arial" panose="020B0604020202020204" pitchFamily="34" charset="0"/>
                        <a:ea typeface="+mn-ea"/>
                        <a:cs typeface="Arial" panose="020B0604020202020204" pitchFamily="34" charset="0"/>
                      </a:endParaRPr>
                    </a:p>
                    <a:p>
                      <a:pPr marL="0" marR="0" indent="0" algn="just" defTabSz="457200" rtl="0" eaLnBrk="1" fontAlgn="auto" latinLnBrk="0" hangingPunct="1">
                        <a:lnSpc>
                          <a:spcPct val="100000"/>
                        </a:lnSpc>
                        <a:spcBef>
                          <a:spcPts val="0"/>
                        </a:spcBef>
                        <a:spcAft>
                          <a:spcPts val="0"/>
                        </a:spcAft>
                        <a:buClrTx/>
                        <a:buSzTx/>
                        <a:buFontTx/>
                        <a:buNone/>
                        <a:tabLst/>
                        <a:defRPr/>
                      </a:pPr>
                      <a:r>
                        <a:rPr lang="es-ES" sz="1400" b="0" i="0" kern="1200" dirty="0" smtClean="0">
                          <a:solidFill>
                            <a:schemeClr val="tx1"/>
                          </a:solidFill>
                          <a:effectLst/>
                          <a:latin typeface="Arial" panose="020B0604020202020204" pitchFamily="34" charset="0"/>
                          <a:ea typeface="+mn-ea"/>
                          <a:cs typeface="Arial" panose="020B0604020202020204" pitchFamily="34" charset="0"/>
                        </a:rPr>
                        <a:t>Pueden articular varias historias secundarias con distintos personajes y anclajes más o menos ligeros con los personajes y el cuerpo de la historia principal</a:t>
                      </a:r>
                      <a:endParaRPr lang="es-ES" sz="1100" b="0" dirty="0" smtClean="0">
                        <a:effectLst/>
                        <a:latin typeface="Arial" panose="020B0604020202020204" pitchFamily="34" charset="0"/>
                        <a:cs typeface="Arial" panose="020B0604020202020204" pitchFamily="34" charset="0"/>
                      </a:endParaRPr>
                    </a:p>
                    <a:p>
                      <a:pPr algn="just"/>
                      <a:endParaRPr lang="es-ES" sz="1400" b="0" dirty="0">
                        <a:effectLst/>
                        <a:latin typeface="Arial" panose="020B0604020202020204" pitchFamily="34" charset="0"/>
                        <a:cs typeface="Arial" panose="020B0604020202020204" pitchFamily="34" charset="0"/>
                      </a:endParaRPr>
                    </a:p>
                  </a:txBody>
                  <a:tcPr marL="9130" marR="9130" marT="9130" marB="9130"/>
                </a:tc>
                <a:extLst>
                  <a:ext uri="{0D108BD9-81ED-4DB2-BD59-A6C34878D82A}">
                    <a16:rowId xmlns:a16="http://schemas.microsoft.com/office/drawing/2014/main" val="3786970814"/>
                  </a:ext>
                </a:extLst>
              </a:tr>
            </a:tbl>
          </a:graphicData>
        </a:graphic>
      </p:graphicFrame>
      <p:sp>
        <p:nvSpPr>
          <p:cNvPr id="5" name="Rectángulo 4"/>
          <p:cNvSpPr/>
          <p:nvPr/>
        </p:nvSpPr>
        <p:spPr>
          <a:xfrm>
            <a:off x="1114698" y="670986"/>
            <a:ext cx="10524308" cy="369332"/>
          </a:xfrm>
          <a:prstGeom prst="rect">
            <a:avLst/>
          </a:prstGeom>
        </p:spPr>
        <p:txBody>
          <a:bodyPr wrap="square">
            <a:spAutoFit/>
          </a:bodyPr>
          <a:lstStyle/>
          <a:p>
            <a:r>
              <a:rPr lang="es-ES" b="0" i="0" dirty="0" smtClean="0">
                <a:solidFill>
                  <a:schemeClr val="bg1"/>
                </a:solidFill>
                <a:effectLst/>
                <a:latin typeface="arial" panose="020B0604020202020204" pitchFamily="34" charset="0"/>
              </a:rPr>
              <a:t>El siguiente cuadro comparativo ilustra las diferencias básicas entre estas dos formas narrativas:</a:t>
            </a:r>
            <a:endParaRPr lang="en-US" dirty="0">
              <a:solidFill>
                <a:schemeClr val="bg1"/>
              </a:solidFill>
            </a:endParaRPr>
          </a:p>
        </p:txBody>
      </p:sp>
    </p:spTree>
    <p:extLst>
      <p:ext uri="{BB962C8B-B14F-4D97-AF65-F5344CB8AC3E}">
        <p14:creationId xmlns:p14="http://schemas.microsoft.com/office/powerpoint/2010/main" val="1848772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6059" t="21340" r="36413" b="38124"/>
          <a:stretch/>
        </p:blipFill>
        <p:spPr>
          <a:xfrm>
            <a:off x="2017668" y="2207622"/>
            <a:ext cx="8902882" cy="3526971"/>
          </a:xfrm>
          <a:prstGeom prst="rect">
            <a:avLst/>
          </a:prstGeom>
        </p:spPr>
      </p:pic>
    </p:spTree>
    <p:extLst>
      <p:ext uri="{BB962C8B-B14F-4D97-AF65-F5344CB8AC3E}">
        <p14:creationId xmlns:p14="http://schemas.microsoft.com/office/powerpoint/2010/main" val="4080066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81192" y="1206528"/>
            <a:ext cx="3962944" cy="461665"/>
          </a:xfrm>
          <a:prstGeom prst="rect">
            <a:avLst/>
          </a:prstGeom>
        </p:spPr>
        <p:txBody>
          <a:bodyPr wrap="none">
            <a:spAutoFit/>
          </a:bodyPr>
          <a:lstStyle/>
          <a:p>
            <a:r>
              <a:rPr lang="en-US" sz="2400" b="1" i="0" u="none" strike="noStrike" dirty="0" err="1" smtClean="0">
                <a:solidFill>
                  <a:schemeClr val="bg1"/>
                </a:solidFill>
                <a:effectLst/>
                <a:latin typeface="Arial" panose="020B0604020202020204" pitchFamily="34" charset="0"/>
              </a:rPr>
              <a:t>Partes</a:t>
            </a:r>
            <a:r>
              <a:rPr lang="en-US" sz="2400" b="1" i="0" u="none" strike="noStrike" dirty="0" smtClean="0">
                <a:solidFill>
                  <a:schemeClr val="bg1"/>
                </a:solidFill>
                <a:effectLst/>
                <a:latin typeface="Arial" panose="020B0604020202020204" pitchFamily="34" charset="0"/>
              </a:rPr>
              <a:t> de </a:t>
            </a:r>
            <a:r>
              <a:rPr lang="en-US" sz="2400" b="1" i="0" u="none" strike="noStrike" dirty="0" err="1" smtClean="0">
                <a:solidFill>
                  <a:schemeClr val="bg1"/>
                </a:solidFill>
                <a:effectLst/>
                <a:latin typeface="Arial" panose="020B0604020202020204" pitchFamily="34" charset="0"/>
              </a:rPr>
              <a:t>una</a:t>
            </a:r>
            <a:r>
              <a:rPr lang="en-US" sz="2400" b="1" i="0" u="none" strike="noStrike" dirty="0" smtClean="0">
                <a:solidFill>
                  <a:schemeClr val="bg1"/>
                </a:solidFill>
                <a:effectLst/>
                <a:latin typeface="Arial" panose="020B0604020202020204" pitchFamily="34" charset="0"/>
              </a:rPr>
              <a:t> </a:t>
            </a:r>
            <a:r>
              <a:rPr lang="en-US" sz="2400" b="1" i="0" u="none" strike="noStrike" dirty="0" err="1" smtClean="0">
                <a:solidFill>
                  <a:schemeClr val="bg1"/>
                </a:solidFill>
                <a:effectLst/>
                <a:latin typeface="Arial" panose="020B0604020202020204" pitchFamily="34" charset="0"/>
              </a:rPr>
              <a:t>monografía</a:t>
            </a:r>
            <a:endParaRPr lang="en-US" sz="2400" b="1" i="0" u="none" strike="noStrike" dirty="0">
              <a:solidFill>
                <a:schemeClr val="bg1"/>
              </a:solidFill>
              <a:effectLst/>
              <a:latin typeface="Arial" panose="020B0604020202020204" pitchFamily="34" charset="0"/>
            </a:endParaRPr>
          </a:p>
        </p:txBody>
      </p:sp>
      <p:sp>
        <p:nvSpPr>
          <p:cNvPr id="5" name="Rectangle 1"/>
          <p:cNvSpPr>
            <a:spLocks noChangeArrowheads="1"/>
          </p:cNvSpPr>
          <p:nvPr/>
        </p:nvSpPr>
        <p:spPr bwMode="auto">
          <a:xfrm>
            <a:off x="1010194" y="3232684"/>
            <a:ext cx="1021080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1" i="0" u="none" strike="noStrike" cap="none" normalizeH="0" baseline="0" dirty="0" err="1" smtClean="0">
                <a:ln>
                  <a:noFill/>
                </a:ln>
                <a:solidFill>
                  <a:srgbClr val="000000"/>
                </a:solidFill>
                <a:effectLst/>
                <a:latin typeface="Open Sans"/>
              </a:rPr>
              <a:t>Preliminares</a:t>
            </a:r>
            <a:r>
              <a:rPr kumimoji="0" lang="en-US" altLang="en-US" sz="1600" b="1"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smtClean="0">
                <a:ln>
                  <a:noFill/>
                </a:ln>
                <a:solidFill>
                  <a:srgbClr val="000000"/>
                </a:solidFill>
                <a:effectLst/>
                <a:latin typeface="Open Sans"/>
              </a:rPr>
              <a:t>Que son </a:t>
            </a:r>
            <a:r>
              <a:rPr kumimoji="0" lang="en-US" altLang="en-US" sz="1600" b="0" i="0" u="none" strike="noStrike" cap="none" normalizeH="0" baseline="0" dirty="0" err="1" smtClean="0">
                <a:ln>
                  <a:noFill/>
                </a:ln>
                <a:solidFill>
                  <a:srgbClr val="000000"/>
                </a:solidFill>
                <a:effectLst/>
                <a:latin typeface="Open Sans"/>
              </a:rPr>
              <a:t>páginas</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previas</a:t>
            </a:r>
            <a:r>
              <a:rPr kumimoji="0" lang="en-US" altLang="en-US" sz="1600" b="0" i="0" u="none" strike="noStrike" cap="none" normalizeH="0" baseline="0" dirty="0" smtClean="0">
                <a:ln>
                  <a:noFill/>
                </a:ln>
                <a:solidFill>
                  <a:srgbClr val="000000"/>
                </a:solidFill>
                <a:effectLst/>
                <a:latin typeface="Open Sans"/>
              </a:rPr>
              <a:t> al </a:t>
            </a:r>
            <a:r>
              <a:rPr kumimoji="0" lang="en-US" altLang="en-US" sz="1600" b="0" i="0" u="none" strike="noStrike" cap="none" normalizeH="0" baseline="0" dirty="0" err="1" smtClean="0">
                <a:ln>
                  <a:noFill/>
                </a:ln>
                <a:solidFill>
                  <a:srgbClr val="000000"/>
                </a:solidFill>
                <a:effectLst/>
                <a:latin typeface="Open Sans"/>
              </a:rPr>
              <a:t>trabajo</a:t>
            </a:r>
            <a:r>
              <a:rPr kumimoji="0" lang="en-US" altLang="en-US" sz="1600" b="0" i="0" u="none" strike="noStrike" cap="none" normalizeH="0" baseline="0" dirty="0" smtClean="0">
                <a:ln>
                  <a:noFill/>
                </a:ln>
                <a:solidFill>
                  <a:srgbClr val="000000"/>
                </a:solidFill>
                <a:effectLst/>
                <a:latin typeface="Open Sans"/>
              </a:rPr>
              <a:t> per se, </a:t>
            </a:r>
            <a:r>
              <a:rPr kumimoji="0" lang="en-US" altLang="en-US" sz="1600" b="0" i="0" u="none" strike="noStrike" cap="none" normalizeH="0" baseline="0" dirty="0" err="1" smtClean="0">
                <a:ln>
                  <a:noFill/>
                </a:ln>
                <a:solidFill>
                  <a:srgbClr val="000000"/>
                </a:solidFill>
                <a:effectLst/>
                <a:latin typeface="Open Sans"/>
              </a:rPr>
              <a:t>como</a:t>
            </a:r>
            <a:r>
              <a:rPr kumimoji="0" lang="en-US" altLang="en-US" sz="1600" b="0" i="0" u="none" strike="noStrike" cap="none" normalizeH="0" baseline="0" dirty="0" smtClean="0">
                <a:ln>
                  <a:noFill/>
                </a:ln>
                <a:solidFill>
                  <a:srgbClr val="000000"/>
                </a:solidFill>
                <a:effectLst/>
                <a:latin typeface="Open Sans"/>
              </a:rPr>
              <a:t> son: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600" b="1" i="0" u="none" strike="noStrike" cap="none" normalizeH="0" baseline="0" dirty="0" err="1" smtClean="0">
                <a:ln>
                  <a:noFill/>
                </a:ln>
                <a:solidFill>
                  <a:srgbClr val="000000"/>
                </a:solidFill>
                <a:effectLst/>
                <a:latin typeface="Open Sans"/>
              </a:rPr>
              <a:t>Portada</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en</a:t>
            </a:r>
            <a:r>
              <a:rPr kumimoji="0" lang="en-US" altLang="en-US" sz="1600" b="0" i="0" u="none" strike="noStrike" cap="none" normalizeH="0" baseline="0" dirty="0" smtClean="0">
                <a:ln>
                  <a:noFill/>
                </a:ln>
                <a:solidFill>
                  <a:srgbClr val="000000"/>
                </a:solidFill>
                <a:effectLst/>
                <a:latin typeface="Open Sans"/>
              </a:rPr>
              <a:t> la que se </a:t>
            </a:r>
            <a:r>
              <a:rPr kumimoji="0" lang="en-US" altLang="en-US" sz="1600" b="0" i="0" u="none" strike="noStrike" cap="none" normalizeH="0" baseline="0" dirty="0" err="1" smtClean="0">
                <a:ln>
                  <a:noFill/>
                </a:ln>
                <a:solidFill>
                  <a:srgbClr val="000000"/>
                </a:solidFill>
                <a:effectLst/>
                <a:latin typeface="Open Sans"/>
              </a:rPr>
              <a:t>detalla</a:t>
            </a:r>
            <a:r>
              <a:rPr kumimoji="0" lang="en-US" altLang="en-US" sz="1600" b="0" i="0" u="none" strike="noStrike" cap="none" normalizeH="0" baseline="0" dirty="0" smtClean="0">
                <a:ln>
                  <a:noFill/>
                </a:ln>
                <a:solidFill>
                  <a:srgbClr val="000000"/>
                </a:solidFill>
                <a:effectLst/>
                <a:latin typeface="Open Sans"/>
              </a:rPr>
              <a:t> la </a:t>
            </a:r>
            <a:r>
              <a:rPr kumimoji="0" lang="en-US" altLang="en-US" sz="1600" b="0" i="0" u="none" strike="noStrike" cap="none" normalizeH="0" baseline="0" dirty="0" err="1" smtClean="0">
                <a:ln>
                  <a:noFill/>
                </a:ln>
                <a:solidFill>
                  <a:srgbClr val="000000"/>
                </a:solidFill>
                <a:effectLst/>
                <a:latin typeface="Open Sans"/>
              </a:rPr>
              <a:t>información</a:t>
            </a:r>
            <a:r>
              <a:rPr kumimoji="0" lang="en-US" altLang="en-US" sz="1600" b="0" i="0" u="none" strike="noStrike" cap="none" normalizeH="0" baseline="0" dirty="0" smtClean="0">
                <a:ln>
                  <a:noFill/>
                </a:ln>
                <a:solidFill>
                  <a:srgbClr val="000000"/>
                </a:solidFill>
                <a:effectLst/>
                <a:latin typeface="Open Sans"/>
              </a:rPr>
              <a:t> del </a:t>
            </a:r>
            <a:r>
              <a:rPr kumimoji="0" lang="en-US" altLang="en-US" sz="1600" b="0" i="0" u="none" strike="noStrike" cap="none" normalizeH="0" baseline="0" dirty="0" err="1" smtClean="0">
                <a:ln>
                  <a:noFill/>
                </a:ln>
                <a:solidFill>
                  <a:srgbClr val="000000"/>
                </a:solidFill>
                <a:effectLst/>
                <a:latin typeface="Open Sans"/>
              </a:rPr>
              <a:t>título</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autor</a:t>
            </a:r>
            <a:r>
              <a:rPr kumimoji="0" lang="en-US" altLang="en-US" sz="1600" b="0" i="0" u="none" strike="noStrike" cap="none" normalizeH="0" baseline="0" dirty="0" smtClean="0">
                <a:ln>
                  <a:noFill/>
                </a:ln>
                <a:solidFill>
                  <a:srgbClr val="000000"/>
                </a:solidFill>
                <a:effectLst/>
                <a:latin typeface="Open Sans"/>
              </a:rPr>
              <a:t>, y </a:t>
            </a:r>
            <a:r>
              <a:rPr kumimoji="0" lang="en-US" altLang="en-US" sz="1600" b="0" i="0" u="none" strike="noStrike" cap="none" normalizeH="0" baseline="0" dirty="0" err="1" smtClean="0">
                <a:ln>
                  <a:noFill/>
                </a:ln>
                <a:solidFill>
                  <a:srgbClr val="000000"/>
                </a:solidFill>
                <a:effectLst/>
                <a:latin typeface="Open Sans"/>
              </a:rPr>
              <a:t>otros</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datos</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iniciales</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requeridos</a:t>
            </a:r>
            <a:r>
              <a:rPr kumimoji="0" lang="en-US" altLang="en-US" sz="1600" b="0" i="0" u="none" strike="noStrike" cap="none" normalizeH="0" baseline="0" dirty="0" smtClean="0">
                <a:ln>
                  <a:noFill/>
                </a:ln>
                <a:solidFill>
                  <a:srgbClr val="000000"/>
                </a:solidFill>
                <a:effectLst/>
                <a:latin typeface="Open Sans"/>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600" b="1" i="0" u="none" strike="noStrike" cap="none" normalizeH="0" baseline="0" dirty="0" err="1" smtClean="0">
                <a:ln>
                  <a:noFill/>
                </a:ln>
                <a:solidFill>
                  <a:srgbClr val="000000"/>
                </a:solidFill>
                <a:effectLst/>
                <a:latin typeface="Open Sans"/>
              </a:rPr>
              <a:t>Dedicatoria</a:t>
            </a:r>
            <a:r>
              <a:rPr kumimoji="0" lang="en-US" altLang="en-US" sz="1600" b="1" i="0" u="none" strike="noStrike" cap="none" normalizeH="0" baseline="0" dirty="0" smtClean="0">
                <a:ln>
                  <a:noFill/>
                </a:ln>
                <a:solidFill>
                  <a:srgbClr val="000000"/>
                </a:solidFill>
                <a:effectLst/>
                <a:latin typeface="Open Sans"/>
              </a:rPr>
              <a:t> y </a:t>
            </a:r>
            <a:r>
              <a:rPr kumimoji="0" lang="en-US" altLang="en-US" sz="1600" b="1" i="0" u="none" strike="noStrike" cap="none" normalizeH="0" baseline="0" dirty="0" err="1" smtClean="0">
                <a:ln>
                  <a:noFill/>
                </a:ln>
                <a:solidFill>
                  <a:srgbClr val="000000"/>
                </a:solidFill>
                <a:effectLst/>
                <a:latin typeface="Open Sans"/>
              </a:rPr>
              <a:t>agradecimientos</a:t>
            </a:r>
            <a:r>
              <a:rPr kumimoji="0" lang="en-US" altLang="en-US" sz="1600" b="0" i="0" u="none" strike="noStrike" cap="none" normalizeH="0" baseline="0" dirty="0" smtClean="0">
                <a:ln>
                  <a:noFill/>
                </a:ln>
                <a:solidFill>
                  <a:srgbClr val="000000"/>
                </a:solidFill>
                <a:effectLst/>
                <a:latin typeface="Open Sans"/>
              </a:rPr>
              <a:t>, de </a:t>
            </a:r>
            <a:r>
              <a:rPr kumimoji="0" lang="en-US" altLang="en-US" sz="1600" b="0" i="0" u="none" strike="noStrike" cap="none" normalizeH="0" baseline="0" dirty="0" err="1" smtClean="0">
                <a:ln>
                  <a:noFill/>
                </a:ln>
                <a:solidFill>
                  <a:srgbClr val="000000"/>
                </a:solidFill>
                <a:effectLst/>
                <a:latin typeface="Open Sans"/>
              </a:rPr>
              <a:t>haberlos</a:t>
            </a:r>
            <a:r>
              <a:rPr kumimoji="0" lang="en-US" altLang="en-US" sz="1600" b="0" i="0" u="none" strike="noStrike" cap="none" normalizeH="0" baseline="0" dirty="0" smtClean="0">
                <a:ln>
                  <a:noFill/>
                </a:ln>
                <a:solidFill>
                  <a:srgbClr val="000000"/>
                </a:solidFill>
                <a:effectLst/>
                <a:latin typeface="Open Sans"/>
              </a:rPr>
              <a:t>.</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n-US" altLang="en-US" sz="1600" b="1" i="0" u="none" strike="noStrike" cap="none" normalizeH="0" baseline="0" dirty="0" err="1" smtClean="0">
                <a:ln>
                  <a:noFill/>
                </a:ln>
                <a:solidFill>
                  <a:srgbClr val="000000"/>
                </a:solidFill>
                <a:effectLst/>
                <a:latin typeface="Open Sans"/>
              </a:rPr>
              <a:t>Epígrafes</a:t>
            </a:r>
            <a:r>
              <a:rPr kumimoji="0" lang="en-US" altLang="en-US" sz="1600" b="0" i="0" u="none" strike="noStrike" cap="none" normalizeH="0" baseline="0" dirty="0" smtClean="0">
                <a:ln>
                  <a:noFill/>
                </a:ln>
                <a:solidFill>
                  <a:srgbClr val="000000"/>
                </a:solidFill>
                <a:effectLst/>
                <a:latin typeface="Open Sans"/>
              </a:rPr>
              <a:t>, que son </a:t>
            </a:r>
            <a:r>
              <a:rPr kumimoji="0" lang="en-US" altLang="en-US" sz="1600" b="0" i="0" u="none" strike="noStrike" cap="none" normalizeH="0" baseline="0" dirty="0" err="1" smtClean="0">
                <a:ln>
                  <a:noFill/>
                </a:ln>
                <a:solidFill>
                  <a:srgbClr val="000000"/>
                </a:solidFill>
                <a:effectLst/>
                <a:latin typeface="Open Sans"/>
              </a:rPr>
              <a:t>citas</a:t>
            </a:r>
            <a:r>
              <a:rPr kumimoji="0" lang="en-US" altLang="en-US" sz="1600" b="0" i="0" u="none" strike="noStrike" cap="none" normalizeH="0" baseline="0" dirty="0" smtClean="0">
                <a:ln>
                  <a:noFill/>
                </a:ln>
                <a:solidFill>
                  <a:srgbClr val="000000"/>
                </a:solidFill>
                <a:effectLst/>
                <a:latin typeface="Open Sans"/>
              </a:rPr>
              <a:t> o </a:t>
            </a:r>
            <a:r>
              <a:rPr kumimoji="0" lang="en-US" altLang="en-US" sz="1600" b="0" i="0" u="none" strike="noStrike" cap="none" normalizeH="0" baseline="0" dirty="0" err="1" smtClean="0">
                <a:ln>
                  <a:noFill/>
                </a:ln>
                <a:solidFill>
                  <a:srgbClr val="000000"/>
                </a:solidFill>
                <a:effectLst/>
                <a:latin typeface="Open Sans"/>
              </a:rPr>
              <a:t>frases</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alusivas</a:t>
            </a:r>
            <a:r>
              <a:rPr kumimoji="0" lang="en-US" altLang="en-US" sz="1600" b="0" i="0" u="none" strike="noStrike" cap="none" normalizeH="0" baseline="0" dirty="0" smtClean="0">
                <a:ln>
                  <a:noFill/>
                </a:ln>
                <a:solidFill>
                  <a:srgbClr val="000000"/>
                </a:solidFill>
                <a:effectLst/>
                <a:latin typeface="Open Sans"/>
              </a:rPr>
              <a:t> que </a:t>
            </a:r>
            <a:r>
              <a:rPr kumimoji="0" lang="en-US" altLang="en-US" sz="1600" b="0" i="0" u="none" strike="noStrike" cap="none" normalizeH="0" baseline="0" dirty="0" err="1" smtClean="0">
                <a:ln>
                  <a:noFill/>
                </a:ln>
                <a:solidFill>
                  <a:srgbClr val="000000"/>
                </a:solidFill>
                <a:effectLst/>
                <a:latin typeface="Open Sans"/>
              </a:rPr>
              <a:t>dan</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una</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primera</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pincelada</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estética</a:t>
            </a:r>
            <a:r>
              <a:rPr kumimoji="0" lang="en-US" altLang="en-US" sz="1600" b="0" i="0" u="none" strike="noStrike" cap="none" normalizeH="0" baseline="0" dirty="0" smtClean="0">
                <a:ln>
                  <a:noFill/>
                </a:ln>
                <a:solidFill>
                  <a:srgbClr val="000000"/>
                </a:solidFill>
                <a:effectLst/>
                <a:latin typeface="Open Sans"/>
              </a:rPr>
              <a:t> a </a:t>
            </a:r>
            <a:r>
              <a:rPr kumimoji="0" lang="en-US" altLang="en-US" sz="1600" b="0" i="0" u="none" strike="noStrike" cap="none" normalizeH="0" baseline="0" dirty="0" err="1" smtClean="0">
                <a:ln>
                  <a:noFill/>
                </a:ln>
                <a:solidFill>
                  <a:srgbClr val="000000"/>
                </a:solidFill>
                <a:effectLst/>
                <a:latin typeface="Open Sans"/>
              </a:rPr>
              <a:t>nuestro</a:t>
            </a:r>
            <a:r>
              <a:rPr kumimoji="0" lang="en-US" altLang="en-US" sz="1600" b="0" i="0" u="none" strike="noStrike" cap="none" normalizeH="0" baseline="0" dirty="0" smtClean="0">
                <a:ln>
                  <a:noFill/>
                </a:ln>
                <a:solidFill>
                  <a:srgbClr val="000000"/>
                </a:solidFill>
                <a:effectLst/>
                <a:latin typeface="Open Sans"/>
              </a:rPr>
              <a:t> </a:t>
            </a:r>
            <a:r>
              <a:rPr kumimoji="0" lang="en-US" altLang="en-US" sz="1600" b="0" i="0" u="none" strike="noStrike" cap="none" normalizeH="0" baseline="0" dirty="0" err="1" smtClean="0">
                <a:ln>
                  <a:noFill/>
                </a:ln>
                <a:solidFill>
                  <a:srgbClr val="000000"/>
                </a:solidFill>
                <a:effectLst/>
                <a:latin typeface="Open Sans"/>
              </a:rPr>
              <a:t>trabajo</a:t>
            </a:r>
            <a:r>
              <a:rPr kumimoji="0" lang="en-US" altLang="en-US" sz="1600" b="0" i="0" u="none" strike="noStrike" cap="none" normalizeH="0" baseline="0" dirty="0" smtClean="0">
                <a:ln>
                  <a:noFill/>
                </a:ln>
                <a:solidFill>
                  <a:srgbClr val="000000"/>
                </a:solidFill>
                <a:effectLst/>
                <a:latin typeface="Open Sans"/>
              </a:rPr>
              <a:t>.</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0" i="0" u="none" strike="noStrike" cap="none" normalizeH="0" baseline="0" dirty="0" smtClean="0">
              <a:ln>
                <a:noFill/>
              </a:ln>
              <a:solidFill>
                <a:srgbClr val="000000"/>
              </a:solidFill>
              <a:effectLst/>
              <a:latin typeface="Open Sans"/>
            </a:endParaRPr>
          </a:p>
        </p:txBody>
      </p:sp>
    </p:spTree>
    <p:extLst>
      <p:ext uri="{BB962C8B-B14F-4D97-AF65-F5344CB8AC3E}">
        <p14:creationId xmlns:p14="http://schemas.microsoft.com/office/powerpoint/2010/main" val="3351877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5458" t="32411" r="43239" b="30089"/>
          <a:stretch/>
        </p:blipFill>
        <p:spPr>
          <a:xfrm>
            <a:off x="1368118" y="2103119"/>
            <a:ext cx="8455151" cy="3474721"/>
          </a:xfrm>
          <a:prstGeom prst="rect">
            <a:avLst/>
          </a:prstGeom>
        </p:spPr>
      </p:pic>
      <p:pic>
        <p:nvPicPr>
          <p:cNvPr id="6" name="Imagen 5"/>
          <p:cNvPicPr>
            <a:picLocks noChangeAspect="1"/>
          </p:cNvPicPr>
          <p:nvPr/>
        </p:nvPicPr>
        <p:blipFill>
          <a:blip r:embed="rId3"/>
          <a:stretch>
            <a:fillRect/>
          </a:stretch>
        </p:blipFill>
        <p:spPr>
          <a:xfrm>
            <a:off x="8876826" y="4352350"/>
            <a:ext cx="1474876" cy="2083555"/>
          </a:xfrm>
          <a:prstGeom prst="rect">
            <a:avLst/>
          </a:prstGeom>
        </p:spPr>
      </p:pic>
    </p:spTree>
    <p:extLst>
      <p:ext uri="{BB962C8B-B14F-4D97-AF65-F5344CB8AC3E}">
        <p14:creationId xmlns:p14="http://schemas.microsoft.com/office/powerpoint/2010/main" val="704339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7866" t="20625" r="36413" b="24017"/>
          <a:stretch/>
        </p:blipFill>
        <p:spPr>
          <a:xfrm>
            <a:off x="2325187" y="2024742"/>
            <a:ext cx="7249887" cy="4049487"/>
          </a:xfrm>
          <a:prstGeom prst="rect">
            <a:avLst/>
          </a:prstGeom>
        </p:spPr>
      </p:pic>
      <p:pic>
        <p:nvPicPr>
          <p:cNvPr id="5" name="Imagen 4"/>
          <p:cNvPicPr>
            <a:picLocks noChangeAspect="1"/>
          </p:cNvPicPr>
          <p:nvPr/>
        </p:nvPicPr>
        <p:blipFill>
          <a:blip r:embed="rId3"/>
          <a:stretch>
            <a:fillRect/>
          </a:stretch>
        </p:blipFill>
        <p:spPr>
          <a:xfrm>
            <a:off x="8100198" y="4892012"/>
            <a:ext cx="1474876" cy="1704732"/>
          </a:xfrm>
          <a:prstGeom prst="rect">
            <a:avLst/>
          </a:prstGeom>
        </p:spPr>
      </p:pic>
    </p:spTree>
    <p:extLst>
      <p:ext uri="{BB962C8B-B14F-4D97-AF65-F5344CB8AC3E}">
        <p14:creationId xmlns:p14="http://schemas.microsoft.com/office/powerpoint/2010/main" val="1322383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026518" y="1145960"/>
            <a:ext cx="5023491" cy="369332"/>
          </a:xfrm>
          <a:prstGeom prst="rect">
            <a:avLst/>
          </a:prstGeom>
        </p:spPr>
        <p:txBody>
          <a:bodyPr wrap="none">
            <a:spAutoFit/>
          </a:bodyPr>
          <a:lstStyle/>
          <a:p>
            <a:pPr marL="85090">
              <a:spcAft>
                <a:spcPts val="0"/>
              </a:spcAft>
            </a:pPr>
            <a:r>
              <a:rPr lang="es-ES" b="1" dirty="0">
                <a:latin typeface="Verdana" panose="020B0604030504040204" pitchFamily="34" charset="0"/>
                <a:ea typeface="Verdana" panose="020B0604030504040204" pitchFamily="34" charset="0"/>
                <a:cs typeface="Verdana" panose="020B0604030504040204" pitchFamily="34" charset="0"/>
              </a:rPr>
              <a:t>Elementos </a:t>
            </a:r>
            <a:r>
              <a:rPr lang="es-ES" b="1" dirty="0" smtClean="0">
                <a:latin typeface="Verdana" panose="020B0604030504040204" pitchFamily="34" charset="0"/>
                <a:ea typeface="Verdana" panose="020B0604030504040204" pitchFamily="34" charset="0"/>
                <a:cs typeface="Verdana" panose="020B0604030504040204" pitchFamily="34" charset="0"/>
              </a:rPr>
              <a:t>básicos de </a:t>
            </a:r>
            <a:r>
              <a:rPr lang="es-ES" b="1" dirty="0">
                <a:latin typeface="Verdana" panose="020B0604030504040204" pitchFamily="34" charset="0"/>
                <a:ea typeface="Verdana" panose="020B0604030504040204" pitchFamily="34" charset="0"/>
                <a:cs typeface="Verdana" panose="020B0604030504040204" pitchFamily="34" charset="0"/>
              </a:rPr>
              <a:t>una referencia</a:t>
            </a:r>
            <a:endParaRPr lang="en-US" b="1" dirty="0">
              <a:latin typeface="Verdana" panose="020B0604030504040204" pitchFamily="34" charset="0"/>
              <a:ea typeface="Verdana" panose="020B0604030504040204" pitchFamily="34" charset="0"/>
              <a:cs typeface="Verdana" panose="020B0604030504040204" pitchFamily="34" charset="0"/>
            </a:endParaRPr>
          </a:p>
        </p:txBody>
      </p:sp>
      <p:graphicFrame>
        <p:nvGraphicFramePr>
          <p:cNvPr id="6" name="Diagrama 5"/>
          <p:cNvGraphicFramePr/>
          <p:nvPr>
            <p:extLst/>
          </p:nvPr>
        </p:nvGraphicFramePr>
        <p:xfrm>
          <a:off x="121023" y="1515292"/>
          <a:ext cx="4303058" cy="34339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21.png"/>
          <p:cNvPicPr/>
          <p:nvPr/>
        </p:nvPicPr>
        <p:blipFill>
          <a:blip r:embed="rId7" cstate="print"/>
          <a:stretch>
            <a:fillRect/>
          </a:stretch>
        </p:blipFill>
        <p:spPr>
          <a:xfrm>
            <a:off x="4555907" y="2069721"/>
            <a:ext cx="5481790" cy="2013466"/>
          </a:xfrm>
          <a:prstGeom prst="rect">
            <a:avLst/>
          </a:prstGeom>
        </p:spPr>
      </p:pic>
      <p:sp>
        <p:nvSpPr>
          <p:cNvPr id="2" name="Rectángulo 1"/>
          <p:cNvSpPr/>
          <p:nvPr/>
        </p:nvSpPr>
        <p:spPr>
          <a:xfrm>
            <a:off x="10169523" y="2862923"/>
            <a:ext cx="1135247" cy="369332"/>
          </a:xfrm>
          <a:prstGeom prst="rect">
            <a:avLst/>
          </a:prstGeom>
        </p:spPr>
        <p:txBody>
          <a:bodyPr wrap="none">
            <a:spAutoFit/>
          </a:bodyPr>
          <a:lstStyle/>
          <a:p>
            <a:r>
              <a:rPr lang="en-US" dirty="0" smtClean="0"/>
              <a:t>DOI </a:t>
            </a:r>
            <a:r>
              <a:rPr lang="en-US" dirty="0"/>
              <a:t>o URL</a:t>
            </a:r>
            <a:endParaRPr lang="en-US" sz="1600" dirty="0"/>
          </a:p>
        </p:txBody>
      </p:sp>
    </p:spTree>
    <p:extLst>
      <p:ext uri="{BB962C8B-B14F-4D97-AF65-F5344CB8AC3E}">
        <p14:creationId xmlns:p14="http://schemas.microsoft.com/office/powerpoint/2010/main" val="3113480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1034715" y="1756612"/>
            <a:ext cx="8365495" cy="5262979"/>
          </a:xfrm>
          <a:prstGeom prst="rect">
            <a:avLst/>
          </a:prstGeom>
          <a:noFill/>
        </p:spPr>
        <p:txBody>
          <a:bodyPr wrap="none" rtlCol="0">
            <a:spAutoFit/>
          </a:bodyPr>
          <a:lstStyle/>
          <a:p>
            <a:r>
              <a:rPr lang="es-ES" sz="1600" dirty="0" smtClean="0"/>
              <a:t>Portada (sello, institución, nombre, grado, </a:t>
            </a:r>
            <a:r>
              <a:rPr lang="es-ES" sz="1600" dirty="0" err="1" smtClean="0"/>
              <a:t>secc</a:t>
            </a:r>
            <a:r>
              <a:rPr lang="es-ES" sz="1600" dirty="0" smtClean="0"/>
              <a:t>, numero lista, nombre docente, Título, fecha (al final)</a:t>
            </a:r>
          </a:p>
          <a:p>
            <a:endParaRPr lang="es-ES" sz="1600" dirty="0" smtClean="0"/>
          </a:p>
          <a:p>
            <a:r>
              <a:rPr lang="es-ES" sz="1600" dirty="0" err="1" smtClean="0"/>
              <a:t>Indice</a:t>
            </a:r>
            <a:endParaRPr lang="es-ES" sz="1600" dirty="0" smtClean="0"/>
          </a:p>
          <a:p>
            <a:pPr marL="342900" indent="-342900">
              <a:buAutoNum type="arabicPeriod"/>
            </a:pPr>
            <a:r>
              <a:rPr lang="es-ES" sz="1600" dirty="0" smtClean="0"/>
              <a:t>Introducción (no lleva número) sin embargo se cuenta</a:t>
            </a:r>
          </a:p>
          <a:p>
            <a:pPr marL="342900" indent="-342900">
              <a:buAutoNum type="arabicPeriod"/>
            </a:pPr>
            <a:r>
              <a:rPr lang="es-ES" sz="1600" dirty="0" smtClean="0"/>
              <a:t>Desarrollo </a:t>
            </a:r>
          </a:p>
          <a:p>
            <a:r>
              <a:rPr lang="es-ES" sz="1600" dirty="0"/>
              <a:t> </a:t>
            </a:r>
            <a:r>
              <a:rPr lang="es-ES" sz="1600" dirty="0" smtClean="0"/>
              <a:t>  ¿Qué es un plan de estudios…………………………………………………………….2</a:t>
            </a:r>
          </a:p>
          <a:p>
            <a:r>
              <a:rPr lang="es-ES" sz="1600" i="1" dirty="0" smtClean="0"/>
              <a:t>Modelo Educativo para la Educación Obligatoria……………………………………………3</a:t>
            </a:r>
          </a:p>
          <a:p>
            <a:r>
              <a:rPr lang="es-ES" sz="1600" i="1" dirty="0" smtClean="0"/>
              <a:t>3 Conclusiones </a:t>
            </a:r>
          </a:p>
          <a:p>
            <a:r>
              <a:rPr lang="es-ES" sz="1600" i="1" dirty="0" smtClean="0"/>
              <a:t>Anexos </a:t>
            </a:r>
          </a:p>
          <a:p>
            <a:endParaRPr lang="es-ES" sz="1600" i="1" dirty="0"/>
          </a:p>
          <a:p>
            <a:endParaRPr lang="es-ES" sz="1600" i="1" dirty="0" smtClean="0"/>
          </a:p>
          <a:p>
            <a:r>
              <a:rPr lang="es-ES" sz="1600" i="1" dirty="0" smtClean="0"/>
              <a:t>INTRODUCCIÓN (NO VA EN MAYÚSCULAS )</a:t>
            </a:r>
          </a:p>
          <a:p>
            <a:endParaRPr lang="es-ES" sz="1600" i="1" dirty="0"/>
          </a:p>
          <a:p>
            <a:r>
              <a:rPr lang="es-ES" sz="1600" i="1" dirty="0" smtClean="0"/>
              <a:t>DESARROLLO CON SUBTEMAS (PREGUNTA, NOMBRANDO)</a:t>
            </a:r>
          </a:p>
          <a:p>
            <a:endParaRPr lang="es-ES" sz="1600" i="1" dirty="0"/>
          </a:p>
          <a:p>
            <a:r>
              <a:rPr lang="es-ES" sz="1600" i="1" dirty="0" smtClean="0"/>
              <a:t>CONCLUSIONES </a:t>
            </a:r>
          </a:p>
          <a:p>
            <a:endParaRPr lang="es-ES" sz="1600" i="1" dirty="0"/>
          </a:p>
          <a:p>
            <a:r>
              <a:rPr lang="es-ES" sz="1600" i="1" dirty="0" smtClean="0"/>
              <a:t>REFERENCIAS</a:t>
            </a:r>
          </a:p>
          <a:p>
            <a:endParaRPr lang="es-ES" sz="1600" i="1" dirty="0"/>
          </a:p>
          <a:p>
            <a:r>
              <a:rPr lang="es-ES" sz="1600" i="1" dirty="0" smtClean="0"/>
              <a:t>ANEXO </a:t>
            </a:r>
            <a:endParaRPr lang="es-ES" sz="1600" dirty="0" smtClean="0"/>
          </a:p>
          <a:p>
            <a:r>
              <a:rPr lang="es-ES" sz="1600" dirty="0" smtClean="0"/>
              <a:t> </a:t>
            </a:r>
            <a:endParaRPr lang="en-US" sz="1600" dirty="0"/>
          </a:p>
        </p:txBody>
      </p:sp>
    </p:spTree>
    <p:extLst>
      <p:ext uri="{BB962C8B-B14F-4D97-AF65-F5344CB8AC3E}">
        <p14:creationId xmlns:p14="http://schemas.microsoft.com/office/powerpoint/2010/main" val="318522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9257" y="3286537"/>
            <a:ext cx="5003934" cy="369332"/>
          </a:xfrm>
          <a:prstGeom prst="rect">
            <a:avLst/>
          </a:prstGeom>
        </p:spPr>
        <p:txBody>
          <a:bodyPr wrap="none">
            <a:spAutoFit/>
          </a:bodyPr>
          <a:lstStyle/>
          <a:p>
            <a:r>
              <a:rPr lang="en-US" dirty="0" smtClean="0">
                <a:hlinkClick r:id="rId2"/>
              </a:rPr>
              <a:t>Microsoft Word - </a:t>
            </a:r>
            <a:r>
              <a:rPr lang="en-US" dirty="0" err="1" smtClean="0">
                <a:hlinkClick r:id="rId2"/>
              </a:rPr>
              <a:t>OlivaOmar</a:t>
            </a:r>
            <a:r>
              <a:rPr lang="en-US" dirty="0" smtClean="0">
                <a:hlinkClick r:id="rId2"/>
              </a:rPr>
              <a:t> 26 junio.docx (uv.mx)</a:t>
            </a:r>
            <a:endParaRPr lang="en-US" dirty="0"/>
          </a:p>
        </p:txBody>
      </p:sp>
      <p:sp>
        <p:nvSpPr>
          <p:cNvPr id="5" name="Rectángulo 4"/>
          <p:cNvSpPr/>
          <p:nvPr/>
        </p:nvSpPr>
        <p:spPr>
          <a:xfrm>
            <a:off x="709257" y="3989922"/>
            <a:ext cx="4330481" cy="369332"/>
          </a:xfrm>
          <a:prstGeom prst="rect">
            <a:avLst/>
          </a:prstGeom>
        </p:spPr>
        <p:txBody>
          <a:bodyPr wrap="none">
            <a:spAutoFit/>
          </a:bodyPr>
          <a:lstStyle/>
          <a:p>
            <a:r>
              <a:rPr lang="en-US" dirty="0" smtClean="0">
                <a:hlinkClick r:id="rId3"/>
              </a:rPr>
              <a:t>Jairo de Jesus </a:t>
            </a:r>
            <a:r>
              <a:rPr lang="en-US" dirty="0" err="1" smtClean="0">
                <a:hlinkClick r:id="rId3"/>
              </a:rPr>
              <a:t>Vanegas</a:t>
            </a:r>
            <a:r>
              <a:rPr lang="en-US" dirty="0" smtClean="0">
                <a:hlinkClick r:id="rId3"/>
              </a:rPr>
              <a:t> Ossa.pdf (ucm.edu.co)</a:t>
            </a:r>
            <a:endParaRPr lang="en-US" dirty="0"/>
          </a:p>
        </p:txBody>
      </p:sp>
    </p:spTree>
    <p:extLst>
      <p:ext uri="{BB962C8B-B14F-4D97-AF65-F5344CB8AC3E}">
        <p14:creationId xmlns:p14="http://schemas.microsoft.com/office/powerpoint/2010/main" val="2337423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Más de 50 novelas de aventuras clásicas, modernas y originales,  imprescindibles para niños y adolescentes"/>
          <p:cNvSpPr>
            <a:spLocks noChangeAspect="1" noChangeArrowheads="1"/>
          </p:cNvSpPr>
          <p:nvPr/>
        </p:nvSpPr>
        <p:spPr bwMode="auto">
          <a:xfrm>
            <a:off x="9077507" y="272936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Imagen 4"/>
          <p:cNvPicPr>
            <a:picLocks noChangeAspect="1"/>
          </p:cNvPicPr>
          <p:nvPr/>
        </p:nvPicPr>
        <p:blipFill>
          <a:blip r:embed="rId2"/>
          <a:stretch>
            <a:fillRect/>
          </a:stretch>
        </p:blipFill>
        <p:spPr>
          <a:xfrm>
            <a:off x="6380621" y="2487659"/>
            <a:ext cx="1647825" cy="2771775"/>
          </a:xfrm>
          <a:prstGeom prst="rect">
            <a:avLst/>
          </a:prstGeom>
        </p:spPr>
      </p:pic>
      <p:pic>
        <p:nvPicPr>
          <p:cNvPr id="6" name="Imagen 5"/>
          <p:cNvPicPr>
            <a:picLocks noChangeAspect="1"/>
          </p:cNvPicPr>
          <p:nvPr/>
        </p:nvPicPr>
        <p:blipFill>
          <a:blip r:embed="rId3"/>
          <a:stretch>
            <a:fillRect/>
          </a:stretch>
        </p:blipFill>
        <p:spPr>
          <a:xfrm>
            <a:off x="3601892" y="2487659"/>
            <a:ext cx="1781175" cy="2571750"/>
          </a:xfrm>
          <a:prstGeom prst="rect">
            <a:avLst/>
          </a:prstGeom>
        </p:spPr>
      </p:pic>
      <p:sp>
        <p:nvSpPr>
          <p:cNvPr id="7" name="AutoShape 4" descr="En Cien Años de Soledad Gabriel García Márquez mostró al mundo la novela de  su vida. | by Hugo Repetto | Mediu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Imagen 7"/>
          <p:cNvPicPr>
            <a:picLocks noChangeAspect="1"/>
          </p:cNvPicPr>
          <p:nvPr/>
        </p:nvPicPr>
        <p:blipFill>
          <a:blip r:embed="rId4"/>
          <a:stretch>
            <a:fillRect/>
          </a:stretch>
        </p:blipFill>
        <p:spPr>
          <a:xfrm>
            <a:off x="802141" y="2373359"/>
            <a:ext cx="1704975" cy="2686050"/>
          </a:xfrm>
          <a:prstGeom prst="rect">
            <a:avLst/>
          </a:prstGeom>
        </p:spPr>
      </p:pic>
      <p:pic>
        <p:nvPicPr>
          <p:cNvPr id="9" name="Imagen 8"/>
          <p:cNvPicPr>
            <a:picLocks noChangeAspect="1"/>
          </p:cNvPicPr>
          <p:nvPr/>
        </p:nvPicPr>
        <p:blipFill>
          <a:blip r:embed="rId5"/>
          <a:stretch>
            <a:fillRect/>
          </a:stretch>
        </p:blipFill>
        <p:spPr>
          <a:xfrm>
            <a:off x="9077507" y="2392409"/>
            <a:ext cx="1714500" cy="2667000"/>
          </a:xfrm>
          <a:prstGeom prst="rect">
            <a:avLst/>
          </a:prstGeom>
        </p:spPr>
      </p:pic>
      <p:sp>
        <p:nvSpPr>
          <p:cNvPr id="11" name="CuadroTexto 10"/>
          <p:cNvSpPr txBox="1"/>
          <p:nvPr/>
        </p:nvSpPr>
        <p:spPr>
          <a:xfrm>
            <a:off x="632323" y="1175657"/>
            <a:ext cx="1185389" cy="461665"/>
          </a:xfrm>
          <a:prstGeom prst="rect">
            <a:avLst/>
          </a:prstGeom>
          <a:noFill/>
        </p:spPr>
        <p:txBody>
          <a:bodyPr wrap="none" rtlCol="0">
            <a:spAutoFit/>
          </a:bodyPr>
          <a:lstStyle/>
          <a:p>
            <a:r>
              <a:rPr lang="es-ES" sz="2400" dirty="0" smtClean="0">
                <a:solidFill>
                  <a:schemeClr val="bg1"/>
                </a:solidFill>
              </a:rPr>
              <a:t>Novelas</a:t>
            </a:r>
            <a:endParaRPr lang="en-US" dirty="0">
              <a:solidFill>
                <a:schemeClr val="bg1"/>
              </a:solidFill>
            </a:endParaRPr>
          </a:p>
        </p:txBody>
      </p:sp>
    </p:spTree>
    <p:extLst>
      <p:ext uri="{BB962C8B-B14F-4D97-AF65-F5344CB8AC3E}">
        <p14:creationId xmlns:p14="http://schemas.microsoft.com/office/powerpoint/2010/main" val="168069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76647" y="2230890"/>
            <a:ext cx="1714500" cy="2657475"/>
          </a:xfrm>
          <a:prstGeom prst="rect">
            <a:avLst/>
          </a:prstGeom>
        </p:spPr>
      </p:pic>
      <p:pic>
        <p:nvPicPr>
          <p:cNvPr id="5" name="Imagen 4"/>
          <p:cNvPicPr>
            <a:picLocks noChangeAspect="1"/>
          </p:cNvPicPr>
          <p:nvPr/>
        </p:nvPicPr>
        <p:blipFill>
          <a:blip r:embed="rId3"/>
          <a:stretch>
            <a:fillRect/>
          </a:stretch>
        </p:blipFill>
        <p:spPr>
          <a:xfrm>
            <a:off x="4008256" y="2345189"/>
            <a:ext cx="1876425" cy="2428875"/>
          </a:xfrm>
          <a:prstGeom prst="rect">
            <a:avLst/>
          </a:prstGeom>
        </p:spPr>
      </p:pic>
      <p:pic>
        <p:nvPicPr>
          <p:cNvPr id="6" name="Imagen 5"/>
          <p:cNvPicPr>
            <a:picLocks noChangeAspect="1"/>
          </p:cNvPicPr>
          <p:nvPr/>
        </p:nvPicPr>
        <p:blipFill>
          <a:blip r:embed="rId4"/>
          <a:stretch>
            <a:fillRect/>
          </a:stretch>
        </p:blipFill>
        <p:spPr>
          <a:xfrm>
            <a:off x="6701790" y="2345189"/>
            <a:ext cx="1714500" cy="2657475"/>
          </a:xfrm>
          <a:prstGeom prst="rect">
            <a:avLst/>
          </a:prstGeom>
        </p:spPr>
      </p:pic>
      <p:pic>
        <p:nvPicPr>
          <p:cNvPr id="7" name="Imagen 6"/>
          <p:cNvPicPr>
            <a:picLocks noChangeAspect="1"/>
          </p:cNvPicPr>
          <p:nvPr/>
        </p:nvPicPr>
        <p:blipFill>
          <a:blip r:embed="rId5"/>
          <a:stretch>
            <a:fillRect/>
          </a:stretch>
        </p:blipFill>
        <p:spPr>
          <a:xfrm>
            <a:off x="9395324" y="2573789"/>
            <a:ext cx="1571625" cy="2428875"/>
          </a:xfrm>
          <a:prstGeom prst="rect">
            <a:avLst/>
          </a:prstGeom>
        </p:spPr>
      </p:pic>
      <p:sp>
        <p:nvSpPr>
          <p:cNvPr id="8" name="CuadroTexto 7"/>
          <p:cNvSpPr txBox="1"/>
          <p:nvPr/>
        </p:nvSpPr>
        <p:spPr>
          <a:xfrm>
            <a:off x="718457" y="1267097"/>
            <a:ext cx="1249060" cy="461665"/>
          </a:xfrm>
          <a:prstGeom prst="rect">
            <a:avLst/>
          </a:prstGeom>
          <a:noFill/>
        </p:spPr>
        <p:txBody>
          <a:bodyPr wrap="none" rtlCol="0">
            <a:spAutoFit/>
          </a:bodyPr>
          <a:lstStyle/>
          <a:p>
            <a:r>
              <a:rPr lang="es-ES" sz="2400" dirty="0" smtClean="0">
                <a:solidFill>
                  <a:schemeClr val="bg1"/>
                </a:solidFill>
              </a:rPr>
              <a:t>Cuentos</a:t>
            </a:r>
            <a:endParaRPr lang="en-US" sz="2400" dirty="0">
              <a:solidFill>
                <a:schemeClr val="bg1"/>
              </a:solidFill>
            </a:endParaRPr>
          </a:p>
        </p:txBody>
      </p:sp>
    </p:spTree>
    <p:extLst>
      <p:ext uri="{BB962C8B-B14F-4D97-AF65-F5344CB8AC3E}">
        <p14:creationId xmlns:p14="http://schemas.microsoft.com/office/powerpoint/2010/main" val="290926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82882" y="2553471"/>
            <a:ext cx="589134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285750" marR="0" lvl="0" indent="-285750" algn="just" defTabSz="914400" rtl="0" eaLnBrk="0" fontAlgn="base" latinLnBrk="0" hangingPunct="0">
              <a:lnSpc>
                <a:spcPct val="100000"/>
              </a:lnSpc>
              <a:spcBef>
                <a:spcPct val="0"/>
              </a:spcBef>
              <a:spcAft>
                <a:spcPct val="0"/>
              </a:spcAft>
              <a:buClrTx/>
              <a:buSzTx/>
              <a:buFont typeface="Courier New" panose="02070309020205020404" pitchFamily="49" charset="0"/>
              <a:buChar char="o"/>
              <a:tabLst/>
            </a:pPr>
            <a:r>
              <a:rPr kumimoji="0" lang="en-US" altLang="en-US" b="0" i="0" strike="noStrike" cap="none" normalizeH="0" baseline="0" dirty="0" smtClean="0">
                <a:ln>
                  <a:noFill/>
                </a:ln>
                <a:effectLst/>
                <a:cs typeface="Arial" panose="020B0604020202020204" pitchFamily="34" charset="0"/>
              </a:rPr>
              <a:t>La </a:t>
            </a:r>
            <a:r>
              <a:rPr kumimoji="0" lang="en-US" altLang="en-US" b="0" i="0" strike="noStrike" cap="none" normalizeH="0" baseline="0" dirty="0" err="1" smtClean="0">
                <a:ln>
                  <a:noFill/>
                </a:ln>
                <a:effectLst/>
                <a:cs typeface="Arial" panose="020B0604020202020204" pitchFamily="34" charset="0"/>
              </a:rPr>
              <a:t>historieta</a:t>
            </a:r>
            <a:r>
              <a:rPr kumimoji="0" lang="en-US" altLang="en-US" b="0" i="0" strike="noStrike" cap="none" normalizeH="0" baseline="0" dirty="0" smtClean="0">
                <a:ln>
                  <a:noFill/>
                </a:ln>
                <a:effectLst/>
                <a:cs typeface="Arial" panose="020B0604020202020204" pitchFamily="34" charset="0"/>
              </a:rPr>
              <a:t> o </a:t>
            </a:r>
            <a:r>
              <a:rPr kumimoji="0" lang="en-US" altLang="en-US" b="0" i="0" strike="noStrike" cap="none" normalizeH="0" baseline="0" dirty="0" err="1" smtClean="0">
                <a:ln>
                  <a:noFill/>
                </a:ln>
                <a:effectLst/>
                <a:cs typeface="Arial" panose="020B0604020202020204" pitchFamily="34" charset="0"/>
              </a:rPr>
              <a:t>cómic</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es</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una</a:t>
            </a:r>
            <a:r>
              <a:rPr kumimoji="0" lang="en-US" altLang="en-US" b="0" i="0" strike="noStrike" cap="none" normalizeH="0" baseline="0" dirty="0" smtClean="0">
                <a:ln>
                  <a:noFill/>
                </a:ln>
                <a:effectLst/>
                <a:cs typeface="Arial" panose="020B0604020202020204" pitchFamily="34" charset="0"/>
              </a:rPr>
              <a:t> forma de </a:t>
            </a:r>
            <a:r>
              <a:rPr kumimoji="0" lang="en-US" altLang="en-US" b="0" i="0" strike="noStrike" cap="none" normalizeH="0" baseline="0" dirty="0" err="1" smtClean="0">
                <a:ln>
                  <a:noFill/>
                </a:ln>
                <a:effectLst/>
                <a:cs typeface="Arial" panose="020B0604020202020204" pitchFamily="34" charset="0"/>
              </a:rPr>
              <a:t>expresión</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artística</a:t>
            </a:r>
            <a:r>
              <a:rPr kumimoji="0" lang="en-US" altLang="en-US" b="0" i="0" strike="noStrike" cap="none" normalizeH="0" baseline="0" dirty="0" smtClean="0">
                <a:ln>
                  <a:noFill/>
                </a:ln>
                <a:effectLst/>
                <a:cs typeface="Arial" panose="020B0604020202020204" pitchFamily="34" charset="0"/>
              </a:rPr>
              <a:t> y un </a:t>
            </a:r>
            <a:r>
              <a:rPr kumimoji="0" lang="en-US" altLang="en-US" b="0" i="0" strike="noStrike" cap="none" normalizeH="0" baseline="0" dirty="0" err="1" smtClean="0">
                <a:ln>
                  <a:noFill/>
                </a:ln>
                <a:effectLst/>
                <a:cs typeface="Arial" panose="020B0604020202020204" pitchFamily="34" charset="0"/>
              </a:rPr>
              <a:t>medio</a:t>
            </a:r>
            <a:r>
              <a:rPr kumimoji="0" lang="en-US" altLang="en-US" b="0" i="0" strike="noStrike" cap="none" normalizeH="0" dirty="0" smtClean="0">
                <a:ln>
                  <a:noFill/>
                </a:ln>
                <a:effectLst/>
                <a:cs typeface="Arial" panose="020B0604020202020204" pitchFamily="34" charset="0"/>
              </a:rPr>
              <a:t> de </a:t>
            </a:r>
            <a:r>
              <a:rPr kumimoji="0" lang="en-US" altLang="en-US" b="0" i="0" strike="noStrike" cap="none" normalizeH="0" dirty="0" err="1" smtClean="0">
                <a:ln>
                  <a:noFill/>
                </a:ln>
                <a:effectLst/>
                <a:cs typeface="Arial" panose="020B0604020202020204" pitchFamily="34" charset="0"/>
              </a:rPr>
              <a:t>comunicación</a:t>
            </a:r>
            <a:r>
              <a:rPr kumimoji="0" lang="en-US" altLang="en-US" b="0" i="0" strike="noStrike" cap="none" normalizeH="0" dirty="0" smtClean="0">
                <a:ln>
                  <a:noFill/>
                </a:ln>
                <a:effectLst/>
                <a:cs typeface="Arial" panose="020B0604020202020204" pitchFamily="34" charset="0"/>
              </a:rPr>
              <a:t> </a:t>
            </a:r>
            <a:r>
              <a:rPr kumimoji="0" lang="en-US" altLang="en-US" b="0" i="0" strike="noStrike" cap="none" normalizeH="0" baseline="0" dirty="0" smtClean="0">
                <a:ln>
                  <a:noFill/>
                </a:ln>
                <a:effectLst/>
                <a:cs typeface="Arial" panose="020B0604020202020204" pitchFamily="34" charset="0"/>
              </a:rPr>
              <a:t>que </a:t>
            </a:r>
            <a:r>
              <a:rPr kumimoji="0" lang="en-US" altLang="en-US" b="0" i="0" strike="noStrike" cap="none" normalizeH="0" baseline="0" dirty="0" err="1" smtClean="0">
                <a:ln>
                  <a:noFill/>
                </a:ln>
                <a:effectLst/>
                <a:cs typeface="Arial" panose="020B0604020202020204" pitchFamily="34" charset="0"/>
              </a:rPr>
              <a:t>consisten</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en</a:t>
            </a:r>
            <a:r>
              <a:rPr kumimoji="0" lang="en-US" altLang="en-US" b="0" i="0" strike="noStrike" cap="none" normalizeH="0" baseline="0" dirty="0" smtClean="0">
                <a:ln>
                  <a:noFill/>
                </a:ln>
                <a:effectLst/>
                <a:cs typeface="Arial" panose="020B0604020202020204" pitchFamily="34" charset="0"/>
              </a:rPr>
              <a:t> </a:t>
            </a:r>
            <a:r>
              <a:rPr kumimoji="0" lang="en-US" altLang="en-US" b="1" i="0" strike="noStrike" cap="none" normalizeH="0" baseline="0" dirty="0" err="1" smtClean="0">
                <a:ln>
                  <a:noFill/>
                </a:ln>
                <a:effectLst/>
                <a:cs typeface="Arial" panose="020B0604020202020204" pitchFamily="34" charset="0"/>
              </a:rPr>
              <a:t>una</a:t>
            </a:r>
            <a:r>
              <a:rPr kumimoji="0" lang="en-US" altLang="en-US" b="1" i="0" strike="noStrike" cap="none" normalizeH="0" baseline="0" dirty="0" smtClean="0">
                <a:ln>
                  <a:noFill/>
                </a:ln>
                <a:effectLst/>
                <a:cs typeface="Arial" panose="020B0604020202020204" pitchFamily="34" charset="0"/>
              </a:rPr>
              <a:t> </a:t>
            </a:r>
            <a:r>
              <a:rPr kumimoji="0" lang="en-US" altLang="en-US" b="1" i="0" strike="noStrike" cap="none" normalizeH="0" baseline="0" dirty="0" err="1" smtClean="0">
                <a:ln>
                  <a:noFill/>
                </a:ln>
                <a:effectLst/>
                <a:cs typeface="Arial" panose="020B0604020202020204" pitchFamily="34" charset="0"/>
              </a:rPr>
              <a:t>serie</a:t>
            </a:r>
            <a:r>
              <a:rPr kumimoji="0" lang="en-US" altLang="en-US" b="1" i="0" strike="noStrike" cap="none" normalizeH="0" baseline="0" dirty="0" smtClean="0">
                <a:ln>
                  <a:noFill/>
                </a:ln>
                <a:effectLst/>
                <a:cs typeface="Arial" panose="020B0604020202020204" pitchFamily="34" charset="0"/>
              </a:rPr>
              <a:t> de </a:t>
            </a:r>
            <a:r>
              <a:rPr kumimoji="0" lang="en-US" altLang="en-US" b="1" i="0" strike="noStrike" cap="none" normalizeH="0" baseline="0" dirty="0" err="1" smtClean="0">
                <a:ln>
                  <a:noFill/>
                </a:ln>
                <a:effectLst/>
                <a:cs typeface="Arial" panose="020B0604020202020204" pitchFamily="34" charset="0"/>
              </a:rPr>
              <a:t>dibujos</a:t>
            </a:r>
            <a:r>
              <a:rPr kumimoji="0" lang="en-US" altLang="en-US" b="1" i="0" strike="noStrike" cap="none" normalizeH="0" baseline="0" dirty="0" smtClean="0">
                <a:ln>
                  <a:noFill/>
                </a:ln>
                <a:effectLst/>
                <a:cs typeface="Arial" panose="020B0604020202020204" pitchFamily="34" charset="0"/>
              </a:rPr>
              <a:t>, </a:t>
            </a:r>
            <a:r>
              <a:rPr kumimoji="0" lang="en-US" altLang="en-US" b="1" i="0" strike="noStrike" cap="none" normalizeH="0" baseline="0" dirty="0" err="1" smtClean="0">
                <a:ln>
                  <a:noFill/>
                </a:ln>
                <a:effectLst/>
                <a:cs typeface="Arial" panose="020B0604020202020204" pitchFamily="34" charset="0"/>
              </a:rPr>
              <a:t>dotados</a:t>
            </a:r>
            <a:r>
              <a:rPr kumimoji="0" lang="en-US" altLang="en-US" b="1" i="0" strike="noStrike" cap="none" normalizeH="0" baseline="0" dirty="0" smtClean="0">
                <a:ln>
                  <a:noFill/>
                </a:ln>
                <a:effectLst/>
                <a:cs typeface="Arial" panose="020B0604020202020204" pitchFamily="34" charset="0"/>
              </a:rPr>
              <a:t> o no de </a:t>
            </a:r>
            <a:r>
              <a:rPr kumimoji="0" lang="en-US" altLang="en-US" b="1" i="0" strike="noStrike" cap="none" normalizeH="0" baseline="0" dirty="0" err="1" smtClean="0">
                <a:ln>
                  <a:noFill/>
                </a:ln>
                <a:effectLst/>
                <a:cs typeface="Arial" panose="020B0604020202020204" pitchFamily="34" charset="0"/>
              </a:rPr>
              <a:t>texto</a:t>
            </a:r>
            <a:r>
              <a:rPr kumimoji="0" lang="en-US" altLang="en-US" b="1" i="0" strike="noStrike" cap="none" normalizeH="0" baseline="0" dirty="0" smtClean="0">
                <a:ln>
                  <a:noFill/>
                </a:ln>
                <a:effectLst/>
                <a:cs typeface="Arial" panose="020B0604020202020204" pitchFamily="34" charset="0"/>
              </a:rPr>
              <a:t> de </a:t>
            </a:r>
            <a:r>
              <a:rPr kumimoji="0" lang="en-US" altLang="en-US" b="1" i="0" strike="noStrike" cap="none" normalizeH="0" baseline="0" dirty="0" err="1" smtClean="0">
                <a:ln>
                  <a:noFill/>
                </a:ln>
                <a:effectLst/>
                <a:cs typeface="Arial" panose="020B0604020202020204" pitchFamily="34" charset="0"/>
              </a:rPr>
              <a:t>acompañamiento</a:t>
            </a:r>
            <a:r>
              <a:rPr kumimoji="0" lang="en-US" altLang="en-US" b="0" i="0" strike="noStrike" cap="none" normalizeH="0" baseline="0" dirty="0" smtClean="0">
                <a:ln>
                  <a:noFill/>
                </a:ln>
                <a:effectLst/>
                <a:cs typeface="Arial" panose="020B0604020202020204" pitchFamily="34" charset="0"/>
              </a:rPr>
              <a:t>,</a:t>
            </a:r>
            <a:r>
              <a:rPr kumimoji="0" lang="en-US" altLang="en-US" b="0" i="0" strike="noStrike" cap="none" normalizeH="0" dirty="0" smtClean="0">
                <a:ln>
                  <a:noFill/>
                </a:ln>
                <a:effectLst/>
                <a:cs typeface="Arial" panose="020B0604020202020204" pitchFamily="34" charset="0"/>
              </a:rPr>
              <a:t> </a:t>
            </a:r>
            <a:r>
              <a:rPr kumimoji="0" lang="en-US" altLang="en-US" b="0" i="0" strike="noStrike" cap="none" normalizeH="0" baseline="0" dirty="0" smtClean="0">
                <a:ln>
                  <a:noFill/>
                </a:ln>
                <a:effectLst/>
                <a:cs typeface="Arial" panose="020B0604020202020204" pitchFamily="34" charset="0"/>
              </a:rPr>
              <a:t>que </a:t>
            </a:r>
            <a:r>
              <a:rPr kumimoji="0" lang="en-US" altLang="en-US" b="0" i="0" strike="noStrike" cap="none" normalizeH="0" baseline="0" dirty="0" err="1" smtClean="0">
                <a:ln>
                  <a:noFill/>
                </a:ln>
                <a:effectLst/>
                <a:cs typeface="Arial" panose="020B0604020202020204" pitchFamily="34" charset="0"/>
              </a:rPr>
              <a:t>leídos</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en</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secuencia</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componen</a:t>
            </a:r>
            <a:r>
              <a:rPr kumimoji="0" lang="en-US" altLang="en-US" b="0" i="0" strike="noStrike" cap="none" normalizeH="0" baseline="0" dirty="0" smtClean="0">
                <a:ln>
                  <a:noFill/>
                </a:ln>
                <a:effectLst/>
                <a:cs typeface="Arial" panose="020B0604020202020204" pitchFamily="34" charset="0"/>
              </a:rPr>
              <a:t> un </a:t>
            </a:r>
            <a:r>
              <a:rPr kumimoji="0" lang="en-US" altLang="en-US" b="0" i="0" strike="noStrike" cap="none" normalizeH="0" baseline="0" dirty="0" err="1" smtClean="0">
                <a:ln>
                  <a:noFill/>
                </a:ln>
                <a:effectLst/>
                <a:cs typeface="Arial" panose="020B0604020202020204" pitchFamily="34" charset="0"/>
              </a:rPr>
              <a:t>relato</a:t>
            </a:r>
            <a:r>
              <a:rPr kumimoji="0" lang="en-US" altLang="en-US" b="0" i="0" strike="noStrike" cap="none" normalizeH="0" baseline="0" dirty="0" smtClean="0">
                <a:ln>
                  <a:noFill/>
                </a:ln>
                <a:effectLst/>
                <a:cs typeface="Arial" panose="020B0604020202020204" pitchFamily="34" charset="0"/>
              </a:rPr>
              <a:t> o </a:t>
            </a:r>
            <a:r>
              <a:rPr kumimoji="0" lang="en-US" altLang="en-US" b="0" i="0" strike="noStrike" cap="none" normalizeH="0" baseline="0" dirty="0" err="1" smtClean="0">
                <a:ln>
                  <a:noFill/>
                </a:ln>
                <a:effectLst/>
                <a:cs typeface="Arial" panose="020B0604020202020204" pitchFamily="34" charset="0"/>
              </a:rPr>
              <a:t>una</a:t>
            </a:r>
            <a:r>
              <a:rPr kumimoji="0" lang="en-US" altLang="en-US" b="0" i="0" strike="noStrike" cap="none" normalizeH="0" baseline="0" dirty="0" smtClean="0">
                <a:ln>
                  <a:noFill/>
                </a:ln>
                <a:effectLst/>
                <a:cs typeface="Arial" panose="020B0604020202020204" pitchFamily="34" charset="0"/>
              </a:rPr>
              <a:t> </a:t>
            </a:r>
            <a:r>
              <a:rPr kumimoji="0" lang="en-US" altLang="en-US" b="0" i="0" strike="noStrike" cap="none" normalizeH="0" baseline="0" dirty="0" err="1" smtClean="0">
                <a:ln>
                  <a:noFill/>
                </a:ln>
                <a:effectLst/>
                <a:cs typeface="Arial" panose="020B0604020202020204" pitchFamily="34" charset="0"/>
              </a:rPr>
              <a:t>serie</a:t>
            </a:r>
            <a:r>
              <a:rPr kumimoji="0" lang="en-US" altLang="en-US" b="0" i="0" strike="noStrike" cap="none" normalizeH="0" baseline="0" dirty="0" smtClean="0">
                <a:ln>
                  <a:noFill/>
                </a:ln>
                <a:effectLst/>
                <a:cs typeface="Arial" panose="020B0604020202020204" pitchFamily="34" charset="0"/>
              </a:rPr>
              <a:t> de </a:t>
            </a:r>
            <a:r>
              <a:rPr kumimoji="0" lang="en-US" altLang="en-US" b="0" i="0" strike="noStrike" cap="none" normalizeH="0" baseline="0" dirty="0" err="1" smtClean="0">
                <a:ln>
                  <a:noFill/>
                </a:ln>
                <a:effectLst/>
                <a:cs typeface="Arial" panose="020B0604020202020204" pitchFamily="34" charset="0"/>
              </a:rPr>
              <a:t>ellos</a:t>
            </a:r>
            <a:r>
              <a:rPr kumimoji="0" lang="en-US" altLang="en-US" b="0" i="0" strike="noStrike" cap="none" normalizeH="0" baseline="0" dirty="0" smtClean="0">
                <a:ln>
                  <a:noFill/>
                </a:ln>
                <a:effectLst/>
                <a:cs typeface="Arial" panose="020B0604020202020204" pitchFamily="34" charset="0"/>
              </a:rPr>
              <a:t>. </a:t>
            </a:r>
            <a:endParaRPr kumimoji="0" lang="en-US" altLang="en-US" sz="2800" b="0" i="0" u="none" strike="noStrike" cap="none" normalizeH="0" baseline="0" dirty="0" smtClean="0">
              <a:ln>
                <a:noFill/>
              </a:ln>
              <a:solidFill>
                <a:schemeClr val="tx1"/>
              </a:solidFill>
              <a:effectLst/>
              <a:cs typeface="Arial" panose="020B0604020202020204" pitchFamily="34" charset="0"/>
            </a:endParaRPr>
          </a:p>
        </p:txBody>
      </p:sp>
      <p:sp>
        <p:nvSpPr>
          <p:cNvPr id="5" name="Rectangle 2"/>
          <p:cNvSpPr>
            <a:spLocks noChangeArrowheads="1"/>
          </p:cNvSpPr>
          <p:nvPr/>
        </p:nvSpPr>
        <p:spPr bwMode="auto">
          <a:xfrm>
            <a:off x="4310063" y="457200"/>
            <a:ext cx="357028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34914"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FFFFFF"/>
                </a:solidFill>
                <a:effectLst/>
                <a:latin typeface="Arial" panose="020B0604020202020204" pitchFamily="34" charset="0"/>
                <a:cs typeface="Arial" panose="020B0604020202020204" pitchFamily="34" charset="0"/>
              </a:rPr>
              <a:t>Ads by scrollerads.com</a:t>
            </a:r>
            <a:endParaRPr kumimoji="0" lang="en-US" altLang="en-US" sz="1200" b="0" i="0" u="none" strike="noStrike" cap="none" normalizeH="0" baseline="0" smtClean="0">
              <a:ln>
                <a:noFill/>
              </a:ln>
              <a:solidFill>
                <a:srgbClr val="FFFFFF"/>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CuadroTexto 6"/>
          <p:cNvSpPr txBox="1"/>
          <p:nvPr/>
        </p:nvSpPr>
        <p:spPr>
          <a:xfrm>
            <a:off x="600891" y="1002155"/>
            <a:ext cx="2612571" cy="707886"/>
          </a:xfrm>
          <a:prstGeom prst="rect">
            <a:avLst/>
          </a:prstGeom>
          <a:noFill/>
        </p:spPr>
        <p:txBody>
          <a:bodyPr wrap="square" rtlCol="0">
            <a:spAutoFit/>
          </a:bodyPr>
          <a:lstStyle/>
          <a:p>
            <a:r>
              <a:rPr lang="es-ES" sz="4000" dirty="0" smtClean="0">
                <a:solidFill>
                  <a:schemeClr val="bg1"/>
                </a:solidFill>
              </a:rPr>
              <a:t>Historieta</a:t>
            </a:r>
            <a:endParaRPr lang="en-US" sz="4000" dirty="0">
              <a:solidFill>
                <a:schemeClr val="bg1"/>
              </a:solidFill>
            </a:endParaRPr>
          </a:p>
        </p:txBody>
      </p:sp>
      <p:sp>
        <p:nvSpPr>
          <p:cNvPr id="8" name="Rectángulo 7"/>
          <p:cNvSpPr/>
          <p:nvPr/>
        </p:nvSpPr>
        <p:spPr>
          <a:xfrm>
            <a:off x="433252" y="4755922"/>
            <a:ext cx="11281956" cy="1477328"/>
          </a:xfrm>
          <a:prstGeom prst="rect">
            <a:avLst/>
          </a:prstGeom>
        </p:spPr>
        <p:txBody>
          <a:bodyPr wrap="square">
            <a:spAutoFit/>
          </a:bodyPr>
          <a:lstStyle/>
          <a:p>
            <a:pPr marL="285750" indent="-285750">
              <a:buFont typeface="Courier New" panose="02070309020205020404" pitchFamily="49" charset="0"/>
              <a:buChar char="o"/>
            </a:pPr>
            <a:r>
              <a:rPr lang="es-ES" b="0" i="0" dirty="0" smtClean="0">
                <a:solidFill>
                  <a:srgbClr val="000000"/>
                </a:solidFill>
                <a:effectLst/>
                <a:latin typeface="Arial" panose="020B0604020202020204" pitchFamily="34" charset="0"/>
                <a:cs typeface="Arial" panose="020B0604020202020204" pitchFamily="34" charset="0"/>
              </a:rPr>
              <a:t>La historieta es una forma de expresión bastante difundida en la historia de la humanidad, remontándose a formas pictóricas de representación narrativa como la </a:t>
            </a:r>
            <a:r>
              <a:rPr lang="es-ES" b="1" i="0" dirty="0" smtClean="0">
                <a:solidFill>
                  <a:srgbClr val="000000"/>
                </a:solidFill>
                <a:effectLst/>
                <a:latin typeface="Arial" panose="020B0604020202020204" pitchFamily="34" charset="0"/>
                <a:cs typeface="Arial" panose="020B0604020202020204" pitchFamily="34" charset="0"/>
              </a:rPr>
              <a:t>presente en los jeroglíficos egipcios</a:t>
            </a:r>
            <a:r>
              <a:rPr lang="es-ES" b="0" i="0" dirty="0" smtClean="0">
                <a:solidFill>
                  <a:srgbClr val="000000"/>
                </a:solidFill>
                <a:effectLst/>
                <a:latin typeface="Arial" panose="020B0604020202020204" pitchFamily="34" charset="0"/>
                <a:cs typeface="Arial" panose="020B0604020202020204" pitchFamily="34" charset="0"/>
              </a:rPr>
              <a:t>, pero adquiere su potencia real mediante el humor político, frecuente en las sociedades occidentales desde la época del Imperio Romano.</a:t>
            </a:r>
            <a:br>
              <a:rPr lang="es-ES" b="0" i="0" dirty="0" smtClean="0">
                <a:solidFill>
                  <a:srgbClr val="000000"/>
                </a:solidFill>
                <a:effectLst/>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2"/>
          <a:stretch>
            <a:fillRect/>
          </a:stretch>
        </p:blipFill>
        <p:spPr>
          <a:xfrm>
            <a:off x="6304300" y="457200"/>
            <a:ext cx="5505905" cy="3679780"/>
          </a:xfrm>
          <a:prstGeom prst="rect">
            <a:avLst/>
          </a:prstGeom>
        </p:spPr>
      </p:pic>
    </p:spTree>
    <p:extLst>
      <p:ext uri="{BB962C8B-B14F-4D97-AF65-F5344CB8AC3E}">
        <p14:creationId xmlns:p14="http://schemas.microsoft.com/office/powerpoint/2010/main" val="4223286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28940" y="1128152"/>
            <a:ext cx="4940776" cy="461665"/>
          </a:xfrm>
          <a:prstGeom prst="rect">
            <a:avLst/>
          </a:prstGeom>
        </p:spPr>
        <p:txBody>
          <a:bodyPr wrap="none">
            <a:spAutoFit/>
          </a:bodyPr>
          <a:lstStyle/>
          <a:p>
            <a:r>
              <a:rPr lang="en-US" sz="2400" b="1" i="0" u="none" strike="noStrike" dirty="0" err="1" smtClean="0">
                <a:solidFill>
                  <a:schemeClr val="bg1"/>
                </a:solidFill>
                <a:effectLst/>
                <a:latin typeface="Arial" panose="020B0604020202020204" pitchFamily="34" charset="0"/>
              </a:rPr>
              <a:t>Características</a:t>
            </a:r>
            <a:r>
              <a:rPr lang="en-US" sz="2400" b="1" i="0" u="none" strike="noStrike" dirty="0" smtClean="0">
                <a:solidFill>
                  <a:schemeClr val="bg1"/>
                </a:solidFill>
                <a:effectLst/>
                <a:latin typeface="Arial" panose="020B0604020202020204" pitchFamily="34" charset="0"/>
              </a:rPr>
              <a:t> de </a:t>
            </a:r>
            <a:r>
              <a:rPr lang="en-US" sz="2400" b="1" i="0" u="none" strike="noStrike" dirty="0" err="1" smtClean="0">
                <a:solidFill>
                  <a:schemeClr val="bg1"/>
                </a:solidFill>
                <a:effectLst/>
                <a:latin typeface="Arial" panose="020B0604020202020204" pitchFamily="34" charset="0"/>
              </a:rPr>
              <a:t>una</a:t>
            </a:r>
            <a:r>
              <a:rPr lang="en-US" sz="2400" b="1" i="0" u="none" strike="noStrike" dirty="0" smtClean="0">
                <a:solidFill>
                  <a:schemeClr val="bg1"/>
                </a:solidFill>
                <a:effectLst/>
                <a:latin typeface="Arial" panose="020B0604020202020204" pitchFamily="34" charset="0"/>
              </a:rPr>
              <a:t> </a:t>
            </a:r>
            <a:r>
              <a:rPr lang="en-US" sz="2400" b="1" i="0" u="none" strike="noStrike" dirty="0" err="1" smtClean="0">
                <a:solidFill>
                  <a:schemeClr val="bg1"/>
                </a:solidFill>
                <a:effectLst/>
                <a:latin typeface="Arial" panose="020B0604020202020204" pitchFamily="34" charset="0"/>
              </a:rPr>
              <a:t>historieta</a:t>
            </a:r>
            <a:endParaRPr lang="en-US" sz="2400" b="1" i="0" u="none" strike="noStrike" dirty="0">
              <a:solidFill>
                <a:schemeClr val="bg1"/>
              </a:solidFill>
              <a:effectLst/>
              <a:latin typeface="Arial" panose="020B0604020202020204" pitchFamily="34" charset="0"/>
            </a:endParaRPr>
          </a:p>
        </p:txBody>
      </p:sp>
      <p:sp>
        <p:nvSpPr>
          <p:cNvPr id="5" name="Rectángulo 4"/>
          <p:cNvSpPr/>
          <p:nvPr/>
        </p:nvSpPr>
        <p:spPr>
          <a:xfrm>
            <a:off x="357052" y="2379341"/>
            <a:ext cx="10916194" cy="1477328"/>
          </a:xfrm>
          <a:prstGeom prst="rect">
            <a:avLst/>
          </a:prstGeom>
        </p:spPr>
        <p:txBody>
          <a:bodyPr wrap="square">
            <a:spAutoFit/>
          </a:bodyPr>
          <a:lstStyle/>
          <a:p>
            <a:pPr marL="285750" indent="-285750">
              <a:buFont typeface="Courier New" panose="02070309020205020404" pitchFamily="49" charset="0"/>
              <a:buChar char="o"/>
            </a:pPr>
            <a:r>
              <a:rPr lang="es-ES" b="0" i="0" dirty="0" smtClean="0">
                <a:solidFill>
                  <a:srgbClr val="000000"/>
                </a:solidFill>
                <a:effectLst/>
                <a:latin typeface="Open Sans"/>
              </a:rPr>
              <a:t>La historieta se compone de una secuencia de viñetas o imágenes que pueden o no estar acompañadas de texto, así como de íconos y otros signos típicos del lenguaje-cómic, como las líneas de movimiento o los globos de texto. Todo ello compone una historia y le aporta diversos niveles de sentido.</a:t>
            </a:r>
            <a:br>
              <a:rPr lang="es-ES" b="0" i="0" dirty="0" smtClean="0">
                <a:solidFill>
                  <a:srgbClr val="000000"/>
                </a:solidFill>
                <a:effectLst/>
                <a:latin typeface="Open Sans"/>
              </a:rPr>
            </a:br>
            <a:endParaRPr lang="en-US" dirty="0"/>
          </a:p>
        </p:txBody>
      </p:sp>
      <p:sp>
        <p:nvSpPr>
          <p:cNvPr id="6" name="Rectángulo 5"/>
          <p:cNvSpPr/>
          <p:nvPr/>
        </p:nvSpPr>
        <p:spPr>
          <a:xfrm>
            <a:off x="435429" y="4085383"/>
            <a:ext cx="10759440" cy="923330"/>
          </a:xfrm>
          <a:prstGeom prst="rect">
            <a:avLst/>
          </a:prstGeom>
        </p:spPr>
        <p:txBody>
          <a:bodyPr wrap="square">
            <a:spAutoFit/>
          </a:bodyPr>
          <a:lstStyle/>
          <a:p>
            <a:pPr marL="285750" indent="-285750">
              <a:buFont typeface="Courier New" panose="02070309020205020404" pitchFamily="49" charset="0"/>
              <a:buChar char="o"/>
            </a:pPr>
            <a:r>
              <a:rPr lang="es-ES" b="0" i="0" dirty="0" smtClean="0">
                <a:solidFill>
                  <a:srgbClr val="000000"/>
                </a:solidFill>
                <a:effectLst/>
                <a:latin typeface="Open Sans"/>
              </a:rPr>
              <a:t>Se </a:t>
            </a:r>
            <a:r>
              <a:rPr lang="es-ES" b="1" i="0" dirty="0" smtClean="0">
                <a:solidFill>
                  <a:srgbClr val="000000"/>
                </a:solidFill>
                <a:effectLst/>
                <a:latin typeface="Open Sans"/>
              </a:rPr>
              <a:t>puede dar en papel o en formato digital</a:t>
            </a:r>
            <a:r>
              <a:rPr lang="es-ES" b="0" i="0" dirty="0" smtClean="0">
                <a:solidFill>
                  <a:srgbClr val="000000"/>
                </a:solidFill>
                <a:effectLst/>
                <a:latin typeface="Open Sans"/>
              </a:rPr>
              <a:t> (los llamados </a:t>
            </a:r>
            <a:r>
              <a:rPr lang="es-ES" b="0" i="1" dirty="0" err="1" smtClean="0">
                <a:solidFill>
                  <a:srgbClr val="000000"/>
                </a:solidFill>
                <a:effectLst/>
                <a:latin typeface="Open Sans"/>
              </a:rPr>
              <a:t>Webcomics</a:t>
            </a:r>
            <a:r>
              <a:rPr lang="es-ES" b="0" i="0" dirty="0" smtClean="0">
                <a:solidFill>
                  <a:srgbClr val="000000"/>
                </a:solidFill>
                <a:effectLst/>
                <a:latin typeface="Open Sans"/>
              </a:rPr>
              <a:t>), y a menudo es obra de colaboraciones entre escritores, dibujantes, coloristas y diseñadores, cuya cooperación recuerda a la de los profesionales del cine.</a:t>
            </a:r>
            <a:endParaRPr lang="en-US" dirty="0"/>
          </a:p>
        </p:txBody>
      </p:sp>
    </p:spTree>
    <p:extLst>
      <p:ext uri="{BB962C8B-B14F-4D97-AF65-F5344CB8AC3E}">
        <p14:creationId xmlns:p14="http://schemas.microsoft.com/office/powerpoint/2010/main" val="273971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24304" y="1206528"/>
            <a:ext cx="4286751" cy="461665"/>
          </a:xfrm>
          <a:prstGeom prst="rect">
            <a:avLst/>
          </a:prstGeom>
        </p:spPr>
        <p:txBody>
          <a:bodyPr wrap="none">
            <a:spAutoFit/>
          </a:bodyPr>
          <a:lstStyle/>
          <a:p>
            <a:r>
              <a:rPr lang="en-US" sz="2400" b="1" i="0" u="none" strike="noStrike" dirty="0" err="1" smtClean="0">
                <a:solidFill>
                  <a:schemeClr val="bg1"/>
                </a:solidFill>
                <a:effectLst/>
                <a:latin typeface="Arial" panose="020B0604020202020204" pitchFamily="34" charset="0"/>
              </a:rPr>
              <a:t>Elementos</a:t>
            </a:r>
            <a:r>
              <a:rPr lang="en-US" sz="2400" b="1" i="0" u="none" strike="noStrike" dirty="0" smtClean="0">
                <a:solidFill>
                  <a:schemeClr val="bg1"/>
                </a:solidFill>
                <a:effectLst/>
                <a:latin typeface="Arial" panose="020B0604020202020204" pitchFamily="34" charset="0"/>
              </a:rPr>
              <a:t> de </a:t>
            </a:r>
            <a:r>
              <a:rPr lang="en-US" sz="2400" b="1" i="0" u="none" strike="noStrike" dirty="0" err="1" smtClean="0">
                <a:solidFill>
                  <a:schemeClr val="bg1"/>
                </a:solidFill>
                <a:effectLst/>
                <a:latin typeface="Arial" panose="020B0604020202020204" pitchFamily="34" charset="0"/>
              </a:rPr>
              <a:t>una</a:t>
            </a:r>
            <a:r>
              <a:rPr lang="en-US" sz="2400" b="1" i="0" u="none" strike="noStrike" dirty="0" smtClean="0">
                <a:solidFill>
                  <a:schemeClr val="bg1"/>
                </a:solidFill>
                <a:effectLst/>
                <a:latin typeface="Arial" panose="020B0604020202020204" pitchFamily="34" charset="0"/>
              </a:rPr>
              <a:t> </a:t>
            </a:r>
            <a:r>
              <a:rPr lang="en-US" sz="2400" b="1" i="0" u="none" strike="noStrike" dirty="0" err="1" smtClean="0">
                <a:solidFill>
                  <a:schemeClr val="bg1"/>
                </a:solidFill>
                <a:effectLst/>
                <a:latin typeface="Arial" panose="020B0604020202020204" pitchFamily="34" charset="0"/>
              </a:rPr>
              <a:t>historieta</a:t>
            </a:r>
            <a:endParaRPr lang="en-US" sz="2400" b="1" i="0" u="none" strike="noStrike" dirty="0">
              <a:solidFill>
                <a:schemeClr val="bg1"/>
              </a:solidFill>
              <a:effectLst/>
              <a:latin typeface="Arial" panose="020B0604020202020204" pitchFamily="34" charset="0"/>
            </a:endParaRPr>
          </a:p>
        </p:txBody>
      </p:sp>
      <p:sp>
        <p:nvSpPr>
          <p:cNvPr id="5" name="Rectángulo 4"/>
          <p:cNvSpPr/>
          <p:nvPr/>
        </p:nvSpPr>
        <p:spPr>
          <a:xfrm>
            <a:off x="441957" y="2179275"/>
            <a:ext cx="11321143" cy="923330"/>
          </a:xfrm>
          <a:prstGeom prst="rect">
            <a:avLst/>
          </a:prstGeom>
        </p:spPr>
        <p:txBody>
          <a:bodyPr wrap="square">
            <a:spAutoFit/>
          </a:bodyPr>
          <a:lstStyle/>
          <a:p>
            <a:r>
              <a:rPr lang="es-ES" b="1" i="0" dirty="0" smtClean="0">
                <a:solidFill>
                  <a:srgbClr val="000000"/>
                </a:solidFill>
                <a:effectLst/>
                <a:latin typeface="Open Sans"/>
              </a:rPr>
              <a:t>Viñetas</a:t>
            </a:r>
            <a:r>
              <a:rPr lang="es-ES" b="0" i="0" dirty="0" smtClean="0">
                <a:solidFill>
                  <a:srgbClr val="000000"/>
                </a:solidFill>
                <a:effectLst/>
                <a:latin typeface="Open Sans"/>
              </a:rPr>
              <a:t>. Los recuadros en los que tiene lugar la acción (y la ilustración) de la historia, y que sirven para separarla del resto del contenido de la página. Entre una viñeta y otra se considera que transcurrió un intervalo de tiempo, que puede ser largo (años) o brevísimo (segundos) a conveniencia del autor.</a:t>
            </a:r>
            <a:endParaRPr lang="en-US" dirty="0"/>
          </a:p>
        </p:txBody>
      </p:sp>
      <p:sp>
        <p:nvSpPr>
          <p:cNvPr id="6" name="Rectángulo 5"/>
          <p:cNvSpPr/>
          <p:nvPr/>
        </p:nvSpPr>
        <p:spPr>
          <a:xfrm>
            <a:off x="441957" y="3241712"/>
            <a:ext cx="11059887" cy="646331"/>
          </a:xfrm>
          <a:prstGeom prst="rect">
            <a:avLst/>
          </a:prstGeom>
        </p:spPr>
        <p:txBody>
          <a:bodyPr wrap="square">
            <a:spAutoFit/>
          </a:bodyPr>
          <a:lstStyle/>
          <a:p>
            <a:r>
              <a:rPr lang="es-ES" b="1" i="0" dirty="0" smtClean="0">
                <a:solidFill>
                  <a:srgbClr val="000000"/>
                </a:solidFill>
                <a:effectLst/>
                <a:latin typeface="Open Sans"/>
              </a:rPr>
              <a:t>Ilustraciones</a:t>
            </a:r>
            <a:r>
              <a:rPr lang="es-ES" b="0" i="0" dirty="0" smtClean="0">
                <a:solidFill>
                  <a:srgbClr val="000000"/>
                </a:solidFill>
                <a:effectLst/>
                <a:latin typeface="Open Sans"/>
              </a:rPr>
              <a:t>. Los dibujos que transmiten al lector lo que ocurre. Estos pueden ser de diversa naturaleza, desde dibujos simples y caricaturescos hasta ilustraciones </a:t>
            </a:r>
            <a:r>
              <a:rPr lang="es-ES" b="0" i="0" dirty="0" err="1" smtClean="0">
                <a:solidFill>
                  <a:srgbClr val="000000"/>
                </a:solidFill>
                <a:effectLst/>
                <a:latin typeface="Open Sans"/>
              </a:rPr>
              <a:t>pseudofotográficas</a:t>
            </a:r>
            <a:r>
              <a:rPr lang="es-ES" b="0" i="0" dirty="0" smtClean="0">
                <a:solidFill>
                  <a:srgbClr val="000000"/>
                </a:solidFill>
                <a:effectLst/>
                <a:latin typeface="Open Sans"/>
              </a:rPr>
              <a:t> y de enorme realismo.</a:t>
            </a:r>
            <a:endParaRPr lang="en-US" dirty="0"/>
          </a:p>
        </p:txBody>
      </p:sp>
      <p:sp>
        <p:nvSpPr>
          <p:cNvPr id="7" name="Rectángulo 6"/>
          <p:cNvSpPr/>
          <p:nvPr/>
        </p:nvSpPr>
        <p:spPr>
          <a:xfrm>
            <a:off x="441957" y="4299075"/>
            <a:ext cx="11321144" cy="646331"/>
          </a:xfrm>
          <a:prstGeom prst="rect">
            <a:avLst/>
          </a:prstGeom>
        </p:spPr>
        <p:txBody>
          <a:bodyPr wrap="square">
            <a:spAutoFit/>
          </a:bodyPr>
          <a:lstStyle/>
          <a:p>
            <a:r>
              <a:rPr lang="es-ES" b="1" i="0" dirty="0" smtClean="0">
                <a:solidFill>
                  <a:srgbClr val="000000"/>
                </a:solidFill>
                <a:effectLst/>
                <a:latin typeface="Open Sans"/>
              </a:rPr>
              <a:t>Globos de texto</a:t>
            </a:r>
            <a:r>
              <a:rPr lang="es-ES" b="0" i="0" dirty="0" smtClean="0">
                <a:solidFill>
                  <a:srgbClr val="000000"/>
                </a:solidFill>
                <a:effectLst/>
                <a:latin typeface="Open Sans"/>
              </a:rPr>
              <a:t>. No siempre aparecen en las historietas, pero sirven para englobar los diálogos de los personajes y dejar en claro quién dice qué. También se los conoce como </a:t>
            </a:r>
            <a:r>
              <a:rPr lang="es-ES" b="0" i="0" dirty="0" err="1" smtClean="0">
                <a:solidFill>
                  <a:srgbClr val="000000"/>
                </a:solidFill>
                <a:effectLst/>
                <a:latin typeface="Open Sans"/>
              </a:rPr>
              <a:t>fumetti</a:t>
            </a:r>
            <a:r>
              <a:rPr lang="es-ES" b="0" i="0" dirty="0" smtClean="0">
                <a:solidFill>
                  <a:srgbClr val="000000"/>
                </a:solidFill>
                <a:effectLst/>
                <a:latin typeface="Open Sans"/>
              </a:rPr>
              <a:t> o bocadillos.</a:t>
            </a:r>
            <a:endParaRPr lang="en-US" dirty="0"/>
          </a:p>
        </p:txBody>
      </p:sp>
      <p:sp>
        <p:nvSpPr>
          <p:cNvPr id="8" name="Rectángulo 7"/>
          <p:cNvSpPr/>
          <p:nvPr/>
        </p:nvSpPr>
        <p:spPr>
          <a:xfrm>
            <a:off x="441957" y="5356438"/>
            <a:ext cx="11321144" cy="923330"/>
          </a:xfrm>
          <a:prstGeom prst="rect">
            <a:avLst/>
          </a:prstGeom>
        </p:spPr>
        <p:txBody>
          <a:bodyPr wrap="square">
            <a:spAutoFit/>
          </a:bodyPr>
          <a:lstStyle/>
          <a:p>
            <a:r>
              <a:rPr lang="es-ES" b="1" i="0" dirty="0" smtClean="0">
                <a:solidFill>
                  <a:srgbClr val="000000"/>
                </a:solidFill>
                <a:effectLst/>
                <a:latin typeface="Open Sans"/>
              </a:rPr>
              <a:t>Íconos y signos propios</a:t>
            </a:r>
            <a:r>
              <a:rPr lang="es-ES" b="0" i="0" dirty="0" smtClean="0">
                <a:solidFill>
                  <a:srgbClr val="000000"/>
                </a:solidFill>
                <a:effectLst/>
                <a:latin typeface="Open Sans"/>
              </a:rPr>
              <a:t>. Los cómics emplean una simbología propia que constituye su lenguaje para representar movimiento, emociones, etc. Este tipo de signos son convencionales (hay que aprender qué significan) pero constituyen un lenguaje bastante universal. </a:t>
            </a:r>
            <a:endParaRPr lang="en-US" dirty="0"/>
          </a:p>
        </p:txBody>
      </p:sp>
    </p:spTree>
    <p:extLst>
      <p:ext uri="{BB962C8B-B14F-4D97-AF65-F5344CB8AC3E}">
        <p14:creationId xmlns:p14="http://schemas.microsoft.com/office/powerpoint/2010/main" val="393967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8835" y="1219592"/>
            <a:ext cx="4315605" cy="400110"/>
          </a:xfrm>
          <a:prstGeom prst="rect">
            <a:avLst/>
          </a:prstGeom>
        </p:spPr>
        <p:txBody>
          <a:bodyPr wrap="none">
            <a:spAutoFit/>
          </a:bodyPr>
          <a:lstStyle/>
          <a:p>
            <a:r>
              <a:rPr lang="es-ES" sz="2000" b="1" i="0" u="none" strike="noStrike" dirty="0" smtClean="0">
                <a:solidFill>
                  <a:schemeClr val="bg1"/>
                </a:solidFill>
                <a:effectLst/>
                <a:latin typeface="Arial" panose="020B0604020202020204" pitchFamily="34" charset="0"/>
              </a:rPr>
              <a:t>¿Cómo se elabora una historieta?</a:t>
            </a:r>
            <a:endParaRPr lang="es-ES" sz="2000" b="1" i="0" u="none" strike="noStrike" dirty="0">
              <a:solidFill>
                <a:schemeClr val="bg1"/>
              </a:solidFill>
              <a:effectLst/>
              <a:latin typeface="Arial" panose="020B0604020202020204" pitchFamily="34" charset="0"/>
            </a:endParaRPr>
          </a:p>
        </p:txBody>
      </p:sp>
      <p:sp>
        <p:nvSpPr>
          <p:cNvPr id="5" name="Rectángulo 4"/>
          <p:cNvSpPr/>
          <p:nvPr/>
        </p:nvSpPr>
        <p:spPr>
          <a:xfrm>
            <a:off x="538835" y="2136339"/>
            <a:ext cx="10656034" cy="1200329"/>
          </a:xfrm>
          <a:prstGeom prst="rect">
            <a:avLst/>
          </a:prstGeom>
        </p:spPr>
        <p:txBody>
          <a:bodyPr wrap="square">
            <a:spAutoFit/>
          </a:bodyPr>
          <a:lstStyle/>
          <a:p>
            <a:r>
              <a:rPr lang="es-ES" b="1" i="0" dirty="0" smtClean="0">
                <a:solidFill>
                  <a:srgbClr val="000000"/>
                </a:solidFill>
                <a:effectLst/>
                <a:latin typeface="Open Sans"/>
              </a:rPr>
              <a:t>Conceptualización</a:t>
            </a:r>
            <a:r>
              <a:rPr lang="es-ES" b="0" i="0" dirty="0" smtClean="0">
                <a:solidFill>
                  <a:srgbClr val="000000"/>
                </a:solidFill>
                <a:effectLst/>
                <a:latin typeface="Open Sans"/>
              </a:rPr>
              <a:t>. El primer paso, como siempre, es sentarse a pensar en qué queremos contar y cómo. ¿Qué tipo de historia queremos contar? ¿Con qué tipo de dibujos queremos contarla? ¿Cuáles y cómo serán los protagonistas, los antagonistas, y cuál es el guion a seguir? De todo se deben hacer bocetos y practicar hasta dominar cada personaje.</a:t>
            </a:r>
            <a:endParaRPr lang="en-US" dirty="0"/>
          </a:p>
        </p:txBody>
      </p:sp>
      <p:sp>
        <p:nvSpPr>
          <p:cNvPr id="6" name="Rectángulo 5"/>
          <p:cNvSpPr/>
          <p:nvPr/>
        </p:nvSpPr>
        <p:spPr>
          <a:xfrm>
            <a:off x="546995" y="3571570"/>
            <a:ext cx="10917291" cy="1477328"/>
          </a:xfrm>
          <a:prstGeom prst="rect">
            <a:avLst/>
          </a:prstGeom>
        </p:spPr>
        <p:txBody>
          <a:bodyPr wrap="square">
            <a:spAutoFit/>
          </a:bodyPr>
          <a:lstStyle/>
          <a:p>
            <a:r>
              <a:rPr lang="es-ES" b="1" i="0" dirty="0" smtClean="0">
                <a:solidFill>
                  <a:srgbClr val="000000"/>
                </a:solidFill>
                <a:effectLst/>
                <a:latin typeface="Open Sans"/>
              </a:rPr>
              <a:t>Creación</a:t>
            </a:r>
            <a:r>
              <a:rPr lang="es-ES" b="0" i="0" dirty="0" smtClean="0">
                <a:solidFill>
                  <a:srgbClr val="000000"/>
                </a:solidFill>
                <a:effectLst/>
                <a:latin typeface="Open Sans"/>
              </a:rPr>
              <a:t>. Una vez sepamos qué hacer, podemos empezar por rotular la hoja, es decir, organizar las viñetas en la hoja según el estilo de nuestra narrativa. Uno más convencional requerirá viñeta tras viñeta en una relación de dos o tres por página, mientras que una más vanguardista puede romper el flujo narrativo o emplear la página entera. Hecho eso, deberemos añadir en cada viñeta la ilustración que deseamos: contar lo que ocurre.</a:t>
            </a:r>
            <a:endParaRPr lang="en-US" dirty="0"/>
          </a:p>
        </p:txBody>
      </p:sp>
      <p:sp>
        <p:nvSpPr>
          <p:cNvPr id="7" name="Rectángulo 6"/>
          <p:cNvSpPr/>
          <p:nvPr/>
        </p:nvSpPr>
        <p:spPr>
          <a:xfrm>
            <a:off x="546995" y="5319314"/>
            <a:ext cx="11194868" cy="1200329"/>
          </a:xfrm>
          <a:prstGeom prst="rect">
            <a:avLst/>
          </a:prstGeom>
        </p:spPr>
        <p:txBody>
          <a:bodyPr wrap="square">
            <a:spAutoFit/>
          </a:bodyPr>
          <a:lstStyle/>
          <a:p>
            <a:r>
              <a:rPr lang="es-ES" b="1" i="0" dirty="0" smtClean="0">
                <a:solidFill>
                  <a:srgbClr val="000000"/>
                </a:solidFill>
                <a:effectLst/>
                <a:latin typeface="Open Sans"/>
              </a:rPr>
              <a:t>Revisión</a:t>
            </a:r>
            <a:r>
              <a:rPr lang="es-ES" b="0" i="0" dirty="0" smtClean="0">
                <a:solidFill>
                  <a:srgbClr val="000000"/>
                </a:solidFill>
                <a:effectLst/>
                <a:latin typeface="Open Sans"/>
              </a:rPr>
              <a:t>. Una vez contada la historia, deberemos añadir los detalles mínimos: los signos que esclarecen la situación, el texto en los bocadillos, el texto de soporte, etc. Es el momento de revisar que la acción sea lógica y que no haga falta ninguna aclaración para seguir el hilo narrativo. Entonces podemos añadir texturas y otros aspectos más decorativos.</a:t>
            </a:r>
            <a:endParaRPr lang="en-US" dirty="0"/>
          </a:p>
        </p:txBody>
      </p:sp>
    </p:spTree>
    <p:extLst>
      <p:ext uri="{BB962C8B-B14F-4D97-AF65-F5344CB8AC3E}">
        <p14:creationId xmlns:p14="http://schemas.microsoft.com/office/powerpoint/2010/main" val="405831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895758" y="2280419"/>
            <a:ext cx="2771775" cy="1647825"/>
          </a:xfrm>
          <a:prstGeom prst="rect">
            <a:avLst/>
          </a:prstGeom>
        </p:spPr>
      </p:pic>
      <p:pic>
        <p:nvPicPr>
          <p:cNvPr id="5" name="Imagen 4"/>
          <p:cNvPicPr>
            <a:picLocks noChangeAspect="1"/>
          </p:cNvPicPr>
          <p:nvPr/>
        </p:nvPicPr>
        <p:blipFill>
          <a:blip r:embed="rId3"/>
          <a:stretch>
            <a:fillRect/>
          </a:stretch>
        </p:blipFill>
        <p:spPr>
          <a:xfrm>
            <a:off x="4743857" y="2184353"/>
            <a:ext cx="2390775" cy="1914525"/>
          </a:xfrm>
          <a:prstGeom prst="rect">
            <a:avLst/>
          </a:prstGeom>
        </p:spPr>
      </p:pic>
      <p:pic>
        <p:nvPicPr>
          <p:cNvPr id="7" name="Imagen 6"/>
          <p:cNvPicPr>
            <a:picLocks noChangeAspect="1"/>
          </p:cNvPicPr>
          <p:nvPr/>
        </p:nvPicPr>
        <p:blipFill>
          <a:blip r:embed="rId4"/>
          <a:stretch>
            <a:fillRect/>
          </a:stretch>
        </p:blipFill>
        <p:spPr>
          <a:xfrm>
            <a:off x="8329748" y="2412954"/>
            <a:ext cx="2952750" cy="1552575"/>
          </a:xfrm>
          <a:prstGeom prst="rect">
            <a:avLst/>
          </a:prstGeom>
        </p:spPr>
      </p:pic>
      <p:pic>
        <p:nvPicPr>
          <p:cNvPr id="8" name="Imagen 7"/>
          <p:cNvPicPr>
            <a:picLocks noChangeAspect="1"/>
          </p:cNvPicPr>
          <p:nvPr/>
        </p:nvPicPr>
        <p:blipFill>
          <a:blip r:embed="rId5"/>
          <a:stretch>
            <a:fillRect/>
          </a:stretch>
        </p:blipFill>
        <p:spPr>
          <a:xfrm>
            <a:off x="1339895" y="4203381"/>
            <a:ext cx="3801695" cy="2497865"/>
          </a:xfrm>
          <a:prstGeom prst="rect">
            <a:avLst/>
          </a:prstGeom>
        </p:spPr>
      </p:pic>
      <p:pic>
        <p:nvPicPr>
          <p:cNvPr id="9" name="Imagen 8"/>
          <p:cNvPicPr>
            <a:picLocks noChangeAspect="1"/>
          </p:cNvPicPr>
          <p:nvPr/>
        </p:nvPicPr>
        <p:blipFill>
          <a:blip r:embed="rId6"/>
          <a:stretch>
            <a:fillRect/>
          </a:stretch>
        </p:blipFill>
        <p:spPr>
          <a:xfrm>
            <a:off x="6816770" y="4200522"/>
            <a:ext cx="1876425" cy="2438400"/>
          </a:xfrm>
          <a:prstGeom prst="rect">
            <a:avLst/>
          </a:prstGeom>
        </p:spPr>
      </p:pic>
      <p:sp>
        <p:nvSpPr>
          <p:cNvPr id="10" name="CuadroTexto 9"/>
          <p:cNvSpPr txBox="1"/>
          <p:nvPr/>
        </p:nvSpPr>
        <p:spPr>
          <a:xfrm>
            <a:off x="754638" y="1123406"/>
            <a:ext cx="1170513" cy="400110"/>
          </a:xfrm>
          <a:prstGeom prst="rect">
            <a:avLst/>
          </a:prstGeom>
          <a:noFill/>
        </p:spPr>
        <p:txBody>
          <a:bodyPr wrap="none" rtlCol="0">
            <a:spAutoFit/>
          </a:bodyPr>
          <a:lstStyle/>
          <a:p>
            <a:r>
              <a:rPr lang="es-ES" sz="2000" dirty="0" smtClean="0">
                <a:solidFill>
                  <a:schemeClr val="bg1"/>
                </a:solidFill>
              </a:rPr>
              <a:t>Ejemplos:</a:t>
            </a:r>
            <a:endParaRPr lang="en-US" sz="2000" dirty="0">
              <a:solidFill>
                <a:schemeClr val="bg1"/>
              </a:solidFill>
            </a:endParaRPr>
          </a:p>
        </p:txBody>
      </p:sp>
    </p:spTree>
    <p:extLst>
      <p:ext uri="{BB962C8B-B14F-4D97-AF65-F5344CB8AC3E}">
        <p14:creationId xmlns:p14="http://schemas.microsoft.com/office/powerpoint/2010/main" val="1998606810"/>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1333</TotalTime>
  <Words>672</Words>
  <Application>Microsoft Office PowerPoint</Application>
  <PresentationFormat>Panorámica</PresentationFormat>
  <Paragraphs>111</Paragraphs>
  <Slides>26</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26</vt:i4>
      </vt:variant>
    </vt:vector>
  </HeadingPairs>
  <TitlesOfParts>
    <vt:vector size="36" baseType="lpstr">
      <vt:lpstr>Arial</vt:lpstr>
      <vt:lpstr>Arial</vt:lpstr>
      <vt:lpstr>Calibri</vt:lpstr>
      <vt:lpstr>Courier New</vt:lpstr>
      <vt:lpstr>Gill Sans MT</vt:lpstr>
      <vt:lpstr>Open Sans</vt:lpstr>
      <vt:lpstr>Verdana</vt:lpstr>
      <vt:lpstr>Wingdings</vt:lpstr>
      <vt:lpstr>Wingdings 2</vt:lpstr>
      <vt:lpstr>Dividendo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marlene muzquiz flores</dc:creator>
  <cp:lastModifiedBy>marlene muzquiz flores</cp:lastModifiedBy>
  <cp:revision>39</cp:revision>
  <dcterms:created xsi:type="dcterms:W3CDTF">2021-04-11T16:25:40Z</dcterms:created>
  <dcterms:modified xsi:type="dcterms:W3CDTF">2021-04-12T14:39:11Z</dcterms:modified>
</cp:coreProperties>
</file>