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64" r:id="rId5"/>
    <p:sldId id="258" r:id="rId6"/>
    <p:sldId id="263" r:id="rId7"/>
    <p:sldId id="268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F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14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4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4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0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63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1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0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6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6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7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40FF-E611-4921-9DBD-E2054970F9C3}" type="datetimeFigureOut">
              <a:rPr lang="es-MX" smtClean="0"/>
              <a:t>01/10/2021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5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7941" y="1406571"/>
            <a:ext cx="762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8840"/>
            <a:ext cx="9144000" cy="848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62" t="33863" r="7185" b="58086"/>
          <a:stretch/>
        </p:blipFill>
        <p:spPr>
          <a:xfrm>
            <a:off x="0" y="5970049"/>
            <a:ext cx="9144000" cy="881134"/>
          </a:xfrm>
          <a:prstGeom prst="rect">
            <a:avLst/>
          </a:prstGeom>
        </p:spPr>
      </p:pic>
      <p:pic>
        <p:nvPicPr>
          <p:cNvPr id="1026" name="Picture 2" descr="Expresión De Encogimiento Frustrada De La Incredulidad De La Mujer  Ilustración del Vector - Ilustración de mujer, encogimiento: 150144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2446380"/>
            <a:ext cx="2166583" cy="27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641" y="555463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332" t="25676" r="8823" b="20149"/>
          <a:stretch/>
        </p:blipFill>
        <p:spPr>
          <a:xfrm>
            <a:off x="51181" y="1378424"/>
            <a:ext cx="9092819" cy="5479576"/>
          </a:xfrm>
          <a:prstGeom prst="rect">
            <a:avLst/>
          </a:prstGeom>
        </p:spPr>
      </p:pic>
      <p:pic>
        <p:nvPicPr>
          <p:cNvPr id="5" name="IC5_L0_Unit 02 Pg 008 Ex 01 Snapsh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955" y="686656"/>
            <a:ext cx="457200" cy="457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20825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153E1C5-368E-4F83-BBBE-AC3334B85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3" t="12167" r="20328" b="11438"/>
          <a:stretch/>
        </p:blipFill>
        <p:spPr>
          <a:xfrm>
            <a:off x="179512" y="260648"/>
            <a:ext cx="8784976" cy="63367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2048" y="627521"/>
            <a:ext cx="5440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Usa las letras del paréntesis para formar palabras que correspondan a las fotografías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57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46172" y="856590"/>
            <a:ext cx="379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Articles:  </a:t>
            </a:r>
            <a:r>
              <a:rPr lang="en-US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67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2667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" name="Picture 8" descr="http://3.bp.blogspot.com/-cCV4OESyQEo/Txf6WJmwocI/AAAAAAAAAdc/lWc1ittV28g/s1600/the+articles+a+an.jpg"/>
          <p:cNvPicPr>
            <a:picLocks noChangeAspect="1" noChangeArrowheads="1"/>
          </p:cNvPicPr>
          <p:nvPr/>
        </p:nvPicPr>
        <p:blipFill rotWithShape="1">
          <a:blip r:embed="rId2"/>
          <a:srcRect l="7260" t="13502" r="7736" b="65911"/>
          <a:stretch/>
        </p:blipFill>
        <p:spPr bwMode="auto">
          <a:xfrm>
            <a:off x="16405" y="2708920"/>
            <a:ext cx="9048781" cy="4032448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1C490C5-4944-4EFF-9FA5-200680039B1C}"/>
              </a:ext>
            </a:extLst>
          </p:cNvPr>
          <p:cNvSpPr/>
          <p:nvPr/>
        </p:nvSpPr>
        <p:spPr>
          <a:xfrm>
            <a:off x="614274" y="1656420"/>
            <a:ext cx="705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an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indefinite articles.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used with singular nouns.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used before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consonants or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(an)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vowels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sounds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singular”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20236" y="942475"/>
            <a:ext cx="3030070" cy="584775"/>
          </a:xfrm>
          <a:prstGeom prst="rect">
            <a:avLst/>
          </a:prstGeom>
          <a:solidFill>
            <a:srgbClr val="E5E5FF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Singular = </a:t>
            </a:r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4760" y="2505836"/>
            <a:ext cx="453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Los artículos </a:t>
            </a:r>
            <a:r>
              <a:rPr lang="es-MX" sz="1200" b="1" dirty="0" smtClean="0"/>
              <a:t>a, </a:t>
            </a:r>
            <a:r>
              <a:rPr lang="es-MX" sz="1200" b="1" dirty="0" err="1" smtClean="0"/>
              <a:t>an</a:t>
            </a:r>
            <a:r>
              <a:rPr lang="es-MX" sz="1200" b="1" dirty="0" smtClean="0"/>
              <a:t> </a:t>
            </a:r>
            <a:r>
              <a:rPr lang="es-MX" sz="1200" dirty="0" smtClean="0"/>
              <a:t>son usados </a:t>
            </a:r>
            <a:r>
              <a:rPr lang="es-MX" sz="1200" b="1" dirty="0" smtClean="0"/>
              <a:t>solamente</a:t>
            </a:r>
            <a:r>
              <a:rPr lang="es-MX" sz="1200" dirty="0" smtClean="0"/>
              <a:t> con sustantivos en </a:t>
            </a:r>
            <a:r>
              <a:rPr lang="es-MX" sz="1200" b="1" dirty="0" smtClean="0"/>
              <a:t>singula</a:t>
            </a:r>
            <a:r>
              <a:rPr lang="es-MX" sz="1200" dirty="0" smtClean="0"/>
              <a:t>r.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316" y="6432911"/>
            <a:ext cx="3100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smtClean="0"/>
              <a:t>a</a:t>
            </a:r>
            <a:r>
              <a:rPr lang="es-MX" sz="1100" smtClean="0"/>
              <a:t> se usa antes de palabras con sonido </a:t>
            </a:r>
            <a:r>
              <a:rPr lang="es-MX" sz="1100" b="1" smtClean="0"/>
              <a:t>consonante</a:t>
            </a:r>
            <a:endParaRPr lang="es-MX" sz="1100" dirty="0"/>
          </a:p>
        </p:txBody>
      </p:sp>
      <p:sp>
        <p:nvSpPr>
          <p:cNvPr id="6" name="Rectángulo 5"/>
          <p:cNvSpPr/>
          <p:nvPr/>
        </p:nvSpPr>
        <p:spPr>
          <a:xfrm>
            <a:off x="5215050" y="6431259"/>
            <a:ext cx="298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err="1"/>
              <a:t>an</a:t>
            </a:r>
            <a:r>
              <a:rPr lang="es-MX" sz="1200" dirty="0"/>
              <a:t> se usa antes de palabras con sonido </a:t>
            </a:r>
            <a:r>
              <a:rPr lang="es-MX" sz="1200" b="1" dirty="0"/>
              <a:t>vocal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919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600" t="20490" r="14554" b="74324"/>
          <a:stretch/>
        </p:blipFill>
        <p:spPr>
          <a:xfrm>
            <a:off x="7677" y="0"/>
            <a:ext cx="9040789" cy="7762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3582" t="26335" r="13531" b="28769"/>
          <a:stretch/>
        </p:blipFill>
        <p:spPr>
          <a:xfrm>
            <a:off x="297692" y="1285443"/>
            <a:ext cx="8792570" cy="3767692"/>
          </a:xfrm>
          <a:prstGeom prst="rect">
            <a:avLst/>
          </a:prstGeom>
        </p:spPr>
      </p:pic>
      <p:pic>
        <p:nvPicPr>
          <p:cNvPr id="11" name="IC5_L0_Unit 02 Pg 008 Ex 02 Articles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26" y="802231"/>
            <a:ext cx="457200" cy="4572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33646" y="5898341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085932" y="5836395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_____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5802" y="5298958"/>
            <a:ext cx="8928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a,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2" descr="Imagen relacionada">
            <a:extLst>
              <a:ext uri="{FF2B5EF4-FFF2-40B4-BE49-F238E27FC236}">
                <a16:creationId xmlns="" xmlns:a16="http://schemas.microsoft.com/office/drawing/2014/main" id="{58229085-5CED-4BD4-8620-9A878170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19453966">
            <a:off x="591770" y="5280118"/>
            <a:ext cx="1193166" cy="1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esultado de imagen para wallet cartoon">
            <a:extLst>
              <a:ext uri="{FF2B5EF4-FFF2-40B4-BE49-F238E27FC236}">
                <a16:creationId xmlns="" xmlns:a16="http://schemas.microsoft.com/office/drawing/2014/main" id="{B814358F-A2FB-4A47-AB49-230F03AD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614" r="9637" b="-2301"/>
          <a:stretch/>
        </p:blipFill>
        <p:spPr bwMode="auto">
          <a:xfrm rot="20588693">
            <a:off x="4973559" y="5712405"/>
            <a:ext cx="884105" cy="10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otón de acción: Hacia delante o Siguiente 19">
            <a:hlinkClick r:id="" action="ppaction://hlinkshowjump?jump=nextslide" highlightClick="1"/>
          </p:cNvPr>
          <p:cNvSpPr/>
          <p:nvPr/>
        </p:nvSpPr>
        <p:spPr>
          <a:xfrm>
            <a:off x="1434553" y="5825355"/>
            <a:ext cx="347165" cy="3835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Botón de acción: Hacia delante o Siguiente 20">
            <a:hlinkClick r:id="" action="ppaction://hlinkshowjump?jump=nextslide" highlightClick="1"/>
          </p:cNvPr>
          <p:cNvSpPr/>
          <p:nvPr/>
        </p:nvSpPr>
        <p:spPr>
          <a:xfrm>
            <a:off x="5818983" y="5728637"/>
            <a:ext cx="347165" cy="3835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508580" y="1446101"/>
            <a:ext cx="2902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Escucha y completa las oraciones con a, </a:t>
            </a:r>
            <a:r>
              <a:rPr lang="es-MX" sz="1200" dirty="0" err="1" smtClean="0"/>
              <a:t>an</a:t>
            </a:r>
            <a:endParaRPr lang="es-MX" sz="1200" dirty="0"/>
          </a:p>
        </p:txBody>
      </p:sp>
      <p:sp>
        <p:nvSpPr>
          <p:cNvPr id="13" name="Rectángulo 12"/>
          <p:cNvSpPr/>
          <p:nvPr/>
        </p:nvSpPr>
        <p:spPr>
          <a:xfrm>
            <a:off x="436859" y="5458276"/>
            <a:ext cx="5356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las siguientes oraciones con a, </a:t>
            </a:r>
            <a:r>
              <a:rPr lang="es-MX" sz="1200" dirty="0" err="1" smtClean="0"/>
              <a:t>an</a:t>
            </a:r>
            <a:r>
              <a:rPr lang="es-MX" sz="1200" dirty="0" smtClean="0"/>
              <a:t>, y graba tu voz diciendo las oraciones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567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lassroom cartoon">
            <a:extLst>
              <a:ext uri="{FF2B5EF4-FFF2-40B4-BE49-F238E27FC236}">
                <a16:creationId xmlns="" xmlns:a16="http://schemas.microsoft.com/office/drawing/2014/main" id="{85A7504A-BFC9-46F1-94AC-2DE7A2997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453" r="2842" b="15813"/>
          <a:stretch/>
        </p:blipFill>
        <p:spPr bwMode="auto">
          <a:xfrm>
            <a:off x="1524" y="1119115"/>
            <a:ext cx="9142476" cy="57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n relacionada">
            <a:extLst>
              <a:ext uri="{FF2B5EF4-FFF2-40B4-BE49-F238E27FC236}">
                <a16:creationId xmlns="" xmlns:a16="http://schemas.microsoft.com/office/drawing/2014/main" id="{616AF698-0477-44D2-9F13-D9BFB8DB8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16" r="11825" b="-806"/>
          <a:stretch/>
        </p:blipFill>
        <p:spPr bwMode="auto">
          <a:xfrm>
            <a:off x="7524598" y="1457936"/>
            <a:ext cx="719960" cy="14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n relacionada">
            <a:extLst>
              <a:ext uri="{FF2B5EF4-FFF2-40B4-BE49-F238E27FC236}">
                <a16:creationId xmlns="" xmlns:a16="http://schemas.microsoft.com/office/drawing/2014/main" id="{6DD62DA1-319F-4D18-AE66-41157E8C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61" y="5186770"/>
            <a:ext cx="1215375" cy="11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en cartoon">
            <a:extLst>
              <a:ext uri="{FF2B5EF4-FFF2-40B4-BE49-F238E27FC236}">
                <a16:creationId xmlns="" xmlns:a16="http://schemas.microsoft.com/office/drawing/2014/main" id="{22E634E7-7988-475C-8F6B-B7DE7C0AE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t="16580" r="38139" b="21316"/>
          <a:stretch/>
        </p:blipFill>
        <p:spPr bwMode="auto">
          <a:xfrm rot="874293">
            <a:off x="2535200" y="4375629"/>
            <a:ext cx="503972" cy="3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backpack cartoon">
            <a:extLst>
              <a:ext uri="{FF2B5EF4-FFF2-40B4-BE49-F238E27FC236}">
                <a16:creationId xmlns="" xmlns:a16="http://schemas.microsoft.com/office/drawing/2014/main" id="{1C52A998-2BA7-4F63-82C9-84466C2A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34" y="4532805"/>
            <a:ext cx="935948" cy="8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Imagen relacionada">
            <a:extLst>
              <a:ext uri="{FF2B5EF4-FFF2-40B4-BE49-F238E27FC236}">
                <a16:creationId xmlns="" xmlns:a16="http://schemas.microsoft.com/office/drawing/2014/main" id="{B0E2545B-FF4B-4655-8B44-63A633D6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818">
            <a:off x="6591081" y="3692690"/>
            <a:ext cx="532915" cy="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Imagen relacionada">
            <a:extLst>
              <a:ext uri="{FF2B5EF4-FFF2-40B4-BE49-F238E27FC236}">
                <a16:creationId xmlns="" xmlns:a16="http://schemas.microsoft.com/office/drawing/2014/main" id="{58229085-5CED-4BD4-8620-9A878170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18226184">
            <a:off x="945882" y="5455906"/>
            <a:ext cx="1193166" cy="1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12124" y="13322"/>
            <a:ext cx="652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3" y="568251"/>
            <a:ext cx="930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(Use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-12124" y="500011"/>
            <a:ext cx="915612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033515" y="352927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s-MX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1774210" y="3841998"/>
            <a:ext cx="313897" cy="2308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Resultado de imagen para laptop cartoon">
            <a:extLst>
              <a:ext uri="{FF2B5EF4-FFF2-40B4-BE49-F238E27FC236}">
                <a16:creationId xmlns="" xmlns:a16="http://schemas.microsoft.com/office/drawing/2014/main" id="{4479DAEF-6393-411F-AA63-456779654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>
            <a:off x="889308" y="4027869"/>
            <a:ext cx="734737" cy="6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Resultado de imagen para notebook cartoon">
            <a:extLst>
              <a:ext uri="{FF2B5EF4-FFF2-40B4-BE49-F238E27FC236}">
                <a16:creationId xmlns="" xmlns:a16="http://schemas.microsoft.com/office/drawing/2014/main" id="{00218703-9C0E-4C4D-B7A1-81AB0524A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8" b="15707"/>
          <a:stretch/>
        </p:blipFill>
        <p:spPr bwMode="auto">
          <a:xfrm rot="1996447">
            <a:off x="5252546" y="5325593"/>
            <a:ext cx="834473" cy="9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523" y="838006"/>
            <a:ext cx="5721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Escribe el nombre de los objetos como el ejemplo en la fotografía, usa los artículos a, </a:t>
            </a:r>
            <a:r>
              <a:rPr lang="es-MX" sz="1200" dirty="0" err="1" smtClean="0"/>
              <a:t>an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7059"/>
            <a:ext cx="930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pg8 and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98352" y="959667"/>
            <a:ext cx="1285593" cy="588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440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210</Words>
  <Application>Microsoft Office PowerPoint</Application>
  <PresentationFormat>Carta (216 x 279 mm)</PresentationFormat>
  <Paragraphs>24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Cuenta Microsoft</cp:lastModifiedBy>
  <cp:revision>26</cp:revision>
  <dcterms:created xsi:type="dcterms:W3CDTF">2020-10-14T14:22:06Z</dcterms:created>
  <dcterms:modified xsi:type="dcterms:W3CDTF">2021-10-01T14:29:10Z</dcterms:modified>
</cp:coreProperties>
</file>