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8" r:id="rId6"/>
    <p:sldId id="267" r:id="rId7"/>
    <p:sldId id="271" r:id="rId8"/>
    <p:sldId id="263" r:id="rId9"/>
    <p:sldId id="265" r:id="rId10"/>
    <p:sldId id="259" r:id="rId11"/>
    <p:sldId id="266" r:id="rId12"/>
    <p:sldId id="270" r:id="rId1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107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54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81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4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09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92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84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48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5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7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7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881E-9593-439B-82AB-957192C63ECF}" type="datetimeFigureOut">
              <a:rPr lang="es-MX" smtClean="0"/>
              <a:t>28/11/2021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DB86-0A7A-4EB0-BC6E-C76FDE9145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9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Kt7hbKj0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375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6700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0" y="6083348"/>
            <a:ext cx="9144000" cy="308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297" y="6107777"/>
            <a:ext cx="911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belongings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°Año 4°Div English- Possessive 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13956" r="2433"/>
          <a:stretch/>
        </p:blipFill>
        <p:spPr bwMode="auto">
          <a:xfrm>
            <a:off x="341194" y="1398303"/>
            <a:ext cx="8488907" cy="4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8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9100"/>
              </p:ext>
            </p:extLst>
          </p:nvPr>
        </p:nvGraphicFramePr>
        <p:xfrm>
          <a:off x="165252" y="467834"/>
          <a:ext cx="8840524" cy="624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6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8262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b="0" dirty="0" err="1">
                          <a:solidFill>
                            <a:schemeClr val="tx1"/>
                          </a:solidFill>
                        </a:rPr>
                        <a:t>Whose</a:t>
                      </a:r>
                      <a:r>
                        <a:rPr lang="es-MX" sz="2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100" b="0" dirty="0" err="1">
                          <a:solidFill>
                            <a:schemeClr val="tx1"/>
                          </a:solidFill>
                        </a:rPr>
                        <a:t>keys</a:t>
                      </a:r>
                      <a:r>
                        <a:rPr lang="es-MX" sz="21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100" b="0" dirty="0" err="1">
                          <a:solidFill>
                            <a:schemeClr val="tx1"/>
                          </a:solidFill>
                        </a:rPr>
                        <a:t>these</a:t>
                      </a:r>
                      <a:r>
                        <a:rPr lang="es-MX" sz="21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38576" marR="38576" marT="19289" marB="1928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b="0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MX" sz="21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100" b="0" dirty="0" err="1">
                          <a:solidFill>
                            <a:schemeClr val="tx1"/>
                          </a:solidFill>
                        </a:rPr>
                        <a:t>janet´s</a:t>
                      </a:r>
                      <a:endParaRPr lang="es-MX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14" descr="Resultado de imagen para WALLET CARTOON">
            <a:extLst>
              <a:ext uri="{FF2B5EF4-FFF2-40B4-BE49-F238E27FC236}">
                <a16:creationId xmlns:a16="http://schemas.microsoft.com/office/drawing/2014/main" xmlns="" id="{6B31F29B-C993-47B6-9EDB-9DC0456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53" y="3080899"/>
            <a:ext cx="869323" cy="9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407" r="5164" b="13028"/>
          <a:stretch/>
        </p:blipFill>
        <p:spPr bwMode="auto">
          <a:xfrm>
            <a:off x="1149553" y="595198"/>
            <a:ext cx="913163" cy="10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0291" y="7261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Janet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73311" y="189487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Roger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00291" y="562908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Martha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00291" y="288084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Erick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00291" y="4354991"/>
            <a:ext cx="70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</a:p>
        </p:txBody>
      </p:sp>
      <p:sp>
        <p:nvSpPr>
          <p:cNvPr id="22" name="AutoShape 12" descr="Nerdy Glasses Cliparts 14 - X - WebComicms.Net"/>
          <p:cNvSpPr>
            <a:spLocks noChangeAspect="1" noChangeArrowheads="1"/>
          </p:cNvSpPr>
          <p:nvPr/>
        </p:nvSpPr>
        <p:spPr bwMode="auto">
          <a:xfrm>
            <a:off x="100695" y="79957"/>
            <a:ext cx="8575471" cy="3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r>
              <a:rPr lang="es-MX" sz="1500" dirty="0" err="1"/>
              <a:t>Write</a:t>
            </a:r>
            <a:r>
              <a:rPr lang="es-MX" sz="1500" dirty="0"/>
              <a:t> </a:t>
            </a:r>
            <a:r>
              <a:rPr lang="es-MX" sz="1500" dirty="0" err="1"/>
              <a:t>questions</a:t>
            </a:r>
            <a:r>
              <a:rPr lang="es-MX" sz="1500" dirty="0"/>
              <a:t> and </a:t>
            </a:r>
            <a:r>
              <a:rPr lang="es-MX" sz="1500" dirty="0" err="1"/>
              <a:t>give</a:t>
            </a:r>
            <a:r>
              <a:rPr lang="es-MX" sz="1500" dirty="0"/>
              <a:t> </a:t>
            </a:r>
            <a:r>
              <a:rPr lang="es-MX" sz="1500" dirty="0" err="1"/>
              <a:t>correct</a:t>
            </a:r>
            <a:r>
              <a:rPr lang="es-MX" sz="1500" dirty="0"/>
              <a:t> </a:t>
            </a:r>
            <a:r>
              <a:rPr lang="es-MX" sz="1500" dirty="0" err="1" smtClean="0"/>
              <a:t>answers</a:t>
            </a:r>
            <a:r>
              <a:rPr lang="es-MX" sz="1500" dirty="0" smtClean="0"/>
              <a:t> (use </a:t>
            </a:r>
            <a:r>
              <a:rPr lang="es-MX" sz="1500" dirty="0" err="1" smtClean="0"/>
              <a:t>the</a:t>
            </a:r>
            <a:r>
              <a:rPr lang="es-MX" sz="1500" dirty="0" smtClean="0"/>
              <a:t> </a:t>
            </a:r>
            <a:r>
              <a:rPr lang="es-MX" sz="1500" dirty="0" err="1" smtClean="0"/>
              <a:t>object</a:t>
            </a:r>
            <a:r>
              <a:rPr lang="es-MX" sz="1500" dirty="0" smtClean="0"/>
              <a:t> and </a:t>
            </a:r>
            <a:r>
              <a:rPr lang="es-MX" sz="1500" dirty="0" err="1" smtClean="0"/>
              <a:t>nouns</a:t>
            </a:r>
            <a:r>
              <a:rPr lang="es-MX" sz="1500" dirty="0" smtClean="0"/>
              <a:t> in </a:t>
            </a:r>
            <a:r>
              <a:rPr lang="es-MX" sz="1500" dirty="0" err="1" smtClean="0"/>
              <a:t>the</a:t>
            </a:r>
            <a:r>
              <a:rPr lang="es-MX" sz="1500" dirty="0" smtClean="0"/>
              <a:t> box </a:t>
            </a:r>
            <a:r>
              <a:rPr lang="es-MX" sz="1500" dirty="0" err="1" smtClean="0"/>
              <a:t>to</a:t>
            </a:r>
            <a:r>
              <a:rPr lang="es-MX" sz="1500" dirty="0" smtClean="0"/>
              <a:t> match </a:t>
            </a:r>
            <a:r>
              <a:rPr lang="es-MX" sz="1500" dirty="0" err="1" smtClean="0"/>
              <a:t>belongings</a:t>
            </a:r>
            <a:r>
              <a:rPr lang="es-MX" sz="1500" dirty="0" smtClean="0"/>
              <a:t>).</a:t>
            </a:r>
            <a:endParaRPr lang="es-MX" sz="1500" dirty="0"/>
          </a:p>
        </p:txBody>
      </p:sp>
      <p:pic>
        <p:nvPicPr>
          <p:cNvPr id="16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1065473" y="4383242"/>
            <a:ext cx="1198442" cy="8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3" y="2087652"/>
            <a:ext cx="1246055" cy="8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1040202" y="5543126"/>
            <a:ext cx="1248984" cy="12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21882"/>
              </p:ext>
            </p:extLst>
          </p:nvPr>
        </p:nvGraphicFramePr>
        <p:xfrm>
          <a:off x="165252" y="467834"/>
          <a:ext cx="8840524" cy="624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6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8262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826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0291" y="7261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3311" y="189487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Roger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0291" y="5629083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Karen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3311" y="336186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Mary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0291" y="4354991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Monica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2" descr="Nerdy Glasses Cliparts 14 - X - WebComicms.Net"/>
          <p:cNvSpPr>
            <a:spLocks noChangeAspect="1" noChangeArrowheads="1"/>
          </p:cNvSpPr>
          <p:nvPr/>
        </p:nvSpPr>
        <p:spPr bwMode="auto">
          <a:xfrm>
            <a:off x="100695" y="79957"/>
            <a:ext cx="8575471" cy="3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r>
              <a:rPr lang="es-MX" sz="1500" dirty="0" err="1"/>
              <a:t>Write</a:t>
            </a:r>
            <a:r>
              <a:rPr lang="es-MX" sz="1500" dirty="0"/>
              <a:t> </a:t>
            </a:r>
            <a:r>
              <a:rPr lang="es-MX" sz="1500" dirty="0" err="1"/>
              <a:t>questions</a:t>
            </a:r>
            <a:r>
              <a:rPr lang="es-MX" sz="1500" dirty="0"/>
              <a:t> and </a:t>
            </a:r>
            <a:r>
              <a:rPr lang="es-MX" sz="1500" dirty="0" err="1"/>
              <a:t>give</a:t>
            </a:r>
            <a:r>
              <a:rPr lang="es-MX" sz="1500" dirty="0"/>
              <a:t> </a:t>
            </a:r>
            <a:r>
              <a:rPr lang="es-MX" sz="1500" dirty="0" err="1"/>
              <a:t>correct</a:t>
            </a:r>
            <a:r>
              <a:rPr lang="es-MX" sz="1500" dirty="0"/>
              <a:t> </a:t>
            </a:r>
            <a:r>
              <a:rPr lang="es-MX" sz="1500" dirty="0" err="1" smtClean="0"/>
              <a:t>answers</a:t>
            </a:r>
            <a:r>
              <a:rPr lang="es-MX" sz="1500" dirty="0" smtClean="0"/>
              <a:t> (use </a:t>
            </a:r>
            <a:r>
              <a:rPr lang="es-MX" sz="1500" dirty="0" err="1" smtClean="0"/>
              <a:t>the</a:t>
            </a:r>
            <a:r>
              <a:rPr lang="es-MX" sz="1500" dirty="0" smtClean="0"/>
              <a:t> </a:t>
            </a:r>
            <a:r>
              <a:rPr lang="es-MX" sz="1500" dirty="0" err="1" smtClean="0"/>
              <a:t>object</a:t>
            </a:r>
            <a:r>
              <a:rPr lang="es-MX" sz="1500" dirty="0" smtClean="0"/>
              <a:t> and </a:t>
            </a:r>
            <a:r>
              <a:rPr lang="es-MX" sz="1500" dirty="0" err="1" smtClean="0"/>
              <a:t>nouns</a:t>
            </a:r>
            <a:r>
              <a:rPr lang="es-MX" sz="1500" dirty="0" smtClean="0"/>
              <a:t> in </a:t>
            </a:r>
            <a:r>
              <a:rPr lang="es-MX" sz="1500" dirty="0" err="1" smtClean="0"/>
              <a:t>the</a:t>
            </a:r>
            <a:r>
              <a:rPr lang="es-MX" sz="1500" dirty="0" smtClean="0"/>
              <a:t> box </a:t>
            </a:r>
            <a:r>
              <a:rPr lang="es-MX" sz="1500" dirty="0" err="1" smtClean="0"/>
              <a:t>to</a:t>
            </a:r>
            <a:r>
              <a:rPr lang="es-MX" sz="1500" dirty="0" smtClean="0"/>
              <a:t> match </a:t>
            </a:r>
            <a:r>
              <a:rPr lang="es-MX" sz="1500" dirty="0" err="1" smtClean="0"/>
              <a:t>belongings</a:t>
            </a:r>
            <a:r>
              <a:rPr lang="es-MX" sz="1500" dirty="0" smtClean="0"/>
              <a:t>).</a:t>
            </a:r>
            <a:endParaRPr lang="es-MX" sz="1500" dirty="0"/>
          </a:p>
        </p:txBody>
      </p:sp>
      <p:pic>
        <p:nvPicPr>
          <p:cNvPr id="14" name="Picture 16" descr="Merino Wool Socks in Green: Fresh Every Day | BLACKSO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63">
            <a:off x="1436588" y="1898599"/>
            <a:ext cx="846463" cy="8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en&amp;#39;s Downtown Jacket - Down jacket with excellent warmth to weight ratio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1" y="364866"/>
            <a:ext cx="1276536" cy="14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1473113" y="2861062"/>
            <a:ext cx="773412" cy="13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03" y="5375433"/>
            <a:ext cx="928031" cy="14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0" y="4223179"/>
            <a:ext cx="1303394" cy="10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6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37611"/>
            <a:ext cx="8372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 “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QUESTION”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11350" y="457282"/>
            <a:ext cx="9132650" cy="280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7567" y="485286"/>
            <a:ext cx="30742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workbook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21 ex 4 (A). </a:t>
            </a:r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28648"/>
              </p:ext>
            </p:extLst>
          </p:nvPr>
        </p:nvGraphicFramePr>
        <p:xfrm>
          <a:off x="0" y="369332"/>
          <a:ext cx="9144000" cy="650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771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POSSESSIVE CASE “  </a:t>
                      </a:r>
                      <a:r>
                        <a:rPr lang="es-MX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 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Possessive case </a:t>
                      </a:r>
                      <a:r>
                        <a:rPr lang="es-MX" sz="1600" b="1" i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´ )</a:t>
                      </a:r>
                      <a:r>
                        <a:rPr lang="en-US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 </a:t>
                      </a:r>
                      <a:r>
                        <a:rPr lang="en-US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n-US" sz="16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 express that something belongs to someone </a:t>
                      </a:r>
                    </a:p>
                    <a:p>
                      <a:pPr algn="ctr"/>
                      <a:r>
                        <a:rPr lang="es-MX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 </a:t>
                      </a:r>
                      <a:r>
                        <a:rPr lang="es-MX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sajón genitivo</a:t>
                      </a:r>
                      <a:r>
                        <a:rPr lang="es-MX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´ )</a:t>
                      </a:r>
                      <a:r>
                        <a:rPr lang="es-MX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es una construcción muy común en inglés que se usa para indicar posesión</a:t>
                      </a:r>
                      <a:endParaRPr lang="es-MX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0957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 POSSESSIVES ADJECTIVES”</a:t>
            </a:r>
          </a:p>
        </p:txBody>
      </p:sp>
      <p:pic>
        <p:nvPicPr>
          <p:cNvPr id="6" name="Picture 2" descr="THE ENGLISH CLASSROOM BY MªJOSE MUELA: noviembre 2017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65795" b="24"/>
          <a:stretch/>
        </p:blipFill>
        <p:spPr bwMode="auto">
          <a:xfrm>
            <a:off x="654423" y="2061476"/>
            <a:ext cx="1169454" cy="46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606412" y="229480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Susan</a:t>
            </a:r>
            <a:endParaRPr lang="es-MX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96165" y="2271721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Pablo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58432" y="3448545"/>
            <a:ext cx="249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Susan´s</a:t>
            </a:r>
            <a:r>
              <a:rPr lang="es-MX" dirty="0"/>
              <a:t> </a:t>
            </a:r>
            <a:r>
              <a:rPr lang="es-MX" dirty="0" err="1"/>
              <a:t>shirt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light blue</a:t>
            </a:r>
          </a:p>
          <a:p>
            <a:r>
              <a:rPr lang="es-MX" dirty="0" err="1"/>
              <a:t>Susan´s</a:t>
            </a:r>
            <a:r>
              <a:rPr lang="es-MX" dirty="0"/>
              <a:t> </a:t>
            </a:r>
            <a:r>
              <a:rPr lang="es-MX" dirty="0" err="1"/>
              <a:t>shoes</a:t>
            </a:r>
            <a:r>
              <a:rPr lang="es-MX" dirty="0"/>
              <a:t> are </a:t>
            </a:r>
            <a:r>
              <a:rPr lang="es-MX" dirty="0" err="1"/>
              <a:t>brown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57699" y="3448545"/>
            <a:ext cx="201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Pablo´s</a:t>
            </a:r>
            <a:r>
              <a:rPr lang="es-MX" dirty="0"/>
              <a:t> </a:t>
            </a:r>
            <a:r>
              <a:rPr lang="es-MX" dirty="0" err="1"/>
              <a:t>shirt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pink</a:t>
            </a:r>
            <a:endParaRPr lang="es-MX" dirty="0"/>
          </a:p>
          <a:p>
            <a:r>
              <a:rPr lang="es-MX" dirty="0" err="1"/>
              <a:t>Pablo´s</a:t>
            </a:r>
            <a:r>
              <a:rPr lang="es-MX" dirty="0"/>
              <a:t> </a:t>
            </a:r>
            <a:r>
              <a:rPr lang="es-MX" dirty="0" err="1"/>
              <a:t>tie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brown</a:t>
            </a:r>
            <a:endParaRPr lang="es-MX" dirty="0"/>
          </a:p>
        </p:txBody>
      </p:sp>
      <p:pic>
        <p:nvPicPr>
          <p:cNvPr id="11" name="Picture 6" descr="The Ultimate Guide to Business Casual Outfits for Me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9" t="7333" r="1205" b="9167"/>
          <a:stretch/>
        </p:blipFill>
        <p:spPr bwMode="auto">
          <a:xfrm>
            <a:off x="4764527" y="1685365"/>
            <a:ext cx="1385261" cy="49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rectangular 11"/>
          <p:cNvSpPr/>
          <p:nvPr/>
        </p:nvSpPr>
        <p:spPr>
          <a:xfrm>
            <a:off x="7465379" y="4720990"/>
            <a:ext cx="1535186" cy="783726"/>
          </a:xfrm>
          <a:prstGeom prst="wedgeRectCallout">
            <a:avLst>
              <a:gd name="adj1" fmla="val -73587"/>
              <a:gd name="adj2" fmla="val -1589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err="1">
                <a:solidFill>
                  <a:schemeClr val="tx1"/>
                </a:solidFill>
              </a:rPr>
              <a:t>The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possessive</a:t>
            </a:r>
            <a:r>
              <a:rPr lang="es-MX" sz="1050" dirty="0">
                <a:solidFill>
                  <a:schemeClr val="tx1"/>
                </a:solidFill>
              </a:rPr>
              <a:t> case </a:t>
            </a:r>
            <a:r>
              <a:rPr lang="es-MX" sz="1200" b="1" dirty="0">
                <a:solidFill>
                  <a:schemeClr val="tx1"/>
                </a:solidFill>
              </a:rPr>
              <a:t>(</a:t>
            </a:r>
            <a:r>
              <a:rPr lang="es-MX" sz="1350" b="1" dirty="0" smtClean="0">
                <a:solidFill>
                  <a:schemeClr val="tx1"/>
                </a:solidFill>
              </a:rPr>
              <a:t>´) </a:t>
            </a:r>
            <a:r>
              <a:rPr lang="es-MX" sz="1050" dirty="0" smtClean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is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located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after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the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subject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before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the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belonging</a:t>
            </a:r>
            <a:r>
              <a:rPr lang="es-MX" sz="1050" dirty="0">
                <a:solidFill>
                  <a:schemeClr val="tx1"/>
                </a:solidFill>
              </a:rPr>
              <a:t> </a:t>
            </a:r>
            <a:r>
              <a:rPr lang="es-MX" sz="1050" dirty="0" err="1">
                <a:solidFill>
                  <a:schemeClr val="tx1"/>
                </a:solidFill>
              </a:rPr>
              <a:t>object</a:t>
            </a:r>
            <a:endParaRPr lang="es-MX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5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77" y="0"/>
            <a:ext cx="4454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PRACTICE  “ POSSESSIVE CASE”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385972"/>
            <a:ext cx="9134423" cy="203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0" y="407224"/>
            <a:ext cx="926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Write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sentences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possessive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case,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then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record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voice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example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4" descr="Clothing and Women's Clothing – Fight from the Closet – Cdl Shopp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76592"/>
          <a:stretch/>
        </p:blipFill>
        <p:spPr bwMode="auto">
          <a:xfrm>
            <a:off x="4747544" y="1746051"/>
            <a:ext cx="1072525" cy="34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n's Clothing &amp; Accessories | Robertson Boulevard Shopping, Dining &amp;  Travel Guide for Los Angeles, Californ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 t="428" r="38048"/>
          <a:stretch/>
        </p:blipFill>
        <p:spPr bwMode="auto">
          <a:xfrm>
            <a:off x="2572871" y="1595718"/>
            <a:ext cx="1314905" cy="35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 dry pique short-sleeve polo shir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r="32127"/>
          <a:stretch/>
        </p:blipFill>
        <p:spPr bwMode="auto">
          <a:xfrm>
            <a:off x="6826857" y="1707892"/>
            <a:ext cx="1274933" cy="34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lly Dresses, Allen Solly Pink Dress for Women at Allensolly.com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1995" b="3495"/>
          <a:stretch/>
        </p:blipFill>
        <p:spPr bwMode="auto">
          <a:xfrm>
            <a:off x="495258" y="1482670"/>
            <a:ext cx="1497611" cy="38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184763" y="520936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Katherine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227474" y="520935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Jhon</a:t>
            </a:r>
            <a:endParaRPr lang="es-MX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74823" y="5231537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Andrea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069474" y="5231537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52724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 Fun Physical Activities to Get Your ESL Class Moving and Grooving |  FluentU English Educator Blo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b="7570"/>
          <a:stretch/>
        </p:blipFill>
        <p:spPr bwMode="auto">
          <a:xfrm>
            <a:off x="991278" y="2501153"/>
            <a:ext cx="7172794" cy="42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1" y="137611"/>
            <a:ext cx="6014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PRACTICE  “ POSSESSIVES ADJECTIVES”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1350" y="457282"/>
            <a:ext cx="9132650" cy="280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7567" y="485286"/>
            <a:ext cx="4861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Listen to 6 </a:t>
            </a:r>
            <a:r>
              <a:rPr lang="es-MX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people´s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belongings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match </a:t>
            </a:r>
            <a:r>
              <a:rPr lang="es-MX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line.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57653" y="138892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Martha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34471" y="1345702"/>
            <a:ext cx="6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Rosy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49494" y="138892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Mark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40143" y="13764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Albert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36981" y="1345702"/>
            <a:ext cx="63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Tom</a:t>
            </a:r>
          </a:p>
        </p:txBody>
      </p:sp>
      <p:pic>
        <p:nvPicPr>
          <p:cNvPr id="3" name="Martha´s-shoes-are-bluebrea16052307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487" y="925665"/>
            <a:ext cx="424760" cy="4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37611"/>
            <a:ext cx="8372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 “ POSSESSIVES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 AND POSSESSIVE CASE”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11350" y="457282"/>
            <a:ext cx="9132650" cy="280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7567" y="485286"/>
            <a:ext cx="28049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workbook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 ex 3. </a:t>
            </a:r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6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700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0" y="6028756"/>
            <a:ext cx="9144000" cy="308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297" y="6094126"/>
            <a:ext cx="911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reguntas y Dudas Frecuentes sobre mi concurso | Secretaría de Agricultura  y Desarrollo Rural | Gobierno | gob.m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" y="2919559"/>
            <a:ext cx="2228711" cy="29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88698" y="2010591"/>
            <a:ext cx="279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err="1" smtClean="0"/>
              <a:t>Whose</a:t>
            </a:r>
            <a:endParaRPr lang="es-MX" sz="7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092665" y="2099502"/>
            <a:ext cx="150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err="1" smtClean="0"/>
              <a:t>hat</a:t>
            </a:r>
            <a:r>
              <a:rPr lang="es-MX" sz="6600" dirty="0" smtClean="0"/>
              <a:t> </a:t>
            </a:r>
            <a:endParaRPr lang="es-MX" sz="6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267795" y="2191835"/>
            <a:ext cx="2507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err="1"/>
              <a:t>i</a:t>
            </a:r>
            <a:r>
              <a:rPr lang="es-MX" sz="6000" dirty="0" err="1" smtClean="0"/>
              <a:t>s</a:t>
            </a:r>
            <a:r>
              <a:rPr lang="es-MX" sz="6000" dirty="0" smtClean="0"/>
              <a:t> </a:t>
            </a:r>
            <a:r>
              <a:rPr lang="es-MX" sz="6000" dirty="0" err="1" smtClean="0"/>
              <a:t>this</a:t>
            </a:r>
            <a:r>
              <a:rPr lang="es-MX" sz="6000" dirty="0" smtClean="0"/>
              <a:t> ?</a:t>
            </a:r>
            <a:endParaRPr lang="es-MX" sz="6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18219" y="205662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+</a:t>
            </a:r>
            <a:endParaRPr lang="es-MX" sz="7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30972" y="200716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+</a:t>
            </a:r>
            <a:endParaRPr lang="es-MX" sz="7200" dirty="0"/>
          </a:p>
        </p:txBody>
      </p:sp>
      <p:pic>
        <p:nvPicPr>
          <p:cNvPr id="1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64" y="3207498"/>
            <a:ext cx="2457032" cy="24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095" y="810425"/>
            <a:ext cx="5884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2"/>
              </a:rPr>
              <a:t>https</a:t>
            </a:r>
            <a:r>
              <a:rPr lang="es-MX">
                <a:hlinkClick r:id="rId2"/>
              </a:rPr>
              <a:t>://</a:t>
            </a:r>
            <a:r>
              <a:rPr lang="es-MX" smtClean="0">
                <a:hlinkClick r:id="rId2"/>
              </a:rPr>
              <a:t>www.youtube.com/watch?v=pxKt7hbKj0M</a:t>
            </a:r>
            <a:endParaRPr lang="es-MX" smtClean="0"/>
          </a:p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0" y="3492"/>
            <a:ext cx="8372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LEARNING “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11350" y="326657"/>
            <a:ext cx="9132650" cy="280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7567" y="354661"/>
            <a:ext cx="36784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link,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9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91432"/>
              </p:ext>
            </p:extLst>
          </p:nvPr>
        </p:nvGraphicFramePr>
        <p:xfrm>
          <a:off x="102817" y="432758"/>
          <a:ext cx="8868797" cy="632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1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“ Whose ”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 is a pronoun </a:t>
                      </a:r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used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</a:rPr>
                        <a:t> in questions to ask who owns something </a:t>
                      </a:r>
                      <a:endParaRPr lang="es-MX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Whose</a:t>
                      </a:r>
                      <a:r>
                        <a:rPr lang="es-MX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es un pronombre que se usa para preguntar quien posee algo.</a:t>
                      </a:r>
                      <a:endParaRPr lang="es-MX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2477"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-17003" y="17260"/>
            <a:ext cx="9161003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 Use of 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43187" y="2225090"/>
            <a:ext cx="1928813" cy="2092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760" dirty="0"/>
          </a:p>
        </p:txBody>
      </p:sp>
      <p:pic>
        <p:nvPicPr>
          <p:cNvPr id="6" name="Picture 4" descr="Clothing and Women's Clothing – Fight from the Closet – Cdl Shopp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76592"/>
          <a:stretch/>
        </p:blipFill>
        <p:spPr bwMode="auto">
          <a:xfrm>
            <a:off x="5474240" y="2060157"/>
            <a:ext cx="1370445" cy="40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en dry pique short-sleeve polo shir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r="32127"/>
          <a:stretch/>
        </p:blipFill>
        <p:spPr bwMode="auto">
          <a:xfrm>
            <a:off x="7208329" y="1876533"/>
            <a:ext cx="1680490" cy="42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721722" y="6174709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Andrea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767585" y="6169600"/>
            <a:ext cx="8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Robert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912882" y="2060157"/>
            <a:ext cx="865710" cy="765093"/>
            <a:chOff x="2062348" y="1779939"/>
            <a:chExt cx="1031641" cy="1200722"/>
          </a:xfrm>
        </p:grpSpPr>
        <p:pic>
          <p:nvPicPr>
            <p:cNvPr id="1026" name="Picture 2" descr="Flat n Heels Women Black Heels Best Price in India | Flat n Heels Women  Black Heels Compare Price List From Flat n Heels Heels 9488331 | Buyhatk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027" y="1779939"/>
              <a:ext cx="896962" cy="102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at n Heels Women Black Heels Best Price in India | Flat n Heels Women  Black Heels Compare Price List From Flat n Heels Heels 9488331 | Buyhatk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348" y="1953605"/>
              <a:ext cx="896962" cy="102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53" t="24661" r="7352" b="20079"/>
          <a:stretch/>
        </p:blipFill>
        <p:spPr>
          <a:xfrm>
            <a:off x="3896936" y="5613630"/>
            <a:ext cx="897603" cy="575577"/>
          </a:xfrm>
          <a:prstGeom prst="rect">
            <a:avLst/>
          </a:prstGeom>
        </p:spPr>
      </p:pic>
      <p:pic>
        <p:nvPicPr>
          <p:cNvPr id="1030" name="Picture 6" descr="Buy S37 MEN'S/BOYS STYLISH BLACK SNEAKER SHOES Online - Get 51% Of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18549" r="983" b="24263"/>
          <a:stretch/>
        </p:blipFill>
        <p:spPr bwMode="auto">
          <a:xfrm>
            <a:off x="3778567" y="3821075"/>
            <a:ext cx="904148" cy="5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14339" y="1876533"/>
            <a:ext cx="29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/>
              <a:t>Whose</a:t>
            </a:r>
            <a:r>
              <a:rPr lang="es-MX" sz="1600" dirty="0"/>
              <a:t> </a:t>
            </a:r>
            <a:r>
              <a:rPr lang="es-MX" sz="1600" dirty="0" err="1"/>
              <a:t>hig-heels</a:t>
            </a:r>
            <a:r>
              <a:rPr lang="es-MX" sz="1600" dirty="0"/>
              <a:t> are </a:t>
            </a:r>
            <a:r>
              <a:rPr lang="es-MX" sz="1600" dirty="0" err="1"/>
              <a:t>these</a:t>
            </a:r>
            <a:r>
              <a:rPr lang="es-MX" sz="1600" dirty="0"/>
              <a:t>?</a:t>
            </a:r>
          </a:p>
          <a:p>
            <a:r>
              <a:rPr lang="es-MX" sz="1600" dirty="0" err="1"/>
              <a:t>They</a:t>
            </a:r>
            <a:r>
              <a:rPr lang="es-MX" sz="1600" dirty="0"/>
              <a:t> are </a:t>
            </a:r>
            <a:r>
              <a:rPr lang="es-MX" sz="1600" dirty="0" err="1"/>
              <a:t>Andrea´s</a:t>
            </a:r>
            <a:r>
              <a:rPr lang="es-MX" sz="1600" dirty="0"/>
              <a:t> </a:t>
            </a:r>
            <a:r>
              <a:rPr lang="es-MX" sz="1600" dirty="0" err="1"/>
              <a:t>hig-heels</a:t>
            </a:r>
            <a:endParaRPr lang="es-MX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14577" y="3884937"/>
            <a:ext cx="2763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/>
              <a:t>Whose</a:t>
            </a:r>
            <a:r>
              <a:rPr lang="es-MX" sz="1600" dirty="0"/>
              <a:t> </a:t>
            </a:r>
            <a:r>
              <a:rPr lang="es-MX" sz="1600" dirty="0" err="1" smtClean="0"/>
              <a:t>sneakers</a:t>
            </a:r>
            <a:r>
              <a:rPr lang="es-MX" sz="1600" dirty="0" smtClean="0"/>
              <a:t> </a:t>
            </a:r>
            <a:r>
              <a:rPr lang="es-MX" sz="1600" dirty="0"/>
              <a:t>are </a:t>
            </a:r>
            <a:r>
              <a:rPr lang="es-MX" sz="1600" dirty="0" err="1"/>
              <a:t>these</a:t>
            </a:r>
            <a:r>
              <a:rPr lang="es-MX" sz="1600" dirty="0"/>
              <a:t>?</a:t>
            </a:r>
          </a:p>
          <a:p>
            <a:endParaRPr lang="es-MX" sz="1600" dirty="0"/>
          </a:p>
          <a:p>
            <a:r>
              <a:rPr lang="es-MX" sz="1600" dirty="0" err="1"/>
              <a:t>They</a:t>
            </a:r>
            <a:r>
              <a:rPr lang="es-MX" sz="1600" dirty="0"/>
              <a:t> are </a:t>
            </a:r>
            <a:r>
              <a:rPr lang="es-MX" sz="1600" dirty="0" err="1"/>
              <a:t>Robert´s</a:t>
            </a:r>
            <a:r>
              <a:rPr lang="es-MX" sz="1600" dirty="0"/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15317" y="5550200"/>
            <a:ext cx="2154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/>
              <a:t>Whose</a:t>
            </a:r>
            <a:r>
              <a:rPr lang="es-MX" sz="1600" dirty="0"/>
              <a:t> </a:t>
            </a:r>
            <a:r>
              <a:rPr lang="es-MX" sz="1600" dirty="0" err="1"/>
              <a:t>hat</a:t>
            </a:r>
            <a:r>
              <a:rPr lang="es-MX" sz="1600" dirty="0"/>
              <a:t> </a:t>
            </a:r>
            <a:r>
              <a:rPr lang="es-MX" sz="1600" dirty="0" err="1"/>
              <a:t>is</a:t>
            </a:r>
            <a:r>
              <a:rPr lang="es-MX" sz="1600" dirty="0"/>
              <a:t> </a:t>
            </a:r>
            <a:r>
              <a:rPr lang="es-MX" sz="1600" dirty="0" err="1"/>
              <a:t>this</a:t>
            </a:r>
            <a:r>
              <a:rPr lang="es-MX" sz="1600" dirty="0"/>
              <a:t>?</a:t>
            </a:r>
          </a:p>
          <a:p>
            <a:r>
              <a:rPr lang="es-MX" sz="1600" dirty="0" err="1"/>
              <a:t>It</a:t>
            </a:r>
            <a:r>
              <a:rPr lang="es-MX" sz="1600" dirty="0"/>
              <a:t> </a:t>
            </a:r>
            <a:r>
              <a:rPr lang="es-MX" sz="1600" dirty="0" err="1"/>
              <a:t>is</a:t>
            </a:r>
            <a:r>
              <a:rPr lang="es-MX" sz="1600" dirty="0"/>
              <a:t> </a:t>
            </a:r>
            <a:r>
              <a:rPr lang="es-MX" sz="1600" dirty="0" err="1"/>
              <a:t>Andrea´s</a:t>
            </a:r>
            <a:r>
              <a:rPr lang="es-MX" sz="1600" dirty="0"/>
              <a:t> </a:t>
            </a:r>
            <a:r>
              <a:rPr lang="es-MX" sz="1600" dirty="0" err="1"/>
              <a:t>hat</a:t>
            </a:r>
            <a:endParaRPr lang="es-MX" sz="1600" dirty="0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103147" y="3534501"/>
            <a:ext cx="5007450" cy="28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2817" y="5170951"/>
            <a:ext cx="5007780" cy="38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lamada rectangular 19"/>
          <p:cNvSpPr/>
          <p:nvPr/>
        </p:nvSpPr>
        <p:spPr>
          <a:xfrm>
            <a:off x="3729107" y="2882127"/>
            <a:ext cx="1172676" cy="490584"/>
          </a:xfrm>
          <a:prstGeom prst="wedgeRectCallout">
            <a:avLst>
              <a:gd name="adj1" fmla="val -172145"/>
              <a:gd name="adj2" fmla="val -134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es-MX" sz="8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(´) 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es-MX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endParaRPr lang="es-MX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80565"/>
              </p:ext>
            </p:extLst>
          </p:nvPr>
        </p:nvGraphicFramePr>
        <p:xfrm>
          <a:off x="93305" y="636869"/>
          <a:ext cx="9050695" cy="622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4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3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1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7172">
                <a:tc gridSpan="4"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8687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5272"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600" dirty="0"/>
                    </a:p>
                  </a:txBody>
                  <a:tcPr marL="38576" marR="38576" marT="19289" marB="1928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9" b="17152"/>
          <a:stretch/>
        </p:blipFill>
        <p:spPr>
          <a:xfrm>
            <a:off x="2211502" y="424628"/>
            <a:ext cx="4559511" cy="2601860"/>
          </a:xfrm>
          <a:prstGeom prst="rect">
            <a:avLst/>
          </a:prstGeom>
        </p:spPr>
      </p:pic>
      <p:pic>
        <p:nvPicPr>
          <p:cNvPr id="9226" name="Picture 10" descr="Black Pants | Free 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2909" r="27144"/>
          <a:stretch/>
        </p:blipFill>
        <p:spPr bwMode="auto">
          <a:xfrm>
            <a:off x="393265" y="4962561"/>
            <a:ext cx="850744" cy="18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Nerdy Glasses Cliparts 14 - X - WebComicms.Net"/>
          <p:cNvSpPr>
            <a:spLocks noChangeAspect="1" noChangeArrowheads="1"/>
          </p:cNvSpPr>
          <p:nvPr/>
        </p:nvSpPr>
        <p:spPr bwMode="auto">
          <a:xfrm>
            <a:off x="93303" y="69450"/>
            <a:ext cx="7013840" cy="3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r>
              <a:rPr lang="es-MX" sz="2800" dirty="0" err="1"/>
              <a:t>Answer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following</a:t>
            </a:r>
            <a:r>
              <a:rPr lang="es-MX" sz="2800" dirty="0"/>
              <a:t> </a:t>
            </a:r>
            <a:r>
              <a:rPr lang="es-MX" sz="2800" dirty="0" err="1"/>
              <a:t>questions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86" y="3601529"/>
            <a:ext cx="1435535" cy="1429567"/>
          </a:xfrm>
          <a:prstGeom prst="rect">
            <a:avLst/>
          </a:prstGeom>
        </p:spPr>
      </p:pic>
      <p:pic>
        <p:nvPicPr>
          <p:cNvPr id="9234" name="Picture 18" descr="Dinosaur World - Mens T-Shirt | Bearstate Suppl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52" y="5095691"/>
            <a:ext cx="1504414" cy="15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Leather belt stock illustration. Illustration of retro - 546376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73" y="3733064"/>
            <a:ext cx="1397470" cy="8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637785" y="3798305"/>
            <a:ext cx="285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Whose</a:t>
            </a:r>
            <a:r>
              <a:rPr lang="es-MX" sz="2000" dirty="0"/>
              <a:t> </a:t>
            </a:r>
            <a:r>
              <a:rPr lang="es-MX" sz="2000" dirty="0" err="1"/>
              <a:t>glasses</a:t>
            </a:r>
            <a:r>
              <a:rPr lang="es-MX" sz="2000" dirty="0"/>
              <a:t> are </a:t>
            </a:r>
            <a:r>
              <a:rPr lang="es-MX" sz="2000" dirty="0" err="1"/>
              <a:t>these</a:t>
            </a:r>
            <a:r>
              <a:rPr lang="es-MX" sz="2000" dirty="0"/>
              <a:t>?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589542" y="5159249"/>
            <a:ext cx="2667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Whose</a:t>
            </a:r>
            <a:r>
              <a:rPr lang="es-MX" sz="2000" dirty="0"/>
              <a:t> </a:t>
            </a:r>
            <a:r>
              <a:rPr lang="es-MX" sz="2000" dirty="0" err="1"/>
              <a:t>jeans</a:t>
            </a:r>
            <a:r>
              <a:rPr lang="es-MX" sz="2000" dirty="0"/>
              <a:t> are </a:t>
            </a:r>
            <a:r>
              <a:rPr lang="es-MX" sz="2000" dirty="0" err="1"/>
              <a:t>these</a:t>
            </a:r>
            <a:r>
              <a:rPr lang="es-MX" sz="2000" dirty="0"/>
              <a:t>?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460108" y="3755486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Whose</a:t>
            </a:r>
            <a:r>
              <a:rPr lang="es-MX" sz="2000" dirty="0"/>
              <a:t> </a:t>
            </a:r>
            <a:r>
              <a:rPr lang="es-MX" sz="2000" dirty="0" err="1"/>
              <a:t>belt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?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60108" y="5140708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Whose</a:t>
            </a:r>
            <a:r>
              <a:rPr lang="es-MX" sz="2000" dirty="0"/>
              <a:t> t-</a:t>
            </a:r>
            <a:r>
              <a:rPr lang="es-MX" sz="2000" dirty="0" err="1"/>
              <a:t>shirt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?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368344" y="2980628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Mark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242624" y="2927649"/>
            <a:ext cx="58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Tom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131327" y="292764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Alan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168881" y="292406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Jhon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134177" y="292965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Rick</a:t>
            </a:r>
          </a:p>
        </p:txBody>
      </p:sp>
    </p:spTree>
    <p:extLst>
      <p:ext uri="{BB962C8B-B14F-4D97-AF65-F5344CB8AC3E}">
        <p14:creationId xmlns:p14="http://schemas.microsoft.com/office/powerpoint/2010/main" val="2443681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328</Words>
  <Application>Microsoft Office PowerPoint</Application>
  <PresentationFormat>Carta (216 x 279 mm)</PresentationFormat>
  <Paragraphs>82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Cuenta Microsoft</cp:lastModifiedBy>
  <cp:revision>13</cp:revision>
  <dcterms:created xsi:type="dcterms:W3CDTF">2021-11-22T17:29:18Z</dcterms:created>
  <dcterms:modified xsi:type="dcterms:W3CDTF">2021-11-28T23:06:38Z</dcterms:modified>
</cp:coreProperties>
</file>