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59" r:id="rId5"/>
    <p:sldId id="260" r:id="rId6"/>
    <p:sldId id="261" r:id="rId7"/>
    <p:sldId id="263" r:id="rId8"/>
    <p:sldId id="264" r:id="rId9"/>
    <p:sldId id="290" r:id="rId10"/>
    <p:sldId id="265" r:id="rId11"/>
    <p:sldId id="291" r:id="rId12"/>
    <p:sldId id="292" r:id="rId13"/>
    <p:sldId id="266" r:id="rId14"/>
    <p:sldId id="283" r:id="rId15"/>
    <p:sldId id="293" r:id="rId16"/>
    <p:sldId id="268" r:id="rId17"/>
    <p:sldId id="269" r:id="rId18"/>
    <p:sldId id="285" r:id="rId19"/>
    <p:sldId id="270" r:id="rId20"/>
    <p:sldId id="284" r:id="rId21"/>
    <p:sldId id="271" r:id="rId22"/>
    <p:sldId id="273" r:id="rId23"/>
    <p:sldId id="274" r:id="rId24"/>
    <p:sldId id="275" r:id="rId25"/>
    <p:sldId id="276" r:id="rId26"/>
    <p:sldId id="289" r:id="rId27"/>
    <p:sldId id="294" r:id="rId28"/>
    <p:sldId id="286" r:id="rId29"/>
    <p:sldId id="278" r:id="rId30"/>
    <p:sldId id="295" r:id="rId31"/>
    <p:sldId id="280" r:id="rId32"/>
    <p:sldId id="296" r:id="rId33"/>
    <p:sldId id="297" r:id="rId34"/>
    <p:sldId id="298" r:id="rId35"/>
    <p:sldId id="281" r:id="rId36"/>
    <p:sldId id="282" r:id="rId37"/>
    <p:sldId id="288" r:id="rId3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Tere Cerda" initials="MT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CACA"/>
          </a:solidFill>
        </a:fill>
      </a:tcStyle>
    </a:wholeTbl>
    <a:band2H>
      <a:tcTxStyle/>
      <a:tcStyle>
        <a:tcBdr/>
        <a:fill>
          <a:solidFill>
            <a:srgbClr val="EF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A"/>
          </a:solidFill>
        </a:fill>
      </a:tcStyle>
    </a:wholeTbl>
    <a:band2H>
      <a:tcTxStyle/>
      <a:tcStyle>
        <a:tcBdr/>
        <a:fill>
          <a:solidFill>
            <a:srgbClr val="FBE8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lumOff val="17843"/>
            </a:schemeClr>
          </a:solidFill>
        </a:fill>
      </a:tcStyle>
    </a:wholeTbl>
    <a:band2H>
      <a:tcTxStyle/>
      <a:tcStyle>
        <a:tcBdr/>
        <a:fill>
          <a:solidFill>
            <a:srgbClr val="EAEA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napToGrid="0">
      <p:cViewPr varScale="1">
        <p:scale>
          <a:sx n="78" d="100"/>
          <a:sy n="78" d="100"/>
        </p:scale>
        <p:origin x="161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27C476-C393-4403-AD62-596C3D67756D}"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MX"/>
        </a:p>
      </dgm:t>
    </dgm:pt>
    <dgm:pt modelId="{F147A3E8-FC12-48C8-903B-01B7A3B046F8}">
      <dgm:prSet phldrT="[Texto]"/>
      <dgm:spPr/>
      <dgm:t>
        <a:bodyPr/>
        <a:lstStyle/>
        <a:p>
          <a:r>
            <a:rPr lang="es-MX" dirty="0"/>
            <a:t>UNIDAD 1 </a:t>
          </a:r>
        </a:p>
      </dgm:t>
    </dgm:pt>
    <dgm:pt modelId="{8ADD1183-E12A-43DC-A523-93FBDF0DB235}" type="parTrans" cxnId="{A2DE9DB8-F81B-4A61-9B91-13085BC6980C}">
      <dgm:prSet/>
      <dgm:spPr/>
      <dgm:t>
        <a:bodyPr/>
        <a:lstStyle/>
        <a:p>
          <a:endParaRPr lang="es-MX"/>
        </a:p>
      </dgm:t>
    </dgm:pt>
    <dgm:pt modelId="{59817BE9-72A0-43E8-8BAD-19A6D563EE1B}" type="sibTrans" cxnId="{A2DE9DB8-F81B-4A61-9B91-13085BC6980C}">
      <dgm:prSet/>
      <dgm:spPr/>
      <dgm:t>
        <a:bodyPr/>
        <a:lstStyle/>
        <a:p>
          <a:endParaRPr lang="es-MX"/>
        </a:p>
      </dgm:t>
    </dgm:pt>
    <dgm:pt modelId="{2C10E171-9CEB-43F7-ADF9-B462AF07D1C9}">
      <dgm:prSet phldrT="[Texto]"/>
      <dgm:spPr/>
      <dgm:t>
        <a:bodyPr/>
        <a:lstStyle/>
        <a:p>
          <a:r>
            <a:rPr lang="es-MX" dirty="0"/>
            <a:t> El pensamiento geométrico y su enseñanza y aprendizaje, en el plan y programa de estudios de educación preescolar </a:t>
          </a:r>
        </a:p>
      </dgm:t>
    </dgm:pt>
    <dgm:pt modelId="{03AB2B7D-6E73-472B-A7AB-C67089ADB782}" type="parTrans" cxnId="{B4234A26-E9E7-4CB6-8CB0-6800B93E31F7}">
      <dgm:prSet/>
      <dgm:spPr/>
      <dgm:t>
        <a:bodyPr/>
        <a:lstStyle/>
        <a:p>
          <a:endParaRPr lang="es-MX"/>
        </a:p>
      </dgm:t>
    </dgm:pt>
    <dgm:pt modelId="{2B74D2F2-68C7-4135-9A6F-FCC02593246A}" type="sibTrans" cxnId="{B4234A26-E9E7-4CB6-8CB0-6800B93E31F7}">
      <dgm:prSet/>
      <dgm:spPr/>
      <dgm:t>
        <a:bodyPr/>
        <a:lstStyle/>
        <a:p>
          <a:endParaRPr lang="es-MX"/>
        </a:p>
      </dgm:t>
    </dgm:pt>
    <dgm:pt modelId="{26E6FEC5-926C-4EE8-BCD1-4437B9F05BFA}">
      <dgm:prSet phldrT="[Texto]"/>
      <dgm:spPr/>
      <dgm:t>
        <a:bodyPr/>
        <a:lstStyle/>
        <a:p>
          <a:r>
            <a:rPr lang="es-MX" dirty="0"/>
            <a:t>UNIDAD 2</a:t>
          </a:r>
        </a:p>
      </dgm:t>
    </dgm:pt>
    <dgm:pt modelId="{B301BD27-FF63-4124-A499-D0AD11E9F2C4}" type="parTrans" cxnId="{036F14F0-1BC6-42F7-A1EA-BA3728F6A062}">
      <dgm:prSet/>
      <dgm:spPr/>
      <dgm:t>
        <a:bodyPr/>
        <a:lstStyle/>
        <a:p>
          <a:endParaRPr lang="es-MX"/>
        </a:p>
      </dgm:t>
    </dgm:pt>
    <dgm:pt modelId="{EB40BB0F-DD7A-4401-B47B-CCA732C671D6}" type="sibTrans" cxnId="{036F14F0-1BC6-42F7-A1EA-BA3728F6A062}">
      <dgm:prSet/>
      <dgm:spPr/>
      <dgm:t>
        <a:bodyPr/>
        <a:lstStyle/>
        <a:p>
          <a:endParaRPr lang="es-MX"/>
        </a:p>
      </dgm:t>
    </dgm:pt>
    <dgm:pt modelId="{415CC43B-6A8C-4BD1-97E8-CC15940FE5F9}">
      <dgm:prSet phldrT="[Texto]"/>
      <dgm:spPr/>
      <dgm:t>
        <a:bodyPr/>
        <a:lstStyle/>
        <a:p>
          <a:r>
            <a:rPr lang="es-MX" dirty="0"/>
            <a:t>Estrategias d enseñanza y aprendizaje para el desarrollo de la ubicación espacial y del pensamiento geométrico </a:t>
          </a:r>
        </a:p>
      </dgm:t>
    </dgm:pt>
    <dgm:pt modelId="{D20F0CF6-2797-4BDC-A909-DD3AB4965E63}" type="parTrans" cxnId="{18481440-E19B-4404-A3A1-547F1490024B}">
      <dgm:prSet/>
      <dgm:spPr/>
      <dgm:t>
        <a:bodyPr/>
        <a:lstStyle/>
        <a:p>
          <a:endParaRPr lang="es-MX"/>
        </a:p>
      </dgm:t>
    </dgm:pt>
    <dgm:pt modelId="{4635469C-80F6-4E0E-A562-5D99E74A7909}" type="sibTrans" cxnId="{18481440-E19B-4404-A3A1-547F1490024B}">
      <dgm:prSet/>
      <dgm:spPr/>
      <dgm:t>
        <a:bodyPr/>
        <a:lstStyle/>
        <a:p>
          <a:endParaRPr lang="es-MX"/>
        </a:p>
      </dgm:t>
    </dgm:pt>
    <dgm:pt modelId="{3AB619FB-380B-4936-8E3C-C935C38C8FC9}">
      <dgm:prSet phldrT="[Texto]"/>
      <dgm:spPr/>
      <dgm:t>
        <a:bodyPr/>
        <a:lstStyle/>
        <a:p>
          <a:r>
            <a:rPr lang="es-MX" dirty="0"/>
            <a:t>UNIDAD 3</a:t>
          </a:r>
        </a:p>
      </dgm:t>
    </dgm:pt>
    <dgm:pt modelId="{25E37827-3290-485A-8106-20A0B5684623}" type="parTrans" cxnId="{0FA1EACE-1B0A-4266-8369-90818B8F8052}">
      <dgm:prSet/>
      <dgm:spPr/>
      <dgm:t>
        <a:bodyPr/>
        <a:lstStyle/>
        <a:p>
          <a:endParaRPr lang="es-MX"/>
        </a:p>
      </dgm:t>
    </dgm:pt>
    <dgm:pt modelId="{7F329362-30A9-4242-92EA-0A02D8C077D9}" type="sibTrans" cxnId="{0FA1EACE-1B0A-4266-8369-90818B8F8052}">
      <dgm:prSet/>
      <dgm:spPr/>
      <dgm:t>
        <a:bodyPr/>
        <a:lstStyle/>
        <a:p>
          <a:endParaRPr lang="es-MX"/>
        </a:p>
      </dgm:t>
    </dgm:pt>
    <dgm:pt modelId="{B981C081-8427-415A-8060-E1A20E1C6BD4}">
      <dgm:prSet phldrT="[Texto]"/>
      <dgm:spPr/>
      <dgm:t>
        <a:bodyPr/>
        <a:lstStyle/>
        <a:p>
          <a:r>
            <a:rPr lang="es-MX" dirty="0"/>
            <a:t> Las magnitudes y medidas, su enseñanza y aprendizaje en el plan y programa de estudios de educación preescolar </a:t>
          </a:r>
        </a:p>
      </dgm:t>
    </dgm:pt>
    <dgm:pt modelId="{5B8F8ABE-305F-49E1-A1F5-230DB8F77E16}" type="parTrans" cxnId="{890E7948-6B29-49B6-89F0-E2171394F03C}">
      <dgm:prSet/>
      <dgm:spPr/>
      <dgm:t>
        <a:bodyPr/>
        <a:lstStyle/>
        <a:p>
          <a:endParaRPr lang="es-MX"/>
        </a:p>
      </dgm:t>
    </dgm:pt>
    <dgm:pt modelId="{4C6CF448-B763-401B-9BC7-3437122FC24B}" type="sibTrans" cxnId="{890E7948-6B29-49B6-89F0-E2171394F03C}">
      <dgm:prSet/>
      <dgm:spPr/>
      <dgm:t>
        <a:bodyPr/>
        <a:lstStyle/>
        <a:p>
          <a:endParaRPr lang="es-MX"/>
        </a:p>
      </dgm:t>
    </dgm:pt>
    <dgm:pt modelId="{3CEB25F9-AA3D-4E7C-B7EE-4B824C73FE1C}">
      <dgm:prSet phldrT="[Texto]"/>
      <dgm:spPr/>
      <dgm:t>
        <a:bodyPr/>
        <a:lstStyle/>
        <a:p>
          <a:endParaRPr lang="es-MX" dirty="0"/>
        </a:p>
      </dgm:t>
    </dgm:pt>
    <dgm:pt modelId="{B1246FFF-6BA1-4379-802D-C23C15FF7DE9}" type="parTrans" cxnId="{DC49638A-8228-4EAC-AB49-CF51D2772D40}">
      <dgm:prSet/>
      <dgm:spPr/>
      <dgm:t>
        <a:bodyPr/>
        <a:lstStyle/>
        <a:p>
          <a:endParaRPr lang="es-MX"/>
        </a:p>
      </dgm:t>
    </dgm:pt>
    <dgm:pt modelId="{6740FE41-2482-4C57-A926-009DD2348D2E}" type="sibTrans" cxnId="{DC49638A-8228-4EAC-AB49-CF51D2772D40}">
      <dgm:prSet/>
      <dgm:spPr/>
      <dgm:t>
        <a:bodyPr/>
        <a:lstStyle/>
        <a:p>
          <a:endParaRPr lang="es-MX"/>
        </a:p>
      </dgm:t>
    </dgm:pt>
    <dgm:pt modelId="{F31AD6AC-3EE6-4B97-BC2F-381563A07B74}" type="pres">
      <dgm:prSet presAssocID="{4227C476-C393-4403-AD62-596C3D67756D}" presName="Name0" presStyleCnt="0">
        <dgm:presLayoutVars>
          <dgm:chMax/>
          <dgm:chPref/>
          <dgm:dir/>
        </dgm:presLayoutVars>
      </dgm:prSet>
      <dgm:spPr/>
    </dgm:pt>
    <dgm:pt modelId="{8F4734E0-A28D-4F18-AC28-BB8FBD98F7AE}" type="pres">
      <dgm:prSet presAssocID="{F147A3E8-FC12-48C8-903B-01B7A3B046F8}" presName="parenttextcomposite" presStyleCnt="0"/>
      <dgm:spPr/>
    </dgm:pt>
    <dgm:pt modelId="{6D556791-72FE-4E43-ACFF-E2E9ED7BDD6E}" type="pres">
      <dgm:prSet presAssocID="{F147A3E8-FC12-48C8-903B-01B7A3B046F8}" presName="parenttext" presStyleLbl="revTx" presStyleIdx="0" presStyleCnt="4">
        <dgm:presLayoutVars>
          <dgm:chMax/>
          <dgm:chPref val="2"/>
          <dgm:bulletEnabled val="1"/>
        </dgm:presLayoutVars>
      </dgm:prSet>
      <dgm:spPr/>
    </dgm:pt>
    <dgm:pt modelId="{10B361A7-0893-4DCA-B93C-3EBC7AC4C704}" type="pres">
      <dgm:prSet presAssocID="{F147A3E8-FC12-48C8-903B-01B7A3B046F8}" presName="composite" presStyleCnt="0"/>
      <dgm:spPr/>
    </dgm:pt>
    <dgm:pt modelId="{EC4A72A2-3804-428C-AAEA-268AC245D803}" type="pres">
      <dgm:prSet presAssocID="{F147A3E8-FC12-48C8-903B-01B7A3B046F8}" presName="chevron1" presStyleLbl="alignNode1" presStyleIdx="0" presStyleCnt="28"/>
      <dgm:spPr/>
    </dgm:pt>
    <dgm:pt modelId="{EA1C7417-B671-4E39-A886-0454ECD67CBD}" type="pres">
      <dgm:prSet presAssocID="{F147A3E8-FC12-48C8-903B-01B7A3B046F8}" presName="chevron2" presStyleLbl="alignNode1" presStyleIdx="1" presStyleCnt="28"/>
      <dgm:spPr/>
    </dgm:pt>
    <dgm:pt modelId="{718E1839-B93B-4FF5-A1A2-08E69732B77B}" type="pres">
      <dgm:prSet presAssocID="{F147A3E8-FC12-48C8-903B-01B7A3B046F8}" presName="chevron3" presStyleLbl="alignNode1" presStyleIdx="2" presStyleCnt="28"/>
      <dgm:spPr/>
    </dgm:pt>
    <dgm:pt modelId="{A44F6A78-E149-41B0-BA2C-788D694EEEEB}" type="pres">
      <dgm:prSet presAssocID="{F147A3E8-FC12-48C8-903B-01B7A3B046F8}" presName="chevron4" presStyleLbl="alignNode1" presStyleIdx="3" presStyleCnt="28"/>
      <dgm:spPr/>
    </dgm:pt>
    <dgm:pt modelId="{15E4D301-826D-4572-B0E2-84E2DFC0B4BC}" type="pres">
      <dgm:prSet presAssocID="{F147A3E8-FC12-48C8-903B-01B7A3B046F8}" presName="chevron5" presStyleLbl="alignNode1" presStyleIdx="4" presStyleCnt="28"/>
      <dgm:spPr/>
    </dgm:pt>
    <dgm:pt modelId="{A2438E8C-28E5-42B7-A0F4-31C8E9C5A02C}" type="pres">
      <dgm:prSet presAssocID="{F147A3E8-FC12-48C8-903B-01B7A3B046F8}" presName="chevron6" presStyleLbl="alignNode1" presStyleIdx="5" presStyleCnt="28"/>
      <dgm:spPr/>
    </dgm:pt>
    <dgm:pt modelId="{5FF2468C-803A-4754-AE9C-CAA64D6211BC}" type="pres">
      <dgm:prSet presAssocID="{F147A3E8-FC12-48C8-903B-01B7A3B046F8}" presName="chevron7" presStyleLbl="alignNode1" presStyleIdx="6" presStyleCnt="28"/>
      <dgm:spPr/>
    </dgm:pt>
    <dgm:pt modelId="{891910B0-2E4B-4E89-B315-72C4BC01C773}" type="pres">
      <dgm:prSet presAssocID="{F147A3E8-FC12-48C8-903B-01B7A3B046F8}" presName="childtext" presStyleLbl="solidFgAcc1" presStyleIdx="0" presStyleCnt="3">
        <dgm:presLayoutVars>
          <dgm:chMax/>
          <dgm:chPref val="0"/>
          <dgm:bulletEnabled val="1"/>
        </dgm:presLayoutVars>
      </dgm:prSet>
      <dgm:spPr/>
    </dgm:pt>
    <dgm:pt modelId="{D73A3EC1-6313-44E0-A867-B607D9385741}" type="pres">
      <dgm:prSet presAssocID="{59817BE9-72A0-43E8-8BAD-19A6D563EE1B}" presName="sibTrans" presStyleCnt="0"/>
      <dgm:spPr/>
    </dgm:pt>
    <dgm:pt modelId="{B6F6C298-5040-4820-8432-C1FB45AB64CF}" type="pres">
      <dgm:prSet presAssocID="{26E6FEC5-926C-4EE8-BCD1-4437B9F05BFA}" presName="parenttextcomposite" presStyleCnt="0"/>
      <dgm:spPr/>
    </dgm:pt>
    <dgm:pt modelId="{6C430744-1920-4B83-B1C7-FB3C98CA9E6E}" type="pres">
      <dgm:prSet presAssocID="{26E6FEC5-926C-4EE8-BCD1-4437B9F05BFA}" presName="parenttext" presStyleLbl="revTx" presStyleIdx="1" presStyleCnt="4">
        <dgm:presLayoutVars>
          <dgm:chMax/>
          <dgm:chPref val="2"/>
          <dgm:bulletEnabled val="1"/>
        </dgm:presLayoutVars>
      </dgm:prSet>
      <dgm:spPr/>
    </dgm:pt>
    <dgm:pt modelId="{6EEAD696-17F7-4331-BAA8-C091D11B1728}" type="pres">
      <dgm:prSet presAssocID="{26E6FEC5-926C-4EE8-BCD1-4437B9F05BFA}" presName="composite" presStyleCnt="0"/>
      <dgm:spPr/>
    </dgm:pt>
    <dgm:pt modelId="{2F1D458D-F7C1-45BE-B3D8-3EC34B55E3DD}" type="pres">
      <dgm:prSet presAssocID="{26E6FEC5-926C-4EE8-BCD1-4437B9F05BFA}" presName="chevron1" presStyleLbl="alignNode1" presStyleIdx="7" presStyleCnt="28"/>
      <dgm:spPr/>
    </dgm:pt>
    <dgm:pt modelId="{2C634AE9-D6DE-4346-99C2-F3A357B836DA}" type="pres">
      <dgm:prSet presAssocID="{26E6FEC5-926C-4EE8-BCD1-4437B9F05BFA}" presName="chevron2" presStyleLbl="alignNode1" presStyleIdx="8" presStyleCnt="28"/>
      <dgm:spPr/>
    </dgm:pt>
    <dgm:pt modelId="{B68021C6-F1FC-47F5-B32B-E4CA0C57C31A}" type="pres">
      <dgm:prSet presAssocID="{26E6FEC5-926C-4EE8-BCD1-4437B9F05BFA}" presName="chevron3" presStyleLbl="alignNode1" presStyleIdx="9" presStyleCnt="28"/>
      <dgm:spPr/>
    </dgm:pt>
    <dgm:pt modelId="{4D6C3D09-A6B2-4C9B-9BEF-966F8FD4313D}" type="pres">
      <dgm:prSet presAssocID="{26E6FEC5-926C-4EE8-BCD1-4437B9F05BFA}" presName="chevron4" presStyleLbl="alignNode1" presStyleIdx="10" presStyleCnt="28"/>
      <dgm:spPr/>
    </dgm:pt>
    <dgm:pt modelId="{A31C9749-1484-411F-9BE6-0BC301324FE0}" type="pres">
      <dgm:prSet presAssocID="{26E6FEC5-926C-4EE8-BCD1-4437B9F05BFA}" presName="chevron5" presStyleLbl="alignNode1" presStyleIdx="11" presStyleCnt="28"/>
      <dgm:spPr/>
    </dgm:pt>
    <dgm:pt modelId="{27C9E43E-367F-4CA6-9CD0-AC0BEA2B22F0}" type="pres">
      <dgm:prSet presAssocID="{26E6FEC5-926C-4EE8-BCD1-4437B9F05BFA}" presName="chevron6" presStyleLbl="alignNode1" presStyleIdx="12" presStyleCnt="28"/>
      <dgm:spPr/>
    </dgm:pt>
    <dgm:pt modelId="{CFAC865C-80DB-48ED-ADB5-8D0D60BCA486}" type="pres">
      <dgm:prSet presAssocID="{26E6FEC5-926C-4EE8-BCD1-4437B9F05BFA}" presName="chevron7" presStyleLbl="alignNode1" presStyleIdx="13" presStyleCnt="28"/>
      <dgm:spPr/>
    </dgm:pt>
    <dgm:pt modelId="{9E84DF1C-81F2-49D2-8EDD-9AD511E7AA52}" type="pres">
      <dgm:prSet presAssocID="{26E6FEC5-926C-4EE8-BCD1-4437B9F05BFA}" presName="childtext" presStyleLbl="solidFgAcc1" presStyleIdx="1" presStyleCnt="3">
        <dgm:presLayoutVars>
          <dgm:chMax/>
          <dgm:chPref val="0"/>
          <dgm:bulletEnabled val="1"/>
        </dgm:presLayoutVars>
      </dgm:prSet>
      <dgm:spPr/>
    </dgm:pt>
    <dgm:pt modelId="{C1AEAE90-E81A-42BC-97DE-0CC701400ACD}" type="pres">
      <dgm:prSet presAssocID="{EB40BB0F-DD7A-4401-B47B-CCA732C671D6}" presName="sibTrans" presStyleCnt="0"/>
      <dgm:spPr/>
    </dgm:pt>
    <dgm:pt modelId="{C9C4FDD9-8E7F-4807-A2EB-C040D4F9A127}" type="pres">
      <dgm:prSet presAssocID="{3AB619FB-380B-4936-8E3C-C935C38C8FC9}" presName="parenttextcomposite" presStyleCnt="0"/>
      <dgm:spPr/>
    </dgm:pt>
    <dgm:pt modelId="{88CDFE15-97DD-40EC-AB66-1FF8E2931541}" type="pres">
      <dgm:prSet presAssocID="{3AB619FB-380B-4936-8E3C-C935C38C8FC9}" presName="parenttext" presStyleLbl="revTx" presStyleIdx="2" presStyleCnt="4">
        <dgm:presLayoutVars>
          <dgm:chMax/>
          <dgm:chPref val="2"/>
          <dgm:bulletEnabled val="1"/>
        </dgm:presLayoutVars>
      </dgm:prSet>
      <dgm:spPr/>
    </dgm:pt>
    <dgm:pt modelId="{4C096E19-5B9B-4A2F-AC8F-F4DCC9F639AA}" type="pres">
      <dgm:prSet presAssocID="{3AB619FB-380B-4936-8E3C-C935C38C8FC9}" presName="composite" presStyleCnt="0"/>
      <dgm:spPr/>
    </dgm:pt>
    <dgm:pt modelId="{87CB0F18-417B-46F3-B497-C3917FEBA464}" type="pres">
      <dgm:prSet presAssocID="{3AB619FB-380B-4936-8E3C-C935C38C8FC9}" presName="chevron1" presStyleLbl="alignNode1" presStyleIdx="14" presStyleCnt="28"/>
      <dgm:spPr/>
    </dgm:pt>
    <dgm:pt modelId="{846D291A-730E-432E-BCD8-8993A20D20CE}" type="pres">
      <dgm:prSet presAssocID="{3AB619FB-380B-4936-8E3C-C935C38C8FC9}" presName="chevron2" presStyleLbl="alignNode1" presStyleIdx="15" presStyleCnt="28"/>
      <dgm:spPr/>
    </dgm:pt>
    <dgm:pt modelId="{E0E398C4-9F9F-4D2F-B1F3-DC22AC009654}" type="pres">
      <dgm:prSet presAssocID="{3AB619FB-380B-4936-8E3C-C935C38C8FC9}" presName="chevron3" presStyleLbl="alignNode1" presStyleIdx="16" presStyleCnt="28"/>
      <dgm:spPr/>
    </dgm:pt>
    <dgm:pt modelId="{F58507BD-9B7F-4B06-9AB0-F1EF3085C9CA}" type="pres">
      <dgm:prSet presAssocID="{3AB619FB-380B-4936-8E3C-C935C38C8FC9}" presName="chevron4" presStyleLbl="alignNode1" presStyleIdx="17" presStyleCnt="28"/>
      <dgm:spPr/>
    </dgm:pt>
    <dgm:pt modelId="{C675046C-67B9-4E72-8194-86248D270919}" type="pres">
      <dgm:prSet presAssocID="{3AB619FB-380B-4936-8E3C-C935C38C8FC9}" presName="chevron5" presStyleLbl="alignNode1" presStyleIdx="18" presStyleCnt="28"/>
      <dgm:spPr/>
    </dgm:pt>
    <dgm:pt modelId="{2F4C6CE5-12AB-4F70-BDDC-E8566639C8C4}" type="pres">
      <dgm:prSet presAssocID="{3AB619FB-380B-4936-8E3C-C935C38C8FC9}" presName="chevron6" presStyleLbl="alignNode1" presStyleIdx="19" presStyleCnt="28"/>
      <dgm:spPr/>
    </dgm:pt>
    <dgm:pt modelId="{587B4918-7693-4C53-9DC1-B8997932752C}" type="pres">
      <dgm:prSet presAssocID="{3AB619FB-380B-4936-8E3C-C935C38C8FC9}" presName="chevron7" presStyleLbl="alignNode1" presStyleIdx="20" presStyleCnt="28"/>
      <dgm:spPr/>
    </dgm:pt>
    <dgm:pt modelId="{9F4AFF7E-A702-41F4-A48D-87BB50E00BD0}" type="pres">
      <dgm:prSet presAssocID="{3AB619FB-380B-4936-8E3C-C935C38C8FC9}" presName="childtext" presStyleLbl="solidFgAcc1" presStyleIdx="2" presStyleCnt="3">
        <dgm:presLayoutVars>
          <dgm:chMax/>
          <dgm:chPref val="0"/>
          <dgm:bulletEnabled val="1"/>
        </dgm:presLayoutVars>
      </dgm:prSet>
      <dgm:spPr/>
    </dgm:pt>
    <dgm:pt modelId="{6FDC4158-AA27-4897-8F48-D1D8B417406D}" type="pres">
      <dgm:prSet presAssocID="{7F329362-30A9-4242-92EA-0A02D8C077D9}" presName="sibTrans" presStyleCnt="0"/>
      <dgm:spPr/>
    </dgm:pt>
    <dgm:pt modelId="{25059946-85DD-426D-9776-97F1FBCB4144}" type="pres">
      <dgm:prSet presAssocID="{3CEB25F9-AA3D-4E7C-B7EE-4B824C73FE1C}" presName="parenttextcomposite" presStyleCnt="0"/>
      <dgm:spPr/>
    </dgm:pt>
    <dgm:pt modelId="{8B2A5F54-E28B-48FD-A3A6-9A80999A21E6}" type="pres">
      <dgm:prSet presAssocID="{3CEB25F9-AA3D-4E7C-B7EE-4B824C73FE1C}" presName="parenttext" presStyleLbl="revTx" presStyleIdx="3" presStyleCnt="4">
        <dgm:presLayoutVars>
          <dgm:chMax/>
          <dgm:chPref val="2"/>
          <dgm:bulletEnabled val="1"/>
        </dgm:presLayoutVars>
      </dgm:prSet>
      <dgm:spPr/>
    </dgm:pt>
    <dgm:pt modelId="{449C3BFA-7708-4470-B395-94A1D71DC508}" type="pres">
      <dgm:prSet presAssocID="{3CEB25F9-AA3D-4E7C-B7EE-4B824C73FE1C}" presName="parallelogramComposite" presStyleCnt="0"/>
      <dgm:spPr/>
    </dgm:pt>
    <dgm:pt modelId="{6F0E5674-5B5B-4098-9626-AFB108F1394B}" type="pres">
      <dgm:prSet presAssocID="{3CEB25F9-AA3D-4E7C-B7EE-4B824C73FE1C}" presName="parallelogram1" presStyleLbl="alignNode1" presStyleIdx="21" presStyleCnt="28"/>
      <dgm:spPr/>
    </dgm:pt>
    <dgm:pt modelId="{A5CE29D0-49E6-49B5-BED5-5038B3F920B6}" type="pres">
      <dgm:prSet presAssocID="{3CEB25F9-AA3D-4E7C-B7EE-4B824C73FE1C}" presName="parallelogram2" presStyleLbl="alignNode1" presStyleIdx="22" presStyleCnt="28" custLinFactNeighborX="5619" custLinFactNeighborY="-19222"/>
      <dgm:spPr/>
    </dgm:pt>
    <dgm:pt modelId="{7FC565B8-690C-4520-99E2-D9A84FEC0223}" type="pres">
      <dgm:prSet presAssocID="{3CEB25F9-AA3D-4E7C-B7EE-4B824C73FE1C}" presName="parallelogram3" presStyleLbl="alignNode1" presStyleIdx="23" presStyleCnt="28"/>
      <dgm:spPr/>
    </dgm:pt>
    <dgm:pt modelId="{FB045C01-F45B-48D8-B116-EAFB57CBEF79}" type="pres">
      <dgm:prSet presAssocID="{3CEB25F9-AA3D-4E7C-B7EE-4B824C73FE1C}" presName="parallelogram4" presStyleLbl="alignNode1" presStyleIdx="24" presStyleCnt="28"/>
      <dgm:spPr/>
    </dgm:pt>
    <dgm:pt modelId="{A3B75647-3004-4765-8DD1-502806B8BF74}" type="pres">
      <dgm:prSet presAssocID="{3CEB25F9-AA3D-4E7C-B7EE-4B824C73FE1C}" presName="parallelogram5" presStyleLbl="alignNode1" presStyleIdx="25" presStyleCnt="28"/>
      <dgm:spPr/>
    </dgm:pt>
    <dgm:pt modelId="{BD1634C6-B171-4DBB-99E4-75034F932CF3}" type="pres">
      <dgm:prSet presAssocID="{3CEB25F9-AA3D-4E7C-B7EE-4B824C73FE1C}" presName="parallelogram6" presStyleLbl="alignNode1" presStyleIdx="26" presStyleCnt="28"/>
      <dgm:spPr/>
    </dgm:pt>
    <dgm:pt modelId="{4F6995AB-8505-4CF7-BCF6-FC480E0CFD6F}" type="pres">
      <dgm:prSet presAssocID="{3CEB25F9-AA3D-4E7C-B7EE-4B824C73FE1C}" presName="parallelogram7" presStyleLbl="alignNode1" presStyleIdx="27" presStyleCnt="28"/>
      <dgm:spPr/>
    </dgm:pt>
  </dgm:ptLst>
  <dgm:cxnLst>
    <dgm:cxn modelId="{B4234A26-E9E7-4CB6-8CB0-6800B93E31F7}" srcId="{F147A3E8-FC12-48C8-903B-01B7A3B046F8}" destId="{2C10E171-9CEB-43F7-ADF9-B462AF07D1C9}" srcOrd="0" destOrd="0" parTransId="{03AB2B7D-6E73-472B-A7AB-C67089ADB782}" sibTransId="{2B74D2F2-68C7-4135-9A6F-FCC02593246A}"/>
    <dgm:cxn modelId="{66A53A33-8112-47AE-8100-F1BC87D5EA13}" type="presOf" srcId="{2C10E171-9CEB-43F7-ADF9-B462AF07D1C9}" destId="{891910B0-2E4B-4E89-B315-72C4BC01C773}" srcOrd="0" destOrd="0" presId="urn:microsoft.com/office/officeart/2008/layout/VerticalAccentList"/>
    <dgm:cxn modelId="{3CB9BE3D-D141-467A-B278-64320E4680A2}" type="presOf" srcId="{3CEB25F9-AA3D-4E7C-B7EE-4B824C73FE1C}" destId="{8B2A5F54-E28B-48FD-A3A6-9A80999A21E6}" srcOrd="0" destOrd="0" presId="urn:microsoft.com/office/officeart/2008/layout/VerticalAccentList"/>
    <dgm:cxn modelId="{18481440-E19B-4404-A3A1-547F1490024B}" srcId="{26E6FEC5-926C-4EE8-BCD1-4437B9F05BFA}" destId="{415CC43B-6A8C-4BD1-97E8-CC15940FE5F9}" srcOrd="0" destOrd="0" parTransId="{D20F0CF6-2797-4BDC-A909-DD3AB4965E63}" sibTransId="{4635469C-80F6-4E0E-A562-5D99E74A7909}"/>
    <dgm:cxn modelId="{D87CA460-7BEA-4091-ACC2-B0846B7A0045}" type="presOf" srcId="{26E6FEC5-926C-4EE8-BCD1-4437B9F05BFA}" destId="{6C430744-1920-4B83-B1C7-FB3C98CA9E6E}" srcOrd="0" destOrd="0" presId="urn:microsoft.com/office/officeart/2008/layout/VerticalAccentList"/>
    <dgm:cxn modelId="{890E7948-6B29-49B6-89F0-E2171394F03C}" srcId="{3AB619FB-380B-4936-8E3C-C935C38C8FC9}" destId="{B981C081-8427-415A-8060-E1A20E1C6BD4}" srcOrd="0" destOrd="0" parTransId="{5B8F8ABE-305F-49E1-A1F5-230DB8F77E16}" sibTransId="{4C6CF448-B763-401B-9BC7-3437122FC24B}"/>
    <dgm:cxn modelId="{4620E569-9D50-4FFD-AE1E-99D3D80E3B52}" type="presOf" srcId="{B981C081-8427-415A-8060-E1A20E1C6BD4}" destId="{9F4AFF7E-A702-41F4-A48D-87BB50E00BD0}" srcOrd="0" destOrd="0" presId="urn:microsoft.com/office/officeart/2008/layout/VerticalAccentList"/>
    <dgm:cxn modelId="{B1B9F74C-77B9-4139-B102-F7FFDAD6B302}" type="presOf" srcId="{4227C476-C393-4403-AD62-596C3D67756D}" destId="{F31AD6AC-3EE6-4B97-BC2F-381563A07B74}" srcOrd="0" destOrd="0" presId="urn:microsoft.com/office/officeart/2008/layout/VerticalAccentList"/>
    <dgm:cxn modelId="{997FF453-4820-4732-8F5F-FAE6125AAA03}" type="presOf" srcId="{415CC43B-6A8C-4BD1-97E8-CC15940FE5F9}" destId="{9E84DF1C-81F2-49D2-8EDD-9AD511E7AA52}" srcOrd="0" destOrd="0" presId="urn:microsoft.com/office/officeart/2008/layout/VerticalAccentList"/>
    <dgm:cxn modelId="{DC49638A-8228-4EAC-AB49-CF51D2772D40}" srcId="{4227C476-C393-4403-AD62-596C3D67756D}" destId="{3CEB25F9-AA3D-4E7C-B7EE-4B824C73FE1C}" srcOrd="3" destOrd="0" parTransId="{B1246FFF-6BA1-4379-802D-C23C15FF7DE9}" sibTransId="{6740FE41-2482-4C57-A926-009DD2348D2E}"/>
    <dgm:cxn modelId="{4F70C395-F2D0-4110-ADAE-D757566462D4}" type="presOf" srcId="{3AB619FB-380B-4936-8E3C-C935C38C8FC9}" destId="{88CDFE15-97DD-40EC-AB66-1FF8E2931541}" srcOrd="0" destOrd="0" presId="urn:microsoft.com/office/officeart/2008/layout/VerticalAccentList"/>
    <dgm:cxn modelId="{A2DE9DB8-F81B-4A61-9B91-13085BC6980C}" srcId="{4227C476-C393-4403-AD62-596C3D67756D}" destId="{F147A3E8-FC12-48C8-903B-01B7A3B046F8}" srcOrd="0" destOrd="0" parTransId="{8ADD1183-E12A-43DC-A523-93FBDF0DB235}" sibTransId="{59817BE9-72A0-43E8-8BAD-19A6D563EE1B}"/>
    <dgm:cxn modelId="{0FA1EACE-1B0A-4266-8369-90818B8F8052}" srcId="{4227C476-C393-4403-AD62-596C3D67756D}" destId="{3AB619FB-380B-4936-8E3C-C935C38C8FC9}" srcOrd="2" destOrd="0" parTransId="{25E37827-3290-485A-8106-20A0B5684623}" sibTransId="{7F329362-30A9-4242-92EA-0A02D8C077D9}"/>
    <dgm:cxn modelId="{279B86DE-E72C-4CF0-A461-04B0D5EA852C}" type="presOf" srcId="{F147A3E8-FC12-48C8-903B-01B7A3B046F8}" destId="{6D556791-72FE-4E43-ACFF-E2E9ED7BDD6E}" srcOrd="0" destOrd="0" presId="urn:microsoft.com/office/officeart/2008/layout/VerticalAccentList"/>
    <dgm:cxn modelId="{036F14F0-1BC6-42F7-A1EA-BA3728F6A062}" srcId="{4227C476-C393-4403-AD62-596C3D67756D}" destId="{26E6FEC5-926C-4EE8-BCD1-4437B9F05BFA}" srcOrd="1" destOrd="0" parTransId="{B301BD27-FF63-4124-A499-D0AD11E9F2C4}" sibTransId="{EB40BB0F-DD7A-4401-B47B-CCA732C671D6}"/>
    <dgm:cxn modelId="{458F98B3-D324-47A8-948B-7A81EBD8F7B3}" type="presParOf" srcId="{F31AD6AC-3EE6-4B97-BC2F-381563A07B74}" destId="{8F4734E0-A28D-4F18-AC28-BB8FBD98F7AE}" srcOrd="0" destOrd="0" presId="urn:microsoft.com/office/officeart/2008/layout/VerticalAccentList"/>
    <dgm:cxn modelId="{B6B78ECE-C1E2-4589-8A5F-501AA2A666B4}" type="presParOf" srcId="{8F4734E0-A28D-4F18-AC28-BB8FBD98F7AE}" destId="{6D556791-72FE-4E43-ACFF-E2E9ED7BDD6E}" srcOrd="0" destOrd="0" presId="urn:microsoft.com/office/officeart/2008/layout/VerticalAccentList"/>
    <dgm:cxn modelId="{2387A50D-95D4-4774-83DC-1295B3ABD006}" type="presParOf" srcId="{F31AD6AC-3EE6-4B97-BC2F-381563A07B74}" destId="{10B361A7-0893-4DCA-B93C-3EBC7AC4C704}" srcOrd="1" destOrd="0" presId="urn:microsoft.com/office/officeart/2008/layout/VerticalAccentList"/>
    <dgm:cxn modelId="{7C07705B-9EB0-4A7F-9A95-BF54092EAD57}" type="presParOf" srcId="{10B361A7-0893-4DCA-B93C-3EBC7AC4C704}" destId="{EC4A72A2-3804-428C-AAEA-268AC245D803}" srcOrd="0" destOrd="0" presId="urn:microsoft.com/office/officeart/2008/layout/VerticalAccentList"/>
    <dgm:cxn modelId="{A120B076-1343-49DB-9348-743B5B607D77}" type="presParOf" srcId="{10B361A7-0893-4DCA-B93C-3EBC7AC4C704}" destId="{EA1C7417-B671-4E39-A886-0454ECD67CBD}" srcOrd="1" destOrd="0" presId="urn:microsoft.com/office/officeart/2008/layout/VerticalAccentList"/>
    <dgm:cxn modelId="{1A30D6D8-0F9F-4827-9C50-5DA76C705E13}" type="presParOf" srcId="{10B361A7-0893-4DCA-B93C-3EBC7AC4C704}" destId="{718E1839-B93B-4FF5-A1A2-08E69732B77B}" srcOrd="2" destOrd="0" presId="urn:microsoft.com/office/officeart/2008/layout/VerticalAccentList"/>
    <dgm:cxn modelId="{77CE01FF-D2CE-4938-8084-965D107ADD0E}" type="presParOf" srcId="{10B361A7-0893-4DCA-B93C-3EBC7AC4C704}" destId="{A44F6A78-E149-41B0-BA2C-788D694EEEEB}" srcOrd="3" destOrd="0" presId="urn:microsoft.com/office/officeart/2008/layout/VerticalAccentList"/>
    <dgm:cxn modelId="{F31EE1A7-AB69-410B-9478-CC0C3F58821F}" type="presParOf" srcId="{10B361A7-0893-4DCA-B93C-3EBC7AC4C704}" destId="{15E4D301-826D-4572-B0E2-84E2DFC0B4BC}" srcOrd="4" destOrd="0" presId="urn:microsoft.com/office/officeart/2008/layout/VerticalAccentList"/>
    <dgm:cxn modelId="{25E9A7FC-AF95-4ECA-B8C9-CE34D1A6E04E}" type="presParOf" srcId="{10B361A7-0893-4DCA-B93C-3EBC7AC4C704}" destId="{A2438E8C-28E5-42B7-A0F4-31C8E9C5A02C}" srcOrd="5" destOrd="0" presId="urn:microsoft.com/office/officeart/2008/layout/VerticalAccentList"/>
    <dgm:cxn modelId="{0040251A-FE65-4C46-AAE2-2BDC67211480}" type="presParOf" srcId="{10B361A7-0893-4DCA-B93C-3EBC7AC4C704}" destId="{5FF2468C-803A-4754-AE9C-CAA64D6211BC}" srcOrd="6" destOrd="0" presId="urn:microsoft.com/office/officeart/2008/layout/VerticalAccentList"/>
    <dgm:cxn modelId="{6379FCED-A36A-41AC-A633-75C3747084F8}" type="presParOf" srcId="{10B361A7-0893-4DCA-B93C-3EBC7AC4C704}" destId="{891910B0-2E4B-4E89-B315-72C4BC01C773}" srcOrd="7" destOrd="0" presId="urn:microsoft.com/office/officeart/2008/layout/VerticalAccentList"/>
    <dgm:cxn modelId="{4D860EE1-0AD5-4F4A-AF19-0E29F72D22DE}" type="presParOf" srcId="{F31AD6AC-3EE6-4B97-BC2F-381563A07B74}" destId="{D73A3EC1-6313-44E0-A867-B607D9385741}" srcOrd="2" destOrd="0" presId="urn:microsoft.com/office/officeart/2008/layout/VerticalAccentList"/>
    <dgm:cxn modelId="{FDBDD4BB-5481-4003-8D7A-9034F5D9774E}" type="presParOf" srcId="{F31AD6AC-3EE6-4B97-BC2F-381563A07B74}" destId="{B6F6C298-5040-4820-8432-C1FB45AB64CF}" srcOrd="3" destOrd="0" presId="urn:microsoft.com/office/officeart/2008/layout/VerticalAccentList"/>
    <dgm:cxn modelId="{D2129BB9-180E-4B64-9B93-59CABD9C5BED}" type="presParOf" srcId="{B6F6C298-5040-4820-8432-C1FB45AB64CF}" destId="{6C430744-1920-4B83-B1C7-FB3C98CA9E6E}" srcOrd="0" destOrd="0" presId="urn:microsoft.com/office/officeart/2008/layout/VerticalAccentList"/>
    <dgm:cxn modelId="{8C3E9AFA-8CEC-4ADD-BA60-10729F39696A}" type="presParOf" srcId="{F31AD6AC-3EE6-4B97-BC2F-381563A07B74}" destId="{6EEAD696-17F7-4331-BAA8-C091D11B1728}" srcOrd="4" destOrd="0" presId="urn:microsoft.com/office/officeart/2008/layout/VerticalAccentList"/>
    <dgm:cxn modelId="{93C062F2-68A1-4F3F-934D-202856826820}" type="presParOf" srcId="{6EEAD696-17F7-4331-BAA8-C091D11B1728}" destId="{2F1D458D-F7C1-45BE-B3D8-3EC34B55E3DD}" srcOrd="0" destOrd="0" presId="urn:microsoft.com/office/officeart/2008/layout/VerticalAccentList"/>
    <dgm:cxn modelId="{03BBEBAF-B298-4015-966B-180DAA2DAA38}" type="presParOf" srcId="{6EEAD696-17F7-4331-BAA8-C091D11B1728}" destId="{2C634AE9-D6DE-4346-99C2-F3A357B836DA}" srcOrd="1" destOrd="0" presId="urn:microsoft.com/office/officeart/2008/layout/VerticalAccentList"/>
    <dgm:cxn modelId="{824D9A8B-A6C4-443B-9B44-B9034047BDDE}" type="presParOf" srcId="{6EEAD696-17F7-4331-BAA8-C091D11B1728}" destId="{B68021C6-F1FC-47F5-B32B-E4CA0C57C31A}" srcOrd="2" destOrd="0" presId="urn:microsoft.com/office/officeart/2008/layout/VerticalAccentList"/>
    <dgm:cxn modelId="{C955DEEE-7835-4FC3-AD31-B86E8A1FE11B}" type="presParOf" srcId="{6EEAD696-17F7-4331-BAA8-C091D11B1728}" destId="{4D6C3D09-A6B2-4C9B-9BEF-966F8FD4313D}" srcOrd="3" destOrd="0" presId="urn:microsoft.com/office/officeart/2008/layout/VerticalAccentList"/>
    <dgm:cxn modelId="{135AD642-C980-4FEE-83CF-2A1B5541C7D7}" type="presParOf" srcId="{6EEAD696-17F7-4331-BAA8-C091D11B1728}" destId="{A31C9749-1484-411F-9BE6-0BC301324FE0}" srcOrd="4" destOrd="0" presId="urn:microsoft.com/office/officeart/2008/layout/VerticalAccentList"/>
    <dgm:cxn modelId="{869596FA-C280-4C8F-8D63-F0069FDDD807}" type="presParOf" srcId="{6EEAD696-17F7-4331-BAA8-C091D11B1728}" destId="{27C9E43E-367F-4CA6-9CD0-AC0BEA2B22F0}" srcOrd="5" destOrd="0" presId="urn:microsoft.com/office/officeart/2008/layout/VerticalAccentList"/>
    <dgm:cxn modelId="{1E9D62A7-6A11-4495-8D65-F097F9E14617}" type="presParOf" srcId="{6EEAD696-17F7-4331-BAA8-C091D11B1728}" destId="{CFAC865C-80DB-48ED-ADB5-8D0D60BCA486}" srcOrd="6" destOrd="0" presId="urn:microsoft.com/office/officeart/2008/layout/VerticalAccentList"/>
    <dgm:cxn modelId="{5D5CDA35-5BAA-4E13-BFB3-C623A9B22F21}" type="presParOf" srcId="{6EEAD696-17F7-4331-BAA8-C091D11B1728}" destId="{9E84DF1C-81F2-49D2-8EDD-9AD511E7AA52}" srcOrd="7" destOrd="0" presId="urn:microsoft.com/office/officeart/2008/layout/VerticalAccentList"/>
    <dgm:cxn modelId="{565AA736-A1F8-4B15-8F7A-EE4751E984B8}" type="presParOf" srcId="{F31AD6AC-3EE6-4B97-BC2F-381563A07B74}" destId="{C1AEAE90-E81A-42BC-97DE-0CC701400ACD}" srcOrd="5" destOrd="0" presId="urn:microsoft.com/office/officeart/2008/layout/VerticalAccentList"/>
    <dgm:cxn modelId="{019C024C-AC3B-4185-B23E-2259E86A955A}" type="presParOf" srcId="{F31AD6AC-3EE6-4B97-BC2F-381563A07B74}" destId="{C9C4FDD9-8E7F-4807-A2EB-C040D4F9A127}" srcOrd="6" destOrd="0" presId="urn:microsoft.com/office/officeart/2008/layout/VerticalAccentList"/>
    <dgm:cxn modelId="{D28250EA-7065-4D70-AACE-05641221196A}" type="presParOf" srcId="{C9C4FDD9-8E7F-4807-A2EB-C040D4F9A127}" destId="{88CDFE15-97DD-40EC-AB66-1FF8E2931541}" srcOrd="0" destOrd="0" presId="urn:microsoft.com/office/officeart/2008/layout/VerticalAccentList"/>
    <dgm:cxn modelId="{11A06947-BC88-4444-9789-B558AAFC75B1}" type="presParOf" srcId="{F31AD6AC-3EE6-4B97-BC2F-381563A07B74}" destId="{4C096E19-5B9B-4A2F-AC8F-F4DCC9F639AA}" srcOrd="7" destOrd="0" presId="urn:microsoft.com/office/officeart/2008/layout/VerticalAccentList"/>
    <dgm:cxn modelId="{51868FCB-69A8-4E2D-8DC7-742E901EBE90}" type="presParOf" srcId="{4C096E19-5B9B-4A2F-AC8F-F4DCC9F639AA}" destId="{87CB0F18-417B-46F3-B497-C3917FEBA464}" srcOrd="0" destOrd="0" presId="urn:microsoft.com/office/officeart/2008/layout/VerticalAccentList"/>
    <dgm:cxn modelId="{777CFA3C-2020-4E84-884A-5B766C052EDA}" type="presParOf" srcId="{4C096E19-5B9B-4A2F-AC8F-F4DCC9F639AA}" destId="{846D291A-730E-432E-BCD8-8993A20D20CE}" srcOrd="1" destOrd="0" presId="urn:microsoft.com/office/officeart/2008/layout/VerticalAccentList"/>
    <dgm:cxn modelId="{E890EAAA-E64D-4DEE-9836-E35476C19C0A}" type="presParOf" srcId="{4C096E19-5B9B-4A2F-AC8F-F4DCC9F639AA}" destId="{E0E398C4-9F9F-4D2F-B1F3-DC22AC009654}" srcOrd="2" destOrd="0" presId="urn:microsoft.com/office/officeart/2008/layout/VerticalAccentList"/>
    <dgm:cxn modelId="{D0E2236B-20AC-4FC4-B95B-6B42CB29C973}" type="presParOf" srcId="{4C096E19-5B9B-4A2F-AC8F-F4DCC9F639AA}" destId="{F58507BD-9B7F-4B06-9AB0-F1EF3085C9CA}" srcOrd="3" destOrd="0" presId="urn:microsoft.com/office/officeart/2008/layout/VerticalAccentList"/>
    <dgm:cxn modelId="{EC67C7F3-3AA0-428E-A000-368C07F8B2AE}" type="presParOf" srcId="{4C096E19-5B9B-4A2F-AC8F-F4DCC9F639AA}" destId="{C675046C-67B9-4E72-8194-86248D270919}" srcOrd="4" destOrd="0" presId="urn:microsoft.com/office/officeart/2008/layout/VerticalAccentList"/>
    <dgm:cxn modelId="{99BA627F-90D2-4F97-A60F-620CD218F87B}" type="presParOf" srcId="{4C096E19-5B9B-4A2F-AC8F-F4DCC9F639AA}" destId="{2F4C6CE5-12AB-4F70-BDDC-E8566639C8C4}" srcOrd="5" destOrd="0" presId="urn:microsoft.com/office/officeart/2008/layout/VerticalAccentList"/>
    <dgm:cxn modelId="{FCAAB56F-083B-400F-A782-C400AE5FABE1}" type="presParOf" srcId="{4C096E19-5B9B-4A2F-AC8F-F4DCC9F639AA}" destId="{587B4918-7693-4C53-9DC1-B8997932752C}" srcOrd="6" destOrd="0" presId="urn:microsoft.com/office/officeart/2008/layout/VerticalAccentList"/>
    <dgm:cxn modelId="{B2CB1FC1-14CB-460E-B6EA-808B1ABC0D2D}" type="presParOf" srcId="{4C096E19-5B9B-4A2F-AC8F-F4DCC9F639AA}" destId="{9F4AFF7E-A702-41F4-A48D-87BB50E00BD0}" srcOrd="7" destOrd="0" presId="urn:microsoft.com/office/officeart/2008/layout/VerticalAccentList"/>
    <dgm:cxn modelId="{0AABB2EB-58F5-4CE6-910B-EE9A55F7E2F2}" type="presParOf" srcId="{F31AD6AC-3EE6-4B97-BC2F-381563A07B74}" destId="{6FDC4158-AA27-4897-8F48-D1D8B417406D}" srcOrd="8" destOrd="0" presId="urn:microsoft.com/office/officeart/2008/layout/VerticalAccentList"/>
    <dgm:cxn modelId="{61E699C9-1E5D-42D2-82B9-37DEE0CAB6C2}" type="presParOf" srcId="{F31AD6AC-3EE6-4B97-BC2F-381563A07B74}" destId="{25059946-85DD-426D-9776-97F1FBCB4144}" srcOrd="9" destOrd="0" presId="urn:microsoft.com/office/officeart/2008/layout/VerticalAccentList"/>
    <dgm:cxn modelId="{A68C3D39-58E6-4451-BBF4-F7587FB3C95A}" type="presParOf" srcId="{25059946-85DD-426D-9776-97F1FBCB4144}" destId="{8B2A5F54-E28B-48FD-A3A6-9A80999A21E6}" srcOrd="0" destOrd="0" presId="urn:microsoft.com/office/officeart/2008/layout/VerticalAccentList"/>
    <dgm:cxn modelId="{B04C51AB-5E72-41C8-9590-2D2F27F2ED22}" type="presParOf" srcId="{F31AD6AC-3EE6-4B97-BC2F-381563A07B74}" destId="{449C3BFA-7708-4470-B395-94A1D71DC508}" srcOrd="10" destOrd="0" presId="urn:microsoft.com/office/officeart/2008/layout/VerticalAccentList"/>
    <dgm:cxn modelId="{7EE03057-ECAB-4A34-B945-E69A442CE329}" type="presParOf" srcId="{449C3BFA-7708-4470-B395-94A1D71DC508}" destId="{6F0E5674-5B5B-4098-9626-AFB108F1394B}" srcOrd="0" destOrd="0" presId="urn:microsoft.com/office/officeart/2008/layout/VerticalAccentList"/>
    <dgm:cxn modelId="{69C51426-E0E6-48A9-A834-7D260A886BCA}" type="presParOf" srcId="{449C3BFA-7708-4470-B395-94A1D71DC508}" destId="{A5CE29D0-49E6-49B5-BED5-5038B3F920B6}" srcOrd="1" destOrd="0" presId="urn:microsoft.com/office/officeart/2008/layout/VerticalAccentList"/>
    <dgm:cxn modelId="{5E53B303-7E8B-4679-8766-ABDDE1A3A421}" type="presParOf" srcId="{449C3BFA-7708-4470-B395-94A1D71DC508}" destId="{7FC565B8-690C-4520-99E2-D9A84FEC0223}" srcOrd="2" destOrd="0" presId="urn:microsoft.com/office/officeart/2008/layout/VerticalAccentList"/>
    <dgm:cxn modelId="{626E4568-17E6-49CA-B6B0-BD6095C47561}" type="presParOf" srcId="{449C3BFA-7708-4470-B395-94A1D71DC508}" destId="{FB045C01-F45B-48D8-B116-EAFB57CBEF79}" srcOrd="3" destOrd="0" presId="urn:microsoft.com/office/officeart/2008/layout/VerticalAccentList"/>
    <dgm:cxn modelId="{2E6717A2-B129-46A4-AE94-9C52844B39B5}" type="presParOf" srcId="{449C3BFA-7708-4470-B395-94A1D71DC508}" destId="{A3B75647-3004-4765-8DD1-502806B8BF74}" srcOrd="4" destOrd="0" presId="urn:microsoft.com/office/officeart/2008/layout/VerticalAccentList"/>
    <dgm:cxn modelId="{96998693-FB8B-4107-AB3C-C996645A5ADC}" type="presParOf" srcId="{449C3BFA-7708-4470-B395-94A1D71DC508}" destId="{BD1634C6-B171-4DBB-99E4-75034F932CF3}" srcOrd="5" destOrd="0" presId="urn:microsoft.com/office/officeart/2008/layout/VerticalAccentList"/>
    <dgm:cxn modelId="{8BC4B188-4050-4002-9027-EE73A5905251}" type="presParOf" srcId="{449C3BFA-7708-4470-B395-94A1D71DC508}" destId="{4F6995AB-8505-4CF7-BCF6-FC480E0CFD6F}" srcOrd="6"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56791-72FE-4E43-ACFF-E2E9ED7BDD6E}">
      <dsp:nvSpPr>
        <dsp:cNvPr id="0" name=""/>
        <dsp:cNvSpPr/>
      </dsp:nvSpPr>
      <dsp:spPr>
        <a:xfrm>
          <a:off x="1142870" y="2269"/>
          <a:ext cx="5274870" cy="479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es-MX" sz="2200" kern="1200" dirty="0"/>
            <a:t>UNIDAD 1 </a:t>
          </a:r>
        </a:p>
      </dsp:txBody>
      <dsp:txXfrm>
        <a:off x="1142870" y="2269"/>
        <a:ext cx="5274870" cy="479533"/>
      </dsp:txXfrm>
    </dsp:sp>
    <dsp:sp modelId="{EC4A72A2-3804-428C-AAEA-268AC245D803}">
      <dsp:nvSpPr>
        <dsp:cNvPr id="0" name=""/>
        <dsp:cNvSpPr/>
      </dsp:nvSpPr>
      <dsp:spPr>
        <a:xfrm>
          <a:off x="1142870" y="481802"/>
          <a:ext cx="1234319" cy="9768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C7417-B671-4E39-A886-0454ECD67CBD}">
      <dsp:nvSpPr>
        <dsp:cNvPr id="0" name=""/>
        <dsp:cNvSpPr/>
      </dsp:nvSpPr>
      <dsp:spPr>
        <a:xfrm>
          <a:off x="1884282" y="481802"/>
          <a:ext cx="1234319" cy="9768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8E1839-B93B-4FF5-A1A2-08E69732B77B}">
      <dsp:nvSpPr>
        <dsp:cNvPr id="0" name=""/>
        <dsp:cNvSpPr/>
      </dsp:nvSpPr>
      <dsp:spPr>
        <a:xfrm>
          <a:off x="2626281" y="481802"/>
          <a:ext cx="1234319" cy="9768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4F6A78-E149-41B0-BA2C-788D694EEEEB}">
      <dsp:nvSpPr>
        <dsp:cNvPr id="0" name=""/>
        <dsp:cNvSpPr/>
      </dsp:nvSpPr>
      <dsp:spPr>
        <a:xfrm>
          <a:off x="3367693" y="481802"/>
          <a:ext cx="1234319" cy="9768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E4D301-826D-4572-B0E2-84E2DFC0B4BC}">
      <dsp:nvSpPr>
        <dsp:cNvPr id="0" name=""/>
        <dsp:cNvSpPr/>
      </dsp:nvSpPr>
      <dsp:spPr>
        <a:xfrm>
          <a:off x="4109692" y="481802"/>
          <a:ext cx="1234319" cy="9768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438E8C-28E5-42B7-A0F4-31C8E9C5A02C}">
      <dsp:nvSpPr>
        <dsp:cNvPr id="0" name=""/>
        <dsp:cNvSpPr/>
      </dsp:nvSpPr>
      <dsp:spPr>
        <a:xfrm>
          <a:off x="4851104" y="481802"/>
          <a:ext cx="1234319" cy="9768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F2468C-803A-4754-AE9C-CAA64D6211BC}">
      <dsp:nvSpPr>
        <dsp:cNvPr id="0" name=""/>
        <dsp:cNvSpPr/>
      </dsp:nvSpPr>
      <dsp:spPr>
        <a:xfrm>
          <a:off x="5593102" y="481802"/>
          <a:ext cx="1234319" cy="9768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1910B0-2E4B-4E89-B315-72C4BC01C773}">
      <dsp:nvSpPr>
        <dsp:cNvPr id="0" name=""/>
        <dsp:cNvSpPr/>
      </dsp:nvSpPr>
      <dsp:spPr>
        <a:xfrm>
          <a:off x="1142870" y="579485"/>
          <a:ext cx="5343443" cy="78146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s-MX" sz="1600" kern="1200" dirty="0"/>
            <a:t> El pensamiento geométrico y su enseñanza y aprendizaje, en el plan y programa de estudios de educación preescolar </a:t>
          </a:r>
        </a:p>
      </dsp:txBody>
      <dsp:txXfrm>
        <a:off x="1142870" y="579485"/>
        <a:ext cx="5343443" cy="781462"/>
      </dsp:txXfrm>
    </dsp:sp>
    <dsp:sp modelId="{6C430744-1920-4B83-B1C7-FB3C98CA9E6E}">
      <dsp:nvSpPr>
        <dsp:cNvPr id="0" name=""/>
        <dsp:cNvSpPr/>
      </dsp:nvSpPr>
      <dsp:spPr>
        <a:xfrm>
          <a:off x="1142870" y="1535104"/>
          <a:ext cx="5274870" cy="479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es-MX" sz="2200" kern="1200" dirty="0"/>
            <a:t>UNIDAD 2</a:t>
          </a:r>
        </a:p>
      </dsp:txBody>
      <dsp:txXfrm>
        <a:off x="1142870" y="1535104"/>
        <a:ext cx="5274870" cy="479533"/>
      </dsp:txXfrm>
    </dsp:sp>
    <dsp:sp modelId="{2F1D458D-F7C1-45BE-B3D8-3EC34B55E3DD}">
      <dsp:nvSpPr>
        <dsp:cNvPr id="0" name=""/>
        <dsp:cNvSpPr/>
      </dsp:nvSpPr>
      <dsp:spPr>
        <a:xfrm>
          <a:off x="1142870" y="2014638"/>
          <a:ext cx="1234319" cy="9768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634AE9-D6DE-4346-99C2-F3A357B836DA}">
      <dsp:nvSpPr>
        <dsp:cNvPr id="0" name=""/>
        <dsp:cNvSpPr/>
      </dsp:nvSpPr>
      <dsp:spPr>
        <a:xfrm>
          <a:off x="1884282" y="2014638"/>
          <a:ext cx="1234319" cy="9768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021C6-F1FC-47F5-B32B-E4CA0C57C31A}">
      <dsp:nvSpPr>
        <dsp:cNvPr id="0" name=""/>
        <dsp:cNvSpPr/>
      </dsp:nvSpPr>
      <dsp:spPr>
        <a:xfrm>
          <a:off x="2626281" y="2014638"/>
          <a:ext cx="1234319" cy="9768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6C3D09-A6B2-4C9B-9BEF-966F8FD4313D}">
      <dsp:nvSpPr>
        <dsp:cNvPr id="0" name=""/>
        <dsp:cNvSpPr/>
      </dsp:nvSpPr>
      <dsp:spPr>
        <a:xfrm>
          <a:off x="3367693" y="2014638"/>
          <a:ext cx="1234319" cy="9768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1C9749-1484-411F-9BE6-0BC301324FE0}">
      <dsp:nvSpPr>
        <dsp:cNvPr id="0" name=""/>
        <dsp:cNvSpPr/>
      </dsp:nvSpPr>
      <dsp:spPr>
        <a:xfrm>
          <a:off x="4109692" y="2014638"/>
          <a:ext cx="1234319" cy="9768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C9E43E-367F-4CA6-9CD0-AC0BEA2B22F0}">
      <dsp:nvSpPr>
        <dsp:cNvPr id="0" name=""/>
        <dsp:cNvSpPr/>
      </dsp:nvSpPr>
      <dsp:spPr>
        <a:xfrm>
          <a:off x="4851104" y="2014638"/>
          <a:ext cx="1234319" cy="9768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AC865C-80DB-48ED-ADB5-8D0D60BCA486}">
      <dsp:nvSpPr>
        <dsp:cNvPr id="0" name=""/>
        <dsp:cNvSpPr/>
      </dsp:nvSpPr>
      <dsp:spPr>
        <a:xfrm>
          <a:off x="5593102" y="2014638"/>
          <a:ext cx="1234319" cy="9768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84DF1C-81F2-49D2-8EDD-9AD511E7AA52}">
      <dsp:nvSpPr>
        <dsp:cNvPr id="0" name=""/>
        <dsp:cNvSpPr/>
      </dsp:nvSpPr>
      <dsp:spPr>
        <a:xfrm>
          <a:off x="1142870" y="2112320"/>
          <a:ext cx="5343443" cy="78146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s-MX" sz="1600" kern="1200" dirty="0"/>
            <a:t>Estrategias d enseñanza y aprendizaje para el desarrollo de la ubicación espacial y del pensamiento geométrico </a:t>
          </a:r>
        </a:p>
      </dsp:txBody>
      <dsp:txXfrm>
        <a:off x="1142870" y="2112320"/>
        <a:ext cx="5343443" cy="781462"/>
      </dsp:txXfrm>
    </dsp:sp>
    <dsp:sp modelId="{88CDFE15-97DD-40EC-AB66-1FF8E2931541}">
      <dsp:nvSpPr>
        <dsp:cNvPr id="0" name=""/>
        <dsp:cNvSpPr/>
      </dsp:nvSpPr>
      <dsp:spPr>
        <a:xfrm>
          <a:off x="1142870" y="3067939"/>
          <a:ext cx="5274870" cy="479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es-MX" sz="2200" kern="1200" dirty="0"/>
            <a:t>UNIDAD 3</a:t>
          </a:r>
        </a:p>
      </dsp:txBody>
      <dsp:txXfrm>
        <a:off x="1142870" y="3067939"/>
        <a:ext cx="5274870" cy="479533"/>
      </dsp:txXfrm>
    </dsp:sp>
    <dsp:sp modelId="{87CB0F18-417B-46F3-B497-C3917FEBA464}">
      <dsp:nvSpPr>
        <dsp:cNvPr id="0" name=""/>
        <dsp:cNvSpPr/>
      </dsp:nvSpPr>
      <dsp:spPr>
        <a:xfrm>
          <a:off x="1142870" y="3547473"/>
          <a:ext cx="1234319" cy="9768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D291A-730E-432E-BCD8-8993A20D20CE}">
      <dsp:nvSpPr>
        <dsp:cNvPr id="0" name=""/>
        <dsp:cNvSpPr/>
      </dsp:nvSpPr>
      <dsp:spPr>
        <a:xfrm>
          <a:off x="1884282" y="3547473"/>
          <a:ext cx="1234319" cy="9768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E398C4-9F9F-4D2F-B1F3-DC22AC009654}">
      <dsp:nvSpPr>
        <dsp:cNvPr id="0" name=""/>
        <dsp:cNvSpPr/>
      </dsp:nvSpPr>
      <dsp:spPr>
        <a:xfrm>
          <a:off x="2626281" y="3547473"/>
          <a:ext cx="1234319" cy="9768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8507BD-9B7F-4B06-9AB0-F1EF3085C9CA}">
      <dsp:nvSpPr>
        <dsp:cNvPr id="0" name=""/>
        <dsp:cNvSpPr/>
      </dsp:nvSpPr>
      <dsp:spPr>
        <a:xfrm>
          <a:off x="3367693" y="3547473"/>
          <a:ext cx="1234319" cy="9768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75046C-67B9-4E72-8194-86248D270919}">
      <dsp:nvSpPr>
        <dsp:cNvPr id="0" name=""/>
        <dsp:cNvSpPr/>
      </dsp:nvSpPr>
      <dsp:spPr>
        <a:xfrm>
          <a:off x="4109692" y="3547473"/>
          <a:ext cx="1234319" cy="9768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4C6CE5-12AB-4F70-BDDC-E8566639C8C4}">
      <dsp:nvSpPr>
        <dsp:cNvPr id="0" name=""/>
        <dsp:cNvSpPr/>
      </dsp:nvSpPr>
      <dsp:spPr>
        <a:xfrm>
          <a:off x="4851104" y="3547473"/>
          <a:ext cx="1234319" cy="9768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B4918-7693-4C53-9DC1-B8997932752C}">
      <dsp:nvSpPr>
        <dsp:cNvPr id="0" name=""/>
        <dsp:cNvSpPr/>
      </dsp:nvSpPr>
      <dsp:spPr>
        <a:xfrm>
          <a:off x="5593102" y="3547473"/>
          <a:ext cx="1234319" cy="9768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AFF7E-A702-41F4-A48D-87BB50E00BD0}">
      <dsp:nvSpPr>
        <dsp:cNvPr id="0" name=""/>
        <dsp:cNvSpPr/>
      </dsp:nvSpPr>
      <dsp:spPr>
        <a:xfrm>
          <a:off x="1142870" y="3645156"/>
          <a:ext cx="5343443" cy="78146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s-MX" sz="1600" kern="1200" dirty="0"/>
            <a:t> Las magnitudes y medidas, su enseñanza y aprendizaje en el plan y programa de estudios de educación preescolar </a:t>
          </a:r>
        </a:p>
      </dsp:txBody>
      <dsp:txXfrm>
        <a:off x="1142870" y="3645156"/>
        <a:ext cx="5343443" cy="781462"/>
      </dsp:txXfrm>
    </dsp:sp>
    <dsp:sp modelId="{8B2A5F54-E28B-48FD-A3A6-9A80999A21E6}">
      <dsp:nvSpPr>
        <dsp:cNvPr id="0" name=""/>
        <dsp:cNvSpPr/>
      </dsp:nvSpPr>
      <dsp:spPr>
        <a:xfrm>
          <a:off x="1142870" y="4600774"/>
          <a:ext cx="5274870" cy="479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endParaRPr lang="es-MX" sz="2200" kern="1200" dirty="0"/>
        </a:p>
      </dsp:txBody>
      <dsp:txXfrm>
        <a:off x="1142870" y="4600774"/>
        <a:ext cx="5274870" cy="479533"/>
      </dsp:txXfrm>
    </dsp:sp>
    <dsp:sp modelId="{6F0E5674-5B5B-4098-9626-AFB108F1394B}">
      <dsp:nvSpPr>
        <dsp:cNvPr id="0" name=""/>
        <dsp:cNvSpPr/>
      </dsp:nvSpPr>
      <dsp:spPr>
        <a:xfrm>
          <a:off x="1142870" y="5080308"/>
          <a:ext cx="703316" cy="117219"/>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CE29D0-49E6-49B5-BED5-5038B3F920B6}">
      <dsp:nvSpPr>
        <dsp:cNvPr id="0" name=""/>
        <dsp:cNvSpPr/>
      </dsp:nvSpPr>
      <dsp:spPr>
        <a:xfrm>
          <a:off x="1926732" y="5057776"/>
          <a:ext cx="703316" cy="117219"/>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C565B8-690C-4520-99E2-D9A84FEC0223}">
      <dsp:nvSpPr>
        <dsp:cNvPr id="0" name=""/>
        <dsp:cNvSpPr/>
      </dsp:nvSpPr>
      <dsp:spPr>
        <a:xfrm>
          <a:off x="2631556" y="5080308"/>
          <a:ext cx="703316" cy="117219"/>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45C01-F45B-48D8-B116-EAFB57CBEF79}">
      <dsp:nvSpPr>
        <dsp:cNvPr id="0" name=""/>
        <dsp:cNvSpPr/>
      </dsp:nvSpPr>
      <dsp:spPr>
        <a:xfrm>
          <a:off x="3375898" y="5080308"/>
          <a:ext cx="703316" cy="117219"/>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B75647-3004-4765-8DD1-502806B8BF74}">
      <dsp:nvSpPr>
        <dsp:cNvPr id="0" name=""/>
        <dsp:cNvSpPr/>
      </dsp:nvSpPr>
      <dsp:spPr>
        <a:xfrm>
          <a:off x="4120241" y="5080308"/>
          <a:ext cx="703316" cy="117219"/>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634C6-B171-4DBB-99E4-75034F932CF3}">
      <dsp:nvSpPr>
        <dsp:cNvPr id="0" name=""/>
        <dsp:cNvSpPr/>
      </dsp:nvSpPr>
      <dsp:spPr>
        <a:xfrm>
          <a:off x="4864584" y="5080308"/>
          <a:ext cx="703316" cy="117219"/>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6995AB-8505-4CF7-BCF6-FC480E0CFD6F}">
      <dsp:nvSpPr>
        <dsp:cNvPr id="0" name=""/>
        <dsp:cNvSpPr/>
      </dsp:nvSpPr>
      <dsp:spPr>
        <a:xfrm>
          <a:off x="5608927" y="5080308"/>
          <a:ext cx="703316" cy="117219"/>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xfrm>
            <a:off x="1143000" y="685800"/>
            <a:ext cx="4572000" cy="3429000"/>
          </a:xfrm>
          <a:prstGeom prst="rect">
            <a:avLst/>
          </a:prstGeom>
        </p:spPr>
        <p:txBody>
          <a:bodyPr/>
          <a:lstStyle/>
          <a:p>
            <a:endParaRPr/>
          </a:p>
        </p:txBody>
      </p:sp>
      <p:sp>
        <p:nvSpPr>
          <p:cNvPr id="206" name="Shape 20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26518994"/>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entury Gothic"/>
      </a:defRPr>
    </a:lvl1pPr>
    <a:lvl2pPr indent="228600" latinLnBrk="0">
      <a:defRPr sz="1200">
        <a:latin typeface="+mn-lt"/>
        <a:ea typeface="+mn-ea"/>
        <a:cs typeface="+mn-cs"/>
        <a:sym typeface="Century Gothic"/>
      </a:defRPr>
    </a:lvl2pPr>
    <a:lvl3pPr indent="457200" latinLnBrk="0">
      <a:defRPr sz="1200">
        <a:latin typeface="+mn-lt"/>
        <a:ea typeface="+mn-ea"/>
        <a:cs typeface="+mn-cs"/>
        <a:sym typeface="Century Gothic"/>
      </a:defRPr>
    </a:lvl3pPr>
    <a:lvl4pPr indent="685800" latinLnBrk="0">
      <a:defRPr sz="1200">
        <a:latin typeface="+mn-lt"/>
        <a:ea typeface="+mn-ea"/>
        <a:cs typeface="+mn-cs"/>
        <a:sym typeface="Century Gothic"/>
      </a:defRPr>
    </a:lvl4pPr>
    <a:lvl5pPr indent="914400" latinLnBrk="0">
      <a:defRPr sz="1200">
        <a:latin typeface="+mn-lt"/>
        <a:ea typeface="+mn-ea"/>
        <a:cs typeface="+mn-cs"/>
        <a:sym typeface="Century Gothic"/>
      </a:defRPr>
    </a:lvl5pPr>
    <a:lvl6pPr indent="1143000" latinLnBrk="0">
      <a:defRPr sz="1200">
        <a:latin typeface="+mn-lt"/>
        <a:ea typeface="+mn-ea"/>
        <a:cs typeface="+mn-cs"/>
        <a:sym typeface="Century Gothic"/>
      </a:defRPr>
    </a:lvl6pPr>
    <a:lvl7pPr indent="1371600" latinLnBrk="0">
      <a:defRPr sz="1200">
        <a:latin typeface="+mn-lt"/>
        <a:ea typeface="+mn-ea"/>
        <a:cs typeface="+mn-cs"/>
        <a:sym typeface="Century Gothic"/>
      </a:defRPr>
    </a:lvl7pPr>
    <a:lvl8pPr indent="1600200" latinLnBrk="0">
      <a:defRPr sz="1200">
        <a:latin typeface="+mn-lt"/>
        <a:ea typeface="+mn-ea"/>
        <a:cs typeface="+mn-cs"/>
        <a:sym typeface="Century Gothic"/>
      </a:defRPr>
    </a:lvl8pPr>
    <a:lvl9pPr indent="1828800" latinLnBrk="0">
      <a:defRPr sz="1200">
        <a:latin typeface="+mn-lt"/>
        <a:ea typeface="+mn-ea"/>
        <a:cs typeface="+mn-cs"/>
        <a:sym typeface="Century Gothic"/>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a de título">
    <p:spTree>
      <p:nvGrpSpPr>
        <p:cNvPr id="1" name=""/>
        <p:cNvGrpSpPr/>
        <p:nvPr/>
      </p:nvGrpSpPr>
      <p:grpSpPr>
        <a:xfrm>
          <a:off x="0" y="0"/>
          <a:ext cx="0" cy="0"/>
          <a:chOff x="0" y="0"/>
          <a:chExt cx="0" cy="0"/>
        </a:xfrm>
      </p:grpSpPr>
      <p:sp>
        <p:nvSpPr>
          <p:cNvPr id="12" name="Rectángulo"/>
          <p:cNvSpPr/>
          <p:nvPr/>
        </p:nvSpPr>
        <p:spPr>
          <a:xfrm>
            <a:off x="3186951" y="268288"/>
            <a:ext cx="5669284" cy="3900300"/>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3" name="Rectángulo"/>
          <p:cNvSpPr/>
          <p:nvPr/>
        </p:nvSpPr>
        <p:spPr>
          <a:xfrm>
            <a:off x="268940" y="268285"/>
            <a:ext cx="182883" cy="3886858"/>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4" name="Texto del título"/>
          <p:cNvSpPr txBox="1">
            <a:spLocks noGrp="1"/>
          </p:cNvSpPr>
          <p:nvPr>
            <p:ph type="title"/>
          </p:nvPr>
        </p:nvSpPr>
        <p:spPr>
          <a:xfrm>
            <a:off x="3200400" y="4208929"/>
            <a:ext cx="5458968" cy="1048687"/>
          </a:xfrm>
          <a:prstGeom prst="rect">
            <a:avLst/>
          </a:prstGeom>
        </p:spPr>
        <p:txBody>
          <a:bodyPr/>
          <a:lstStyle>
            <a:lvl1pPr>
              <a:defRPr sz="4600"/>
            </a:lvl1pPr>
          </a:lstStyle>
          <a:p>
            <a:r>
              <a:t>Texto del título</a:t>
            </a:r>
          </a:p>
        </p:txBody>
      </p:sp>
      <p:sp>
        <p:nvSpPr>
          <p:cNvPr id="15" name="Nivel de texto 1…"/>
          <p:cNvSpPr txBox="1">
            <a:spLocks noGrp="1"/>
          </p:cNvSpPr>
          <p:nvPr>
            <p:ph type="body" sz="quarter" idx="1"/>
          </p:nvPr>
        </p:nvSpPr>
        <p:spPr>
          <a:xfrm>
            <a:off x="3200400" y="5257800"/>
            <a:ext cx="5458968" cy="621792"/>
          </a:xfrm>
          <a:prstGeom prst="rect">
            <a:avLst/>
          </a:prstGeom>
        </p:spPr>
        <p:txBody>
          <a:bodyPr/>
          <a:lstStyle>
            <a:lvl1pPr marL="0" indent="0">
              <a:spcBef>
                <a:spcPts val="0"/>
              </a:spcBef>
              <a:buClrTx/>
              <a:buSzTx/>
              <a:buNone/>
              <a:defRPr sz="1600"/>
            </a:lvl1pPr>
            <a:lvl2pPr marL="0" indent="0">
              <a:spcBef>
                <a:spcPts val="0"/>
              </a:spcBef>
              <a:buClrTx/>
              <a:buSzTx/>
              <a:buNone/>
              <a:defRPr sz="1600"/>
            </a:lvl2pPr>
            <a:lvl3pPr marL="0" indent="0">
              <a:spcBef>
                <a:spcPts val="0"/>
              </a:spcBef>
              <a:buClrTx/>
              <a:buSzTx/>
              <a:buNone/>
              <a:defRPr sz="1600"/>
            </a:lvl3pPr>
            <a:lvl4pPr marL="0" indent="0">
              <a:spcBef>
                <a:spcPts val="0"/>
              </a:spcBef>
              <a:buClrTx/>
              <a:buSzTx/>
              <a:buNone/>
              <a:defRPr sz="1600"/>
            </a:lvl4pPr>
            <a:lvl5pPr marL="0" indent="0">
              <a:spcBef>
                <a:spcPts val="0"/>
              </a:spcBef>
              <a:buClrTx/>
              <a:buSz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16" name="Número de diapositiva"/>
          <p:cNvSpPr txBox="1">
            <a:spLocks noGrp="1"/>
          </p:cNvSpPr>
          <p:nvPr>
            <p:ph type="sldNum" sz="quarter" idx="2"/>
          </p:nvPr>
        </p:nvSpPr>
        <p:spPr>
          <a:xfrm>
            <a:off x="8681678" y="6410644"/>
            <a:ext cx="260618" cy="256537"/>
          </a:xfrm>
          <a:prstGeom prst="rect">
            <a:avLst/>
          </a:prstGeom>
        </p:spPr>
        <p:txBody>
          <a:bodyPr/>
          <a:lstStyle>
            <a:lvl1pPr>
              <a:defRPr sz="1100">
                <a:solidFill>
                  <a:srgbClr val="858585"/>
                </a:solidFill>
              </a:defRPr>
            </a:lvl1p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3 objetos">
    <p:spTree>
      <p:nvGrpSpPr>
        <p:cNvPr id="1" name=""/>
        <p:cNvGrpSpPr/>
        <p:nvPr/>
      </p:nvGrpSpPr>
      <p:grpSpPr>
        <a:xfrm>
          <a:off x="0" y="0"/>
          <a:ext cx="0" cy="0"/>
          <a:chOff x="0" y="0"/>
          <a:chExt cx="0" cy="0"/>
        </a:xfrm>
      </p:grpSpPr>
      <p:sp>
        <p:nvSpPr>
          <p:cNvPr id="105" name="Texto del título"/>
          <p:cNvSpPr txBox="1">
            <a:spLocks noGrp="1"/>
          </p:cNvSpPr>
          <p:nvPr>
            <p:ph type="title"/>
          </p:nvPr>
        </p:nvSpPr>
        <p:spPr>
          <a:prstGeom prst="rect">
            <a:avLst/>
          </a:prstGeom>
        </p:spPr>
        <p:txBody>
          <a:bodyPr/>
          <a:lstStyle/>
          <a:p>
            <a:r>
              <a:t>Texto del título</a:t>
            </a:r>
          </a:p>
        </p:txBody>
      </p:sp>
      <p:sp>
        <p:nvSpPr>
          <p:cNvPr id="106" name="Nivel de texto 1…"/>
          <p:cNvSpPr txBox="1">
            <a:spLocks noGrp="1"/>
          </p:cNvSpPr>
          <p:nvPr>
            <p:ph type="body" sz="quarter" idx="1"/>
          </p:nvPr>
        </p:nvSpPr>
        <p:spPr>
          <a:xfrm>
            <a:off x="4282440" y="2214559"/>
            <a:ext cx="3566160" cy="1920244"/>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0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4 objetos">
    <p:spTree>
      <p:nvGrpSpPr>
        <p:cNvPr id="1" name=""/>
        <p:cNvGrpSpPr/>
        <p:nvPr/>
      </p:nvGrpSpPr>
      <p:grpSpPr>
        <a:xfrm>
          <a:off x="0" y="0"/>
          <a:ext cx="0" cy="0"/>
          <a:chOff x="0" y="0"/>
          <a:chExt cx="0" cy="0"/>
        </a:xfrm>
      </p:grpSpPr>
      <p:sp>
        <p:nvSpPr>
          <p:cNvPr id="114" name="Texto del título"/>
          <p:cNvSpPr txBox="1">
            <a:spLocks noGrp="1"/>
          </p:cNvSpPr>
          <p:nvPr>
            <p:ph type="title"/>
          </p:nvPr>
        </p:nvSpPr>
        <p:spPr>
          <a:prstGeom prst="rect">
            <a:avLst/>
          </a:prstGeom>
        </p:spPr>
        <p:txBody>
          <a:bodyPr/>
          <a:lstStyle/>
          <a:p>
            <a:r>
              <a:t>Texto del título</a:t>
            </a:r>
          </a:p>
        </p:txBody>
      </p:sp>
      <p:sp>
        <p:nvSpPr>
          <p:cNvPr id="115" name="Nivel de texto 1…"/>
          <p:cNvSpPr txBox="1">
            <a:spLocks noGrp="1"/>
          </p:cNvSpPr>
          <p:nvPr>
            <p:ph type="body" sz="quarter" idx="1"/>
          </p:nvPr>
        </p:nvSpPr>
        <p:spPr>
          <a:xfrm>
            <a:off x="4282440" y="2214559"/>
            <a:ext cx="3566160" cy="1920244"/>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1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ólo el título">
    <p:spTree>
      <p:nvGrpSpPr>
        <p:cNvPr id="1" name=""/>
        <p:cNvGrpSpPr/>
        <p:nvPr/>
      </p:nvGrpSpPr>
      <p:grpSpPr>
        <a:xfrm>
          <a:off x="0" y="0"/>
          <a:ext cx="0" cy="0"/>
          <a:chOff x="0" y="0"/>
          <a:chExt cx="0" cy="0"/>
        </a:xfrm>
      </p:grpSpPr>
      <p:sp>
        <p:nvSpPr>
          <p:cNvPr id="123" name="Texto del título"/>
          <p:cNvSpPr txBox="1">
            <a:spLocks noGrp="1"/>
          </p:cNvSpPr>
          <p:nvPr>
            <p:ph type="title"/>
          </p:nvPr>
        </p:nvSpPr>
        <p:spPr>
          <a:xfrm>
            <a:off x="457198" y="914400"/>
            <a:ext cx="6508379" cy="1143000"/>
          </a:xfrm>
          <a:prstGeom prst="rect">
            <a:avLst/>
          </a:prstGeom>
        </p:spPr>
        <p:txBody>
          <a:bodyPr/>
          <a:lstStyle/>
          <a:p>
            <a:r>
              <a:t>Texto del título</a:t>
            </a:r>
          </a:p>
        </p:txBody>
      </p:sp>
      <p:sp>
        <p:nvSpPr>
          <p:cNvPr id="12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En blanco">
    <p:spTree>
      <p:nvGrpSpPr>
        <p:cNvPr id="1" name=""/>
        <p:cNvGrpSpPr/>
        <p:nvPr/>
      </p:nvGrpSpPr>
      <p:grpSpPr>
        <a:xfrm>
          <a:off x="0" y="0"/>
          <a:ext cx="0" cy="0"/>
          <a:chOff x="0" y="0"/>
          <a:chExt cx="0" cy="0"/>
        </a:xfrm>
      </p:grpSpPr>
      <p:sp>
        <p:nvSpPr>
          <p:cNvPr id="131" name="Rectángulo"/>
          <p:cNvSpPr/>
          <p:nvPr/>
        </p:nvSpPr>
        <p:spPr>
          <a:xfrm>
            <a:off x="8148918" y="268288"/>
            <a:ext cx="718076" cy="566930"/>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3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Contenido con título">
    <p:spTree>
      <p:nvGrpSpPr>
        <p:cNvPr id="1" name=""/>
        <p:cNvGrpSpPr/>
        <p:nvPr/>
      </p:nvGrpSpPr>
      <p:grpSpPr>
        <a:xfrm>
          <a:off x="0" y="0"/>
          <a:ext cx="0" cy="0"/>
          <a:chOff x="0" y="0"/>
          <a:chExt cx="0" cy="0"/>
        </a:xfrm>
      </p:grpSpPr>
      <p:sp>
        <p:nvSpPr>
          <p:cNvPr id="139" name="Rectángulo"/>
          <p:cNvSpPr/>
          <p:nvPr/>
        </p:nvSpPr>
        <p:spPr>
          <a:xfrm>
            <a:off x="8148918" y="268288"/>
            <a:ext cx="718076" cy="566930"/>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40" name="Texto del título"/>
          <p:cNvSpPr txBox="1">
            <a:spLocks noGrp="1"/>
          </p:cNvSpPr>
          <p:nvPr>
            <p:ph type="title"/>
          </p:nvPr>
        </p:nvSpPr>
        <p:spPr>
          <a:xfrm>
            <a:off x="457198" y="995081"/>
            <a:ext cx="3566163" cy="1035428"/>
          </a:xfrm>
          <a:prstGeom prst="rect">
            <a:avLst/>
          </a:prstGeom>
        </p:spPr>
        <p:txBody>
          <a:bodyPr/>
          <a:lstStyle>
            <a:lvl1pPr>
              <a:defRPr sz="2800"/>
            </a:lvl1pPr>
          </a:lstStyle>
          <a:p>
            <a:r>
              <a:t>Texto del título</a:t>
            </a:r>
          </a:p>
        </p:txBody>
      </p:sp>
      <p:sp>
        <p:nvSpPr>
          <p:cNvPr id="141" name="Nivel de texto 1…"/>
          <p:cNvSpPr txBox="1">
            <a:spLocks noGrp="1"/>
          </p:cNvSpPr>
          <p:nvPr>
            <p:ph type="body" sz="half" idx="1"/>
          </p:nvPr>
        </p:nvSpPr>
        <p:spPr>
          <a:xfrm>
            <a:off x="4762051" y="990600"/>
            <a:ext cx="3566163" cy="5135563"/>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42" name="Rectángulo"/>
          <p:cNvSpPr>
            <a:spLocks noGrp="1"/>
          </p:cNvSpPr>
          <p:nvPr>
            <p:ph type="body" sz="half" idx="13"/>
          </p:nvPr>
        </p:nvSpPr>
        <p:spPr>
          <a:xfrm>
            <a:off x="457197" y="2057400"/>
            <a:ext cx="3566164" cy="3657602"/>
          </a:xfrm>
          <a:prstGeom prst="rect">
            <a:avLst/>
          </a:prstGeom>
        </p:spPr>
        <p:txBody>
          <a:bodyPr/>
          <a:lstStyle/>
          <a:p>
            <a:endParaRPr/>
          </a:p>
        </p:txBody>
      </p:sp>
      <p:sp>
        <p:nvSpPr>
          <p:cNvPr id="14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Imagen con título">
    <p:spTree>
      <p:nvGrpSpPr>
        <p:cNvPr id="1" name=""/>
        <p:cNvGrpSpPr/>
        <p:nvPr/>
      </p:nvGrpSpPr>
      <p:grpSpPr>
        <a:xfrm>
          <a:off x="0" y="0"/>
          <a:ext cx="0" cy="0"/>
          <a:chOff x="0" y="0"/>
          <a:chExt cx="0" cy="0"/>
        </a:xfrm>
      </p:grpSpPr>
      <p:sp>
        <p:nvSpPr>
          <p:cNvPr id="150" name="Rectángulo"/>
          <p:cNvSpPr/>
          <p:nvPr/>
        </p:nvSpPr>
        <p:spPr>
          <a:xfrm>
            <a:off x="4746811" y="268288"/>
            <a:ext cx="4114802" cy="566930"/>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51" name="Texto del título"/>
          <p:cNvSpPr txBox="1">
            <a:spLocks noGrp="1"/>
          </p:cNvSpPr>
          <p:nvPr>
            <p:ph type="title"/>
          </p:nvPr>
        </p:nvSpPr>
        <p:spPr>
          <a:xfrm>
            <a:off x="457198" y="995081"/>
            <a:ext cx="3566163" cy="1035428"/>
          </a:xfrm>
          <a:prstGeom prst="rect">
            <a:avLst/>
          </a:prstGeom>
        </p:spPr>
        <p:txBody>
          <a:bodyPr/>
          <a:lstStyle>
            <a:lvl1pPr>
              <a:defRPr sz="2800"/>
            </a:lvl1pPr>
          </a:lstStyle>
          <a:p>
            <a:r>
              <a:t>Texto del título</a:t>
            </a:r>
          </a:p>
        </p:txBody>
      </p:sp>
      <p:sp>
        <p:nvSpPr>
          <p:cNvPr id="152" name="Nivel de texto 1…"/>
          <p:cNvSpPr txBox="1">
            <a:spLocks noGrp="1"/>
          </p:cNvSpPr>
          <p:nvPr>
            <p:ph type="body" sz="half" idx="1"/>
          </p:nvPr>
        </p:nvSpPr>
        <p:spPr>
          <a:xfrm>
            <a:off x="457198" y="2057400"/>
            <a:ext cx="3566163" cy="3657602"/>
          </a:xfrm>
          <a:prstGeom prst="rect">
            <a:avLst/>
          </a:prstGeom>
        </p:spPr>
        <p:txBody>
          <a:bodyPr/>
          <a:lstStyle>
            <a:lvl1pPr marL="0" indent="0">
              <a:spcBef>
                <a:spcPts val="600"/>
              </a:spcBef>
              <a:buClrTx/>
              <a:buSzTx/>
              <a:buNone/>
              <a:defRPr sz="1600"/>
            </a:lvl1pPr>
            <a:lvl2pPr marL="0" indent="0">
              <a:spcBef>
                <a:spcPts val="600"/>
              </a:spcBef>
              <a:buClrTx/>
              <a:buSzTx/>
              <a:buNone/>
              <a:defRPr sz="1600"/>
            </a:lvl2pPr>
            <a:lvl3pPr marL="0" indent="0">
              <a:spcBef>
                <a:spcPts val="600"/>
              </a:spcBef>
              <a:buClrTx/>
              <a:buSzTx/>
              <a:buNone/>
              <a:defRPr sz="1600"/>
            </a:lvl3pPr>
            <a:lvl4pPr marL="0" indent="0">
              <a:spcBef>
                <a:spcPts val="600"/>
              </a:spcBef>
              <a:buClrTx/>
              <a:buSzTx/>
              <a:buNone/>
              <a:defRPr sz="1600"/>
            </a:lvl4pPr>
            <a:lvl5pPr marL="0" indent="0">
              <a:spcBef>
                <a:spcPts val="600"/>
              </a:spcBef>
              <a:buClrTx/>
              <a:buSz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153" name="Imagen"/>
          <p:cNvSpPr>
            <a:spLocks noGrp="1"/>
          </p:cNvSpPr>
          <p:nvPr>
            <p:ph type="pic" sz="half" idx="13"/>
          </p:nvPr>
        </p:nvSpPr>
        <p:spPr>
          <a:xfrm>
            <a:off x="4760257" y="990600"/>
            <a:ext cx="4096515" cy="5611813"/>
          </a:xfrm>
          <a:prstGeom prst="rect">
            <a:avLst/>
          </a:prstGeom>
        </p:spPr>
        <p:txBody>
          <a:bodyPr lIns="91439" tIns="45719" rIns="91439" bIns="45719">
            <a:noAutofit/>
          </a:bodyPr>
          <a:lstStyle/>
          <a:p>
            <a:endParaRPr/>
          </a:p>
        </p:txBody>
      </p:sp>
      <p:sp>
        <p:nvSpPr>
          <p:cNvPr id="15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Imagen encima del título">
    <p:spTree>
      <p:nvGrpSpPr>
        <p:cNvPr id="1" name=""/>
        <p:cNvGrpSpPr/>
        <p:nvPr/>
      </p:nvGrpSpPr>
      <p:grpSpPr>
        <a:xfrm>
          <a:off x="0" y="0"/>
          <a:ext cx="0" cy="0"/>
          <a:chOff x="0" y="0"/>
          <a:chExt cx="0" cy="0"/>
        </a:xfrm>
      </p:grpSpPr>
      <p:sp>
        <p:nvSpPr>
          <p:cNvPr id="161" name="Rectángulo"/>
          <p:cNvSpPr/>
          <p:nvPr/>
        </p:nvSpPr>
        <p:spPr>
          <a:xfrm>
            <a:off x="7216775" y="268288"/>
            <a:ext cx="1639455" cy="3639313"/>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62" name="Texto del título"/>
          <p:cNvSpPr txBox="1">
            <a:spLocks noGrp="1"/>
          </p:cNvSpPr>
          <p:nvPr>
            <p:ph type="title"/>
          </p:nvPr>
        </p:nvSpPr>
        <p:spPr>
          <a:xfrm>
            <a:off x="458787" y="4267200"/>
            <a:ext cx="6477002" cy="566738"/>
          </a:xfrm>
          <a:prstGeom prst="rect">
            <a:avLst/>
          </a:prstGeom>
        </p:spPr>
        <p:txBody>
          <a:bodyPr/>
          <a:lstStyle>
            <a:lvl1pPr>
              <a:defRPr sz="2800"/>
            </a:lvl1pPr>
          </a:lstStyle>
          <a:p>
            <a:r>
              <a:t>Texto del título</a:t>
            </a:r>
          </a:p>
        </p:txBody>
      </p:sp>
      <p:sp>
        <p:nvSpPr>
          <p:cNvPr id="163" name="Imagen"/>
          <p:cNvSpPr>
            <a:spLocks noGrp="1"/>
          </p:cNvSpPr>
          <p:nvPr>
            <p:ph type="pic" sz="half" idx="13"/>
          </p:nvPr>
        </p:nvSpPr>
        <p:spPr>
          <a:xfrm>
            <a:off x="269874" y="268288"/>
            <a:ext cx="6858001" cy="3639312"/>
          </a:xfrm>
          <a:prstGeom prst="rect">
            <a:avLst/>
          </a:prstGeom>
        </p:spPr>
        <p:txBody>
          <a:bodyPr lIns="91439" tIns="45719" rIns="91439" bIns="45719">
            <a:noAutofit/>
          </a:bodyPr>
          <a:lstStyle/>
          <a:p>
            <a:endParaRPr/>
          </a:p>
        </p:txBody>
      </p:sp>
      <p:sp>
        <p:nvSpPr>
          <p:cNvPr id="164" name="Nivel de texto 1…"/>
          <p:cNvSpPr txBox="1">
            <a:spLocks noGrp="1"/>
          </p:cNvSpPr>
          <p:nvPr>
            <p:ph type="body" sz="quarter" idx="1"/>
          </p:nvPr>
        </p:nvSpPr>
        <p:spPr>
          <a:xfrm>
            <a:off x="458787" y="4840940"/>
            <a:ext cx="6475415" cy="1304274"/>
          </a:xfrm>
          <a:prstGeom prst="rect">
            <a:avLst/>
          </a:prstGeom>
        </p:spPr>
        <p:txBody>
          <a:bodyPr/>
          <a:lstStyle>
            <a:lvl1pPr marL="0" indent="0">
              <a:spcBef>
                <a:spcPts val="0"/>
              </a:spcBef>
              <a:buClrTx/>
              <a:buSzTx/>
              <a:buNone/>
              <a:defRPr sz="1600"/>
            </a:lvl1pPr>
            <a:lvl2pPr marL="0" indent="0">
              <a:spcBef>
                <a:spcPts val="0"/>
              </a:spcBef>
              <a:buClrTx/>
              <a:buSzTx/>
              <a:buNone/>
              <a:defRPr sz="1600"/>
            </a:lvl2pPr>
            <a:lvl3pPr marL="0" indent="0">
              <a:spcBef>
                <a:spcPts val="0"/>
              </a:spcBef>
              <a:buClrTx/>
              <a:buSzTx/>
              <a:buNone/>
              <a:defRPr sz="1600"/>
            </a:lvl3pPr>
            <a:lvl4pPr marL="0" indent="0">
              <a:spcBef>
                <a:spcPts val="0"/>
              </a:spcBef>
              <a:buClrTx/>
              <a:buSzTx/>
              <a:buNone/>
              <a:defRPr sz="1600"/>
            </a:lvl4pPr>
            <a:lvl5pPr marL="0" indent="0">
              <a:spcBef>
                <a:spcPts val="0"/>
              </a:spcBef>
              <a:buClrTx/>
              <a:buSz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16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4 imágenes con título">
    <p:spTree>
      <p:nvGrpSpPr>
        <p:cNvPr id="1" name=""/>
        <p:cNvGrpSpPr/>
        <p:nvPr/>
      </p:nvGrpSpPr>
      <p:grpSpPr>
        <a:xfrm>
          <a:off x="0" y="0"/>
          <a:ext cx="0" cy="0"/>
          <a:chOff x="0" y="0"/>
          <a:chExt cx="0" cy="0"/>
        </a:xfrm>
      </p:grpSpPr>
      <p:sp>
        <p:nvSpPr>
          <p:cNvPr id="172" name="Rectángulo"/>
          <p:cNvSpPr/>
          <p:nvPr/>
        </p:nvSpPr>
        <p:spPr>
          <a:xfrm>
            <a:off x="8135470" y="268288"/>
            <a:ext cx="720764" cy="3639313"/>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73" name="Texto del título"/>
          <p:cNvSpPr txBox="1">
            <a:spLocks noGrp="1"/>
          </p:cNvSpPr>
          <p:nvPr>
            <p:ph type="title"/>
          </p:nvPr>
        </p:nvSpPr>
        <p:spPr>
          <a:xfrm>
            <a:off x="458787" y="4267200"/>
            <a:ext cx="6477002" cy="566738"/>
          </a:xfrm>
          <a:prstGeom prst="rect">
            <a:avLst/>
          </a:prstGeom>
        </p:spPr>
        <p:txBody>
          <a:bodyPr/>
          <a:lstStyle>
            <a:lvl1pPr>
              <a:defRPr sz="2800"/>
            </a:lvl1pPr>
          </a:lstStyle>
          <a:p>
            <a:r>
              <a:t>Texto del título</a:t>
            </a:r>
          </a:p>
        </p:txBody>
      </p:sp>
      <p:sp>
        <p:nvSpPr>
          <p:cNvPr id="174" name="Imagen"/>
          <p:cNvSpPr>
            <a:spLocks noGrp="1"/>
          </p:cNvSpPr>
          <p:nvPr>
            <p:ph type="pic" sz="quarter" idx="13"/>
          </p:nvPr>
        </p:nvSpPr>
        <p:spPr>
          <a:xfrm>
            <a:off x="269874" y="268288"/>
            <a:ext cx="3006726" cy="3639312"/>
          </a:xfrm>
          <a:prstGeom prst="rect">
            <a:avLst/>
          </a:prstGeom>
        </p:spPr>
        <p:txBody>
          <a:bodyPr lIns="91439" tIns="45719" rIns="91439" bIns="45719">
            <a:noAutofit/>
          </a:bodyPr>
          <a:lstStyle/>
          <a:p>
            <a:endParaRPr/>
          </a:p>
        </p:txBody>
      </p:sp>
      <p:sp>
        <p:nvSpPr>
          <p:cNvPr id="175" name="Nivel de texto 1…"/>
          <p:cNvSpPr txBox="1">
            <a:spLocks noGrp="1"/>
          </p:cNvSpPr>
          <p:nvPr>
            <p:ph type="body" sz="quarter" idx="1"/>
          </p:nvPr>
        </p:nvSpPr>
        <p:spPr>
          <a:xfrm>
            <a:off x="458787" y="4840940"/>
            <a:ext cx="6475415" cy="1304274"/>
          </a:xfrm>
          <a:prstGeom prst="rect">
            <a:avLst/>
          </a:prstGeom>
        </p:spPr>
        <p:txBody>
          <a:bodyPr/>
          <a:lstStyle>
            <a:lvl1pPr marL="0" indent="0">
              <a:spcBef>
                <a:spcPts val="0"/>
              </a:spcBef>
              <a:buClrTx/>
              <a:buSzTx/>
              <a:buNone/>
              <a:defRPr sz="1600"/>
            </a:lvl1pPr>
            <a:lvl2pPr marL="0" indent="0">
              <a:spcBef>
                <a:spcPts val="0"/>
              </a:spcBef>
              <a:buClrTx/>
              <a:buSzTx/>
              <a:buNone/>
              <a:defRPr sz="1600"/>
            </a:lvl2pPr>
            <a:lvl3pPr marL="0" indent="0">
              <a:spcBef>
                <a:spcPts val="0"/>
              </a:spcBef>
              <a:buClrTx/>
              <a:buSzTx/>
              <a:buNone/>
              <a:defRPr sz="1600"/>
            </a:lvl3pPr>
            <a:lvl4pPr marL="0" indent="0">
              <a:spcBef>
                <a:spcPts val="0"/>
              </a:spcBef>
              <a:buClrTx/>
              <a:buSzTx/>
              <a:buNone/>
              <a:defRPr sz="1600"/>
            </a:lvl4pPr>
            <a:lvl5pPr marL="0" indent="0">
              <a:spcBef>
                <a:spcPts val="0"/>
              </a:spcBef>
              <a:buClrTx/>
              <a:buSz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176" name="Imagen"/>
          <p:cNvSpPr>
            <a:spLocks noGrp="1"/>
          </p:cNvSpPr>
          <p:nvPr>
            <p:ph type="pic" sz="quarter" idx="14"/>
          </p:nvPr>
        </p:nvSpPr>
        <p:spPr>
          <a:xfrm>
            <a:off x="3352800" y="268288"/>
            <a:ext cx="4701989" cy="1775668"/>
          </a:xfrm>
          <a:prstGeom prst="rect">
            <a:avLst/>
          </a:prstGeom>
        </p:spPr>
        <p:txBody>
          <a:bodyPr lIns="91439" tIns="45719" rIns="91439" bIns="45719">
            <a:noAutofit/>
          </a:bodyPr>
          <a:lstStyle/>
          <a:p>
            <a:endParaRPr/>
          </a:p>
        </p:txBody>
      </p:sp>
      <p:sp>
        <p:nvSpPr>
          <p:cNvPr id="177" name="Imagen"/>
          <p:cNvSpPr>
            <a:spLocks noGrp="1"/>
          </p:cNvSpPr>
          <p:nvPr>
            <p:ph type="pic" sz="quarter" idx="15"/>
          </p:nvPr>
        </p:nvSpPr>
        <p:spPr>
          <a:xfrm>
            <a:off x="3352800" y="2131934"/>
            <a:ext cx="2304289" cy="1775668"/>
          </a:xfrm>
          <a:prstGeom prst="rect">
            <a:avLst/>
          </a:prstGeom>
        </p:spPr>
        <p:txBody>
          <a:bodyPr lIns="91439" tIns="45719" rIns="91439" bIns="45719">
            <a:noAutofit/>
          </a:bodyPr>
          <a:lstStyle/>
          <a:p>
            <a:endParaRPr/>
          </a:p>
        </p:txBody>
      </p:sp>
      <p:sp>
        <p:nvSpPr>
          <p:cNvPr id="178" name="Imagen"/>
          <p:cNvSpPr>
            <a:spLocks noGrp="1"/>
          </p:cNvSpPr>
          <p:nvPr>
            <p:ph type="pic" sz="quarter" idx="16"/>
          </p:nvPr>
        </p:nvSpPr>
        <p:spPr>
          <a:xfrm>
            <a:off x="5750500" y="2131934"/>
            <a:ext cx="2304291" cy="1775668"/>
          </a:xfrm>
          <a:prstGeom prst="rect">
            <a:avLst/>
          </a:prstGeom>
        </p:spPr>
        <p:txBody>
          <a:bodyPr lIns="91439" tIns="45719" rIns="91439" bIns="45719">
            <a:noAutofit/>
          </a:bodyPr>
          <a:lstStyle/>
          <a:p>
            <a:endParaRPr/>
          </a:p>
        </p:txBody>
      </p:sp>
      <p:sp>
        <p:nvSpPr>
          <p:cNvPr id="17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ítulo y texto vertical">
    <p:spTree>
      <p:nvGrpSpPr>
        <p:cNvPr id="1" name=""/>
        <p:cNvGrpSpPr/>
        <p:nvPr/>
      </p:nvGrpSpPr>
      <p:grpSpPr>
        <a:xfrm>
          <a:off x="0" y="0"/>
          <a:ext cx="0" cy="0"/>
          <a:chOff x="0" y="0"/>
          <a:chExt cx="0" cy="0"/>
        </a:xfrm>
      </p:grpSpPr>
      <p:sp>
        <p:nvSpPr>
          <p:cNvPr id="186" name="Cuadrado"/>
          <p:cNvSpPr/>
          <p:nvPr/>
        </p:nvSpPr>
        <p:spPr>
          <a:xfrm>
            <a:off x="7212106" y="268286"/>
            <a:ext cx="1645923" cy="1645924"/>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87" name="Texto del título"/>
          <p:cNvSpPr txBox="1">
            <a:spLocks noGrp="1"/>
          </p:cNvSpPr>
          <p:nvPr>
            <p:ph type="title"/>
          </p:nvPr>
        </p:nvSpPr>
        <p:spPr>
          <a:xfrm>
            <a:off x="457198" y="914400"/>
            <a:ext cx="6508379" cy="1143000"/>
          </a:xfrm>
          <a:prstGeom prst="rect">
            <a:avLst/>
          </a:prstGeom>
        </p:spPr>
        <p:txBody>
          <a:bodyPr/>
          <a:lstStyle/>
          <a:p>
            <a:r>
              <a:t>Texto del título</a:t>
            </a:r>
          </a:p>
        </p:txBody>
      </p:sp>
      <p:sp>
        <p:nvSpPr>
          <p:cNvPr id="188" name="Nivel de texto 1…"/>
          <p:cNvSpPr txBox="1">
            <a:spLocks noGrp="1"/>
          </p:cNvSpPr>
          <p:nvPr>
            <p:ph type="body" idx="1"/>
          </p:nvPr>
        </p:nvSpPr>
        <p:spPr>
          <a:xfrm>
            <a:off x="457198" y="2209800"/>
            <a:ext cx="6508379" cy="3916363"/>
          </a:xfrm>
          <a:prstGeom prst="rect">
            <a:avLst/>
          </a:prstGeom>
        </p:spPr>
        <p:txBody>
          <a:bodyPr/>
          <a:lstStyle>
            <a:lvl1pPr>
              <a:defRPr sz="2000"/>
            </a:lvl1pPr>
            <a:lvl2pPr marL="482600" indent="-254000">
              <a:defRPr sz="2000"/>
            </a:lvl2pPr>
            <a:lvl3pPr marL="711200" indent="-254000">
              <a:defRPr sz="2000"/>
            </a:lvl3pPr>
            <a:lvl4pPr marL="939800" indent="-254000">
              <a:defRPr sz="2000"/>
            </a:lvl4pPr>
            <a:lvl5pPr marL="1168400" indent="-254000">
              <a:defRPr sz="2000"/>
            </a:lvl5pPr>
          </a:lstStyle>
          <a:p>
            <a:r>
              <a:t>Nivel de texto 1</a:t>
            </a:r>
          </a:p>
          <a:p>
            <a:pPr lvl="1"/>
            <a:r>
              <a:t>Nivel de texto 2</a:t>
            </a:r>
          </a:p>
          <a:p>
            <a:pPr lvl="2"/>
            <a:r>
              <a:t>Nivel de texto 3</a:t>
            </a:r>
          </a:p>
          <a:p>
            <a:pPr lvl="3"/>
            <a:r>
              <a:t>Nivel de texto 4</a:t>
            </a:r>
          </a:p>
          <a:p>
            <a:pPr lvl="4"/>
            <a:r>
              <a:t>Nivel de texto 5</a:t>
            </a:r>
          </a:p>
        </p:txBody>
      </p:sp>
      <p:sp>
        <p:nvSpPr>
          <p:cNvPr id="18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ítulo vertical y texto">
    <p:spTree>
      <p:nvGrpSpPr>
        <p:cNvPr id="1" name=""/>
        <p:cNvGrpSpPr/>
        <p:nvPr/>
      </p:nvGrpSpPr>
      <p:grpSpPr>
        <a:xfrm>
          <a:off x="0" y="0"/>
          <a:ext cx="0" cy="0"/>
          <a:chOff x="0" y="0"/>
          <a:chExt cx="0" cy="0"/>
        </a:xfrm>
      </p:grpSpPr>
      <p:sp>
        <p:nvSpPr>
          <p:cNvPr id="196" name="Rectángulo"/>
          <p:cNvSpPr/>
          <p:nvPr/>
        </p:nvSpPr>
        <p:spPr>
          <a:xfrm>
            <a:off x="8148918" y="268288"/>
            <a:ext cx="718076" cy="566930"/>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197" name="Texto del título"/>
          <p:cNvSpPr txBox="1">
            <a:spLocks noGrp="1"/>
          </p:cNvSpPr>
          <p:nvPr>
            <p:ph type="title"/>
          </p:nvPr>
        </p:nvSpPr>
        <p:spPr>
          <a:xfrm>
            <a:off x="7543799" y="1035424"/>
            <a:ext cx="1322298" cy="5090739"/>
          </a:xfrm>
          <a:prstGeom prst="rect">
            <a:avLst/>
          </a:prstGeom>
        </p:spPr>
        <p:txBody>
          <a:bodyPr anchor="t"/>
          <a:lstStyle/>
          <a:p>
            <a:r>
              <a:t>Texto del título</a:t>
            </a:r>
          </a:p>
        </p:txBody>
      </p:sp>
      <p:sp>
        <p:nvSpPr>
          <p:cNvPr id="198" name="Nivel de texto 1…"/>
          <p:cNvSpPr txBox="1">
            <a:spLocks noGrp="1"/>
          </p:cNvSpPr>
          <p:nvPr>
            <p:ph type="body" idx="1"/>
          </p:nvPr>
        </p:nvSpPr>
        <p:spPr>
          <a:xfrm>
            <a:off x="457200" y="1035424"/>
            <a:ext cx="6019800" cy="5109789"/>
          </a:xfrm>
          <a:prstGeom prst="rect">
            <a:avLst/>
          </a:prstGeom>
        </p:spPr>
        <p:txBody>
          <a:bodyPr/>
          <a:lstStyle>
            <a:lvl1pPr>
              <a:defRPr sz="2000"/>
            </a:lvl1pPr>
            <a:lvl2pPr marL="482600" indent="-254000">
              <a:defRPr sz="2000"/>
            </a:lvl2pPr>
            <a:lvl3pPr marL="711200" indent="-254000">
              <a:defRPr sz="2000"/>
            </a:lvl3pPr>
            <a:lvl4pPr marL="939800" indent="-254000">
              <a:defRPr sz="2000"/>
            </a:lvl4pPr>
            <a:lvl5pPr marL="1168400" indent="-254000">
              <a:defRPr sz="2000"/>
            </a:lvl5pPr>
          </a:lstStyle>
          <a:p>
            <a:r>
              <a:t>Nivel de texto 1</a:t>
            </a:r>
          </a:p>
          <a:p>
            <a:pPr lvl="1"/>
            <a:r>
              <a:t>Nivel de texto 2</a:t>
            </a:r>
          </a:p>
          <a:p>
            <a:pPr lvl="2"/>
            <a:r>
              <a:t>Nivel de texto 3</a:t>
            </a:r>
          </a:p>
          <a:p>
            <a:pPr lvl="3"/>
            <a:r>
              <a:t>Nivel de texto 4</a:t>
            </a:r>
          </a:p>
          <a:p>
            <a:pPr lvl="4"/>
            <a:r>
              <a:t>Nivel de texto 5</a:t>
            </a:r>
          </a:p>
        </p:txBody>
      </p:sp>
      <p:sp>
        <p:nvSpPr>
          <p:cNvPr id="19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ítulo y objetos">
    <p:spTree>
      <p:nvGrpSpPr>
        <p:cNvPr id="1" name=""/>
        <p:cNvGrpSpPr/>
        <p:nvPr/>
      </p:nvGrpSpPr>
      <p:grpSpPr>
        <a:xfrm>
          <a:off x="0" y="0"/>
          <a:ext cx="0" cy="0"/>
          <a:chOff x="0" y="0"/>
          <a:chExt cx="0" cy="0"/>
        </a:xfrm>
      </p:grpSpPr>
      <p:sp>
        <p:nvSpPr>
          <p:cNvPr id="23" name="Cuadrado"/>
          <p:cNvSpPr/>
          <p:nvPr/>
        </p:nvSpPr>
        <p:spPr>
          <a:xfrm>
            <a:off x="7212106" y="268286"/>
            <a:ext cx="1645923" cy="1645924"/>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24" name="Texto del título"/>
          <p:cNvSpPr txBox="1">
            <a:spLocks noGrp="1"/>
          </p:cNvSpPr>
          <p:nvPr>
            <p:ph type="title"/>
          </p:nvPr>
        </p:nvSpPr>
        <p:spPr>
          <a:xfrm>
            <a:off x="457198" y="914400"/>
            <a:ext cx="6508379" cy="1143000"/>
          </a:xfrm>
          <a:prstGeom prst="rect">
            <a:avLst/>
          </a:prstGeom>
        </p:spPr>
        <p:txBody>
          <a:bodyPr/>
          <a:lstStyle/>
          <a:p>
            <a:r>
              <a:t>Texto del título</a:t>
            </a:r>
          </a:p>
        </p:txBody>
      </p:sp>
      <p:sp>
        <p:nvSpPr>
          <p:cNvPr id="25" name="Nivel de texto 1…"/>
          <p:cNvSpPr txBox="1">
            <a:spLocks noGrp="1"/>
          </p:cNvSpPr>
          <p:nvPr>
            <p:ph type="body" idx="1"/>
          </p:nvPr>
        </p:nvSpPr>
        <p:spPr>
          <a:xfrm>
            <a:off x="457198" y="2209800"/>
            <a:ext cx="6508379" cy="3916363"/>
          </a:xfrm>
          <a:prstGeom prst="rect">
            <a:avLst/>
          </a:prstGeom>
        </p:spPr>
        <p:txBody>
          <a:bodyPr/>
          <a:lstStyle>
            <a:lvl1pPr>
              <a:defRPr sz="2000"/>
            </a:lvl1pPr>
            <a:lvl2pPr marL="482600" indent="-254000">
              <a:defRPr sz="2000"/>
            </a:lvl2pPr>
            <a:lvl3pPr marL="711200" indent="-254000">
              <a:defRPr sz="2000"/>
            </a:lvl3pPr>
            <a:lvl4pPr marL="939800" indent="-254000">
              <a:defRPr sz="2000"/>
            </a:lvl4pPr>
            <a:lvl5pPr marL="1168400" indent="-254000">
              <a:defRPr sz="2000"/>
            </a:lvl5pPr>
          </a:lstStyle>
          <a:p>
            <a:r>
              <a:t>Nivel de texto 1</a:t>
            </a:r>
          </a:p>
          <a:p>
            <a:pPr lvl="1"/>
            <a:r>
              <a:t>Nivel de texto 2</a:t>
            </a:r>
          </a:p>
          <a:p>
            <a:pPr lvl="2"/>
            <a:r>
              <a:t>Nivel de texto 3</a:t>
            </a:r>
          </a:p>
          <a:p>
            <a:pPr lvl="3"/>
            <a:r>
              <a:t>Nivel de texto 4</a:t>
            </a:r>
          </a:p>
          <a:p>
            <a:pPr lvl="4"/>
            <a:r>
              <a:t>Nivel de texto 5</a:t>
            </a:r>
          </a:p>
        </p:txBody>
      </p:sp>
      <p:sp>
        <p:nvSpPr>
          <p:cNvPr id="2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iapositiva de título con imagen">
    <p:spTree>
      <p:nvGrpSpPr>
        <p:cNvPr id="1" name=""/>
        <p:cNvGrpSpPr/>
        <p:nvPr/>
      </p:nvGrpSpPr>
      <p:grpSpPr>
        <a:xfrm>
          <a:off x="0" y="0"/>
          <a:ext cx="0" cy="0"/>
          <a:chOff x="0" y="0"/>
          <a:chExt cx="0" cy="0"/>
        </a:xfrm>
      </p:grpSpPr>
      <p:sp>
        <p:nvSpPr>
          <p:cNvPr id="33" name="Rectángulo"/>
          <p:cNvSpPr/>
          <p:nvPr/>
        </p:nvSpPr>
        <p:spPr>
          <a:xfrm>
            <a:off x="3186951" y="268286"/>
            <a:ext cx="5669284" cy="2560324"/>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34" name="Texto del título"/>
          <p:cNvSpPr txBox="1">
            <a:spLocks noGrp="1"/>
          </p:cNvSpPr>
          <p:nvPr>
            <p:ph type="title"/>
          </p:nvPr>
        </p:nvSpPr>
        <p:spPr>
          <a:xfrm>
            <a:off x="3200399" y="4171950"/>
            <a:ext cx="5457920" cy="1085850"/>
          </a:xfrm>
          <a:prstGeom prst="rect">
            <a:avLst/>
          </a:prstGeom>
        </p:spPr>
        <p:txBody>
          <a:bodyPr/>
          <a:lstStyle>
            <a:lvl1pPr>
              <a:defRPr sz="4600"/>
            </a:lvl1pPr>
          </a:lstStyle>
          <a:p>
            <a:r>
              <a:t>Texto del título</a:t>
            </a:r>
          </a:p>
        </p:txBody>
      </p:sp>
      <p:sp>
        <p:nvSpPr>
          <p:cNvPr id="35" name="Nivel de texto 1…"/>
          <p:cNvSpPr txBox="1">
            <a:spLocks noGrp="1"/>
          </p:cNvSpPr>
          <p:nvPr>
            <p:ph type="body" sz="quarter" idx="1"/>
          </p:nvPr>
        </p:nvSpPr>
        <p:spPr>
          <a:xfrm>
            <a:off x="3200400" y="5257798"/>
            <a:ext cx="5457920" cy="618568"/>
          </a:xfrm>
          <a:prstGeom prst="rect">
            <a:avLst/>
          </a:prstGeom>
        </p:spPr>
        <p:txBody>
          <a:bodyPr/>
          <a:lstStyle>
            <a:lvl1pPr marL="0" indent="0">
              <a:spcBef>
                <a:spcPts val="0"/>
              </a:spcBef>
              <a:buClrTx/>
              <a:buSzTx/>
              <a:buNone/>
              <a:defRPr sz="1600"/>
            </a:lvl1pPr>
            <a:lvl2pPr marL="0" indent="0">
              <a:spcBef>
                <a:spcPts val="0"/>
              </a:spcBef>
              <a:buClrTx/>
              <a:buSzTx/>
              <a:buNone/>
              <a:defRPr sz="1600"/>
            </a:lvl2pPr>
            <a:lvl3pPr marL="0" indent="0">
              <a:spcBef>
                <a:spcPts val="0"/>
              </a:spcBef>
              <a:buClrTx/>
              <a:buSzTx/>
              <a:buNone/>
              <a:defRPr sz="1600"/>
            </a:lvl3pPr>
            <a:lvl4pPr marL="0" indent="0">
              <a:spcBef>
                <a:spcPts val="0"/>
              </a:spcBef>
              <a:buClrTx/>
              <a:buSzTx/>
              <a:buNone/>
              <a:defRPr sz="1600"/>
            </a:lvl4pPr>
            <a:lvl5pPr marL="0" indent="0">
              <a:spcBef>
                <a:spcPts val="0"/>
              </a:spcBef>
              <a:buClrTx/>
              <a:buSz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36" name="Imagen"/>
          <p:cNvSpPr>
            <a:spLocks noGrp="1"/>
          </p:cNvSpPr>
          <p:nvPr>
            <p:ph type="pic" sz="quarter" idx="13"/>
          </p:nvPr>
        </p:nvSpPr>
        <p:spPr>
          <a:xfrm>
            <a:off x="3200400" y="2877671"/>
            <a:ext cx="5646867" cy="1280163"/>
          </a:xfrm>
          <a:prstGeom prst="rect">
            <a:avLst/>
          </a:prstGeom>
        </p:spPr>
        <p:txBody>
          <a:bodyPr lIns="91439" tIns="45719" rIns="91439" bIns="45719">
            <a:noAutofit/>
          </a:bodyPr>
          <a:lstStyle/>
          <a:p>
            <a:endParaRPr/>
          </a:p>
        </p:txBody>
      </p:sp>
      <p:sp>
        <p:nvSpPr>
          <p:cNvPr id="37" name="Rectángulo"/>
          <p:cNvSpPr/>
          <p:nvPr/>
        </p:nvSpPr>
        <p:spPr>
          <a:xfrm>
            <a:off x="268940" y="268285"/>
            <a:ext cx="182883" cy="3886858"/>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38" name="Número de diapositiva"/>
          <p:cNvSpPr txBox="1">
            <a:spLocks noGrp="1"/>
          </p:cNvSpPr>
          <p:nvPr>
            <p:ph type="sldNum" sz="quarter" idx="2"/>
          </p:nvPr>
        </p:nvSpPr>
        <p:spPr>
          <a:xfrm>
            <a:off x="8690643" y="6410644"/>
            <a:ext cx="260617" cy="256537"/>
          </a:xfrm>
          <a:prstGeom prst="rect">
            <a:avLst/>
          </a:prstGeom>
        </p:spPr>
        <p:txBody>
          <a:bodyPr/>
          <a:lstStyle>
            <a:lvl1pPr>
              <a:defRPr sz="1100">
                <a:solidFill>
                  <a:srgbClr val="858585"/>
                </a:solidFill>
              </a:defRPr>
            </a:lvl1p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ítulo, objetos e imagen">
    <p:spTree>
      <p:nvGrpSpPr>
        <p:cNvPr id="1" name=""/>
        <p:cNvGrpSpPr/>
        <p:nvPr/>
      </p:nvGrpSpPr>
      <p:grpSpPr>
        <a:xfrm>
          <a:off x="0" y="0"/>
          <a:ext cx="0" cy="0"/>
          <a:chOff x="0" y="0"/>
          <a:chExt cx="0" cy="0"/>
        </a:xfrm>
      </p:grpSpPr>
      <p:sp>
        <p:nvSpPr>
          <p:cNvPr id="45" name="Cuadrado"/>
          <p:cNvSpPr/>
          <p:nvPr/>
        </p:nvSpPr>
        <p:spPr>
          <a:xfrm>
            <a:off x="269874" y="268286"/>
            <a:ext cx="1645923" cy="1645924"/>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46" name="Texto del título"/>
          <p:cNvSpPr txBox="1">
            <a:spLocks noGrp="1"/>
          </p:cNvSpPr>
          <p:nvPr>
            <p:ph type="title"/>
          </p:nvPr>
        </p:nvSpPr>
        <p:spPr>
          <a:xfrm>
            <a:off x="2178423" y="914400"/>
            <a:ext cx="6508378" cy="1143000"/>
          </a:xfrm>
          <a:prstGeom prst="rect">
            <a:avLst/>
          </a:prstGeom>
        </p:spPr>
        <p:txBody>
          <a:bodyPr/>
          <a:lstStyle/>
          <a:p>
            <a:r>
              <a:t>Texto del título</a:t>
            </a:r>
          </a:p>
        </p:txBody>
      </p:sp>
      <p:sp>
        <p:nvSpPr>
          <p:cNvPr id="47" name="Nivel de texto 1…"/>
          <p:cNvSpPr txBox="1">
            <a:spLocks noGrp="1"/>
          </p:cNvSpPr>
          <p:nvPr>
            <p:ph type="body" idx="1"/>
          </p:nvPr>
        </p:nvSpPr>
        <p:spPr>
          <a:xfrm>
            <a:off x="2178423" y="2209800"/>
            <a:ext cx="6508378" cy="3916363"/>
          </a:xfrm>
          <a:prstGeom prst="rect">
            <a:avLst/>
          </a:prstGeom>
        </p:spPr>
        <p:txBody>
          <a:bodyPr/>
          <a:lstStyle>
            <a:lvl1pPr>
              <a:defRPr sz="2000"/>
            </a:lvl1pPr>
            <a:lvl2pPr marL="482600" indent="-254000">
              <a:defRPr sz="2000"/>
            </a:lvl2pPr>
            <a:lvl3pPr marL="711200" indent="-254000">
              <a:defRPr sz="2000"/>
            </a:lvl3pPr>
            <a:lvl4pPr marL="939800" indent="-254000">
              <a:defRPr sz="2000"/>
            </a:lvl4pPr>
            <a:lvl5pPr marL="1168400" indent="-254000">
              <a:defRPr sz="2000"/>
            </a:lvl5pPr>
          </a:lstStyle>
          <a:p>
            <a:r>
              <a:t>Nivel de texto 1</a:t>
            </a:r>
          </a:p>
          <a:p>
            <a:pPr lvl="1"/>
            <a:r>
              <a:t>Nivel de texto 2</a:t>
            </a:r>
          </a:p>
          <a:p>
            <a:pPr lvl="2"/>
            <a:r>
              <a:t>Nivel de texto 3</a:t>
            </a:r>
          </a:p>
          <a:p>
            <a:pPr lvl="3"/>
            <a:r>
              <a:t>Nivel de texto 4</a:t>
            </a:r>
          </a:p>
          <a:p>
            <a:pPr lvl="4"/>
            <a:r>
              <a:t>Nivel de texto 5</a:t>
            </a:r>
          </a:p>
        </p:txBody>
      </p:sp>
      <p:sp>
        <p:nvSpPr>
          <p:cNvPr id="48" name="Imagen"/>
          <p:cNvSpPr>
            <a:spLocks noGrp="1"/>
          </p:cNvSpPr>
          <p:nvPr>
            <p:ph type="pic" sz="quarter" idx="13"/>
          </p:nvPr>
        </p:nvSpPr>
        <p:spPr>
          <a:xfrm>
            <a:off x="269875" y="1976715"/>
            <a:ext cx="1645923" cy="4625794"/>
          </a:xfrm>
          <a:prstGeom prst="rect">
            <a:avLst/>
          </a:prstGeom>
        </p:spPr>
        <p:txBody>
          <a:bodyPr lIns="91439" tIns="45719" rIns="91439" bIns="45719">
            <a:noAutofit/>
          </a:bodyPr>
          <a:lstStyle/>
          <a:p>
            <a:endParaRPr/>
          </a:p>
        </p:txBody>
      </p:sp>
      <p:sp>
        <p:nvSpPr>
          <p:cNvPr id="49" name="Número de diapositiva"/>
          <p:cNvSpPr txBox="1">
            <a:spLocks noGrp="1"/>
          </p:cNvSpPr>
          <p:nvPr>
            <p:ph type="sldNum" sz="quarter" idx="2"/>
          </p:nvPr>
        </p:nvSpPr>
        <p:spPr>
          <a:xfrm>
            <a:off x="421104" y="326410"/>
            <a:ext cx="417097" cy="434337"/>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Encabezado de sección">
    <p:spTree>
      <p:nvGrpSpPr>
        <p:cNvPr id="1" name=""/>
        <p:cNvGrpSpPr/>
        <p:nvPr/>
      </p:nvGrpSpPr>
      <p:grpSpPr>
        <a:xfrm>
          <a:off x="0" y="0"/>
          <a:ext cx="0" cy="0"/>
          <a:chOff x="0" y="0"/>
          <a:chExt cx="0" cy="0"/>
        </a:xfrm>
      </p:grpSpPr>
      <p:sp>
        <p:nvSpPr>
          <p:cNvPr id="56" name="Rectángulo"/>
          <p:cNvSpPr/>
          <p:nvPr/>
        </p:nvSpPr>
        <p:spPr>
          <a:xfrm>
            <a:off x="7758951" y="268286"/>
            <a:ext cx="1099077" cy="6350005"/>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57" name="Texto del título"/>
          <p:cNvSpPr txBox="1">
            <a:spLocks noGrp="1"/>
          </p:cNvSpPr>
          <p:nvPr>
            <p:ph type="title"/>
          </p:nvPr>
        </p:nvSpPr>
        <p:spPr>
          <a:xfrm>
            <a:off x="2209800" y="3429000"/>
            <a:ext cx="4966450" cy="1398494"/>
          </a:xfrm>
          <a:prstGeom prst="rect">
            <a:avLst/>
          </a:prstGeom>
        </p:spPr>
        <p:txBody>
          <a:bodyPr/>
          <a:lstStyle>
            <a:lvl1pPr algn="r">
              <a:defRPr sz="4600"/>
            </a:lvl1pPr>
          </a:lstStyle>
          <a:p>
            <a:r>
              <a:t>Texto del título</a:t>
            </a:r>
          </a:p>
        </p:txBody>
      </p:sp>
      <p:sp>
        <p:nvSpPr>
          <p:cNvPr id="58" name="Nivel de texto 1…"/>
          <p:cNvSpPr txBox="1">
            <a:spLocks noGrp="1"/>
          </p:cNvSpPr>
          <p:nvPr>
            <p:ph type="body" sz="quarter" idx="1"/>
          </p:nvPr>
        </p:nvSpPr>
        <p:spPr>
          <a:xfrm>
            <a:off x="2209800" y="4824414"/>
            <a:ext cx="4966450" cy="1320803"/>
          </a:xfrm>
          <a:prstGeom prst="rect">
            <a:avLst/>
          </a:prstGeom>
        </p:spPr>
        <p:txBody>
          <a:bodyPr/>
          <a:lstStyle>
            <a:lvl1pPr marL="0" indent="0" algn="r">
              <a:spcBef>
                <a:spcPts val="0"/>
              </a:spcBef>
              <a:buClrTx/>
              <a:buSzTx/>
              <a:buNone/>
              <a:defRPr sz="1600"/>
            </a:lvl1pPr>
            <a:lvl2pPr marL="0" indent="0" algn="r">
              <a:spcBef>
                <a:spcPts val="0"/>
              </a:spcBef>
              <a:buClrTx/>
              <a:buSzTx/>
              <a:buNone/>
              <a:defRPr sz="1600"/>
            </a:lvl2pPr>
            <a:lvl3pPr marL="0" indent="0" algn="r">
              <a:spcBef>
                <a:spcPts val="0"/>
              </a:spcBef>
              <a:buClrTx/>
              <a:buSzTx/>
              <a:buNone/>
              <a:defRPr sz="1600"/>
            </a:lvl3pPr>
            <a:lvl4pPr marL="0" indent="0" algn="r">
              <a:spcBef>
                <a:spcPts val="0"/>
              </a:spcBef>
              <a:buClrTx/>
              <a:buSzTx/>
              <a:buNone/>
              <a:defRPr sz="1600"/>
            </a:lvl4pPr>
            <a:lvl5pPr marL="0" indent="0" algn="r">
              <a:spcBef>
                <a:spcPts val="0"/>
              </a:spcBef>
              <a:buClrTx/>
              <a:buSz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5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Sección con imagen">
    <p:spTree>
      <p:nvGrpSpPr>
        <p:cNvPr id="1" name=""/>
        <p:cNvGrpSpPr/>
        <p:nvPr/>
      </p:nvGrpSpPr>
      <p:grpSpPr>
        <a:xfrm>
          <a:off x="0" y="0"/>
          <a:ext cx="0" cy="0"/>
          <a:chOff x="0" y="0"/>
          <a:chExt cx="0" cy="0"/>
        </a:xfrm>
      </p:grpSpPr>
      <p:sp>
        <p:nvSpPr>
          <p:cNvPr id="66" name="Rectángulo"/>
          <p:cNvSpPr/>
          <p:nvPr/>
        </p:nvSpPr>
        <p:spPr>
          <a:xfrm>
            <a:off x="269875" y="4773705"/>
            <a:ext cx="2971800" cy="1844584"/>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67" name="Texto del título"/>
          <p:cNvSpPr txBox="1">
            <a:spLocks noGrp="1"/>
          </p:cNvSpPr>
          <p:nvPr>
            <p:ph type="title"/>
          </p:nvPr>
        </p:nvSpPr>
        <p:spPr>
          <a:xfrm>
            <a:off x="3720353" y="3429001"/>
            <a:ext cx="4966447" cy="1398497"/>
          </a:xfrm>
          <a:prstGeom prst="rect">
            <a:avLst/>
          </a:prstGeom>
        </p:spPr>
        <p:txBody>
          <a:bodyPr/>
          <a:lstStyle>
            <a:lvl1pPr algn="r">
              <a:defRPr sz="4600"/>
            </a:lvl1pPr>
          </a:lstStyle>
          <a:p>
            <a:r>
              <a:t>Texto del título</a:t>
            </a:r>
          </a:p>
        </p:txBody>
      </p:sp>
      <p:sp>
        <p:nvSpPr>
          <p:cNvPr id="68" name="Nivel de texto 1…"/>
          <p:cNvSpPr txBox="1">
            <a:spLocks noGrp="1"/>
          </p:cNvSpPr>
          <p:nvPr>
            <p:ph type="body" sz="quarter" idx="1"/>
          </p:nvPr>
        </p:nvSpPr>
        <p:spPr>
          <a:xfrm>
            <a:off x="3720353" y="4824414"/>
            <a:ext cx="4966447" cy="1320803"/>
          </a:xfrm>
          <a:prstGeom prst="rect">
            <a:avLst/>
          </a:prstGeom>
        </p:spPr>
        <p:txBody>
          <a:bodyPr/>
          <a:lstStyle>
            <a:lvl1pPr marL="0" indent="0" algn="r">
              <a:spcBef>
                <a:spcPts val="0"/>
              </a:spcBef>
              <a:buClrTx/>
              <a:buSzTx/>
              <a:buNone/>
              <a:defRPr sz="1600"/>
            </a:lvl1pPr>
            <a:lvl2pPr marL="0" indent="0" algn="r">
              <a:spcBef>
                <a:spcPts val="0"/>
              </a:spcBef>
              <a:buClrTx/>
              <a:buSzTx/>
              <a:buNone/>
              <a:defRPr sz="1600"/>
            </a:lvl2pPr>
            <a:lvl3pPr marL="0" indent="0" algn="r">
              <a:spcBef>
                <a:spcPts val="0"/>
              </a:spcBef>
              <a:buClrTx/>
              <a:buSzTx/>
              <a:buNone/>
              <a:defRPr sz="1600"/>
            </a:lvl3pPr>
            <a:lvl4pPr marL="0" indent="0" algn="r">
              <a:spcBef>
                <a:spcPts val="0"/>
              </a:spcBef>
              <a:buClrTx/>
              <a:buSzTx/>
              <a:buNone/>
              <a:defRPr sz="1600"/>
            </a:lvl4pPr>
            <a:lvl5pPr marL="0" indent="0" algn="r">
              <a:spcBef>
                <a:spcPts val="0"/>
              </a:spcBef>
              <a:buClrTx/>
              <a:buSz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69" name="Imagen"/>
          <p:cNvSpPr>
            <a:spLocks noGrp="1"/>
          </p:cNvSpPr>
          <p:nvPr>
            <p:ph type="pic" sz="half" idx="13"/>
          </p:nvPr>
        </p:nvSpPr>
        <p:spPr>
          <a:xfrm>
            <a:off x="269874" y="268288"/>
            <a:ext cx="2971801" cy="4438652"/>
          </a:xfrm>
          <a:prstGeom prst="rect">
            <a:avLst/>
          </a:prstGeom>
        </p:spPr>
        <p:txBody>
          <a:bodyPr lIns="91439" tIns="45719" rIns="91439" bIns="45719">
            <a:noAutofit/>
          </a:bodyPr>
          <a:lstStyle/>
          <a:p>
            <a:endParaRPr/>
          </a:p>
        </p:txBody>
      </p:sp>
      <p:sp>
        <p:nvSpPr>
          <p:cNvPr id="70" name="Número de diapositiva"/>
          <p:cNvSpPr txBox="1">
            <a:spLocks noGrp="1"/>
          </p:cNvSpPr>
          <p:nvPr>
            <p:ph type="sldNum" sz="quarter" idx="2"/>
          </p:nvPr>
        </p:nvSpPr>
        <p:spPr>
          <a:xfrm>
            <a:off x="440622" y="6070359"/>
            <a:ext cx="417097" cy="434337"/>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77" name="Texto del título"/>
          <p:cNvSpPr txBox="1">
            <a:spLocks noGrp="1"/>
          </p:cNvSpPr>
          <p:nvPr>
            <p:ph type="title"/>
          </p:nvPr>
        </p:nvSpPr>
        <p:spPr>
          <a:prstGeom prst="rect">
            <a:avLst/>
          </a:prstGeom>
        </p:spPr>
        <p:txBody>
          <a:bodyPr/>
          <a:lstStyle/>
          <a:p>
            <a:r>
              <a:t>Texto del título</a:t>
            </a:r>
          </a:p>
        </p:txBody>
      </p:sp>
      <p:sp>
        <p:nvSpPr>
          <p:cNvPr id="78" name="Nivel de texto 1…"/>
          <p:cNvSpPr txBox="1">
            <a:spLocks noGrp="1"/>
          </p:cNvSpPr>
          <p:nvPr>
            <p:ph type="body" sz="half" idx="1"/>
          </p:nvPr>
        </p:nvSpPr>
        <p:spPr>
          <a:xfrm>
            <a:off x="457200" y="2214563"/>
            <a:ext cx="3566160" cy="3911603"/>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86" name="Texto del título"/>
          <p:cNvSpPr txBox="1">
            <a:spLocks noGrp="1"/>
          </p:cNvSpPr>
          <p:nvPr>
            <p:ph type="title"/>
          </p:nvPr>
        </p:nvSpPr>
        <p:spPr>
          <a:xfrm>
            <a:off x="457198" y="914400"/>
            <a:ext cx="7388354" cy="1143000"/>
          </a:xfrm>
          <a:prstGeom prst="rect">
            <a:avLst/>
          </a:prstGeom>
        </p:spPr>
        <p:txBody>
          <a:bodyPr/>
          <a:lstStyle/>
          <a:p>
            <a:r>
              <a:t>Texto del título</a:t>
            </a:r>
          </a:p>
        </p:txBody>
      </p:sp>
      <p:sp>
        <p:nvSpPr>
          <p:cNvPr id="87" name="Nivel de texto 1…"/>
          <p:cNvSpPr txBox="1">
            <a:spLocks noGrp="1"/>
          </p:cNvSpPr>
          <p:nvPr>
            <p:ph type="body" sz="quarter" idx="1"/>
          </p:nvPr>
        </p:nvSpPr>
        <p:spPr>
          <a:xfrm>
            <a:off x="457200" y="2054131"/>
            <a:ext cx="3566160" cy="639763"/>
          </a:xfrm>
          <a:prstGeom prst="rect">
            <a:avLst/>
          </a:prstGeom>
        </p:spPr>
        <p:txBody>
          <a:bodyPr anchor="b"/>
          <a:lstStyle>
            <a:lvl1pPr marL="0" indent="0" algn="ctr">
              <a:spcBef>
                <a:spcPts val="0"/>
              </a:spcBef>
              <a:buClrTx/>
              <a:buSzTx/>
              <a:buNone/>
              <a:defRPr sz="2000" b="1">
                <a:solidFill>
                  <a:schemeClr val="accent1"/>
                </a:solidFill>
              </a:defRPr>
            </a:lvl1pPr>
            <a:lvl2pPr marL="0" indent="0" algn="ctr">
              <a:spcBef>
                <a:spcPts val="0"/>
              </a:spcBef>
              <a:buClrTx/>
              <a:buSzTx/>
              <a:buNone/>
              <a:defRPr sz="2000" b="1">
                <a:solidFill>
                  <a:schemeClr val="accent1"/>
                </a:solidFill>
              </a:defRPr>
            </a:lvl2pPr>
            <a:lvl3pPr marL="0" indent="0" algn="ctr">
              <a:spcBef>
                <a:spcPts val="0"/>
              </a:spcBef>
              <a:buClrTx/>
              <a:buSzTx/>
              <a:buNone/>
              <a:defRPr sz="2000" b="1">
                <a:solidFill>
                  <a:schemeClr val="accent1"/>
                </a:solidFill>
              </a:defRPr>
            </a:lvl3pPr>
            <a:lvl4pPr marL="0" indent="0" algn="ctr">
              <a:spcBef>
                <a:spcPts val="0"/>
              </a:spcBef>
              <a:buClrTx/>
              <a:buSzTx/>
              <a:buNone/>
              <a:defRPr sz="2000" b="1">
                <a:solidFill>
                  <a:schemeClr val="accent1"/>
                </a:solidFill>
              </a:defRPr>
            </a:lvl4pPr>
            <a:lvl5pPr marL="0" indent="0" algn="ctr">
              <a:spcBef>
                <a:spcPts val="0"/>
              </a:spcBef>
              <a:buClrTx/>
              <a:buSzTx/>
              <a:buNone/>
              <a:defRPr sz="2000" b="1">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
        <p:nvSpPr>
          <p:cNvPr id="88" name="Rectángulo"/>
          <p:cNvSpPr>
            <a:spLocks noGrp="1"/>
          </p:cNvSpPr>
          <p:nvPr>
            <p:ph type="body" sz="quarter" idx="13"/>
          </p:nvPr>
        </p:nvSpPr>
        <p:spPr>
          <a:xfrm>
            <a:off x="4279391" y="2054131"/>
            <a:ext cx="3566160" cy="639765"/>
          </a:xfrm>
          <a:prstGeom prst="rect">
            <a:avLst/>
          </a:prstGeom>
        </p:spPr>
        <p:txBody>
          <a:bodyPr anchor="b"/>
          <a:lstStyle/>
          <a:p>
            <a:endParaRPr/>
          </a:p>
        </p:txBody>
      </p:sp>
      <p:sp>
        <p:nvSpPr>
          <p:cNvPr id="8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2 objetos, superior e inferior">
    <p:spTree>
      <p:nvGrpSpPr>
        <p:cNvPr id="1" name=""/>
        <p:cNvGrpSpPr/>
        <p:nvPr/>
      </p:nvGrpSpPr>
      <p:grpSpPr>
        <a:xfrm>
          <a:off x="0" y="0"/>
          <a:ext cx="0" cy="0"/>
          <a:chOff x="0" y="0"/>
          <a:chExt cx="0" cy="0"/>
        </a:xfrm>
      </p:grpSpPr>
      <p:sp>
        <p:nvSpPr>
          <p:cNvPr id="96" name="Texto del título"/>
          <p:cNvSpPr txBox="1">
            <a:spLocks noGrp="1"/>
          </p:cNvSpPr>
          <p:nvPr>
            <p:ph type="title"/>
          </p:nvPr>
        </p:nvSpPr>
        <p:spPr>
          <a:prstGeom prst="rect">
            <a:avLst/>
          </a:prstGeom>
        </p:spPr>
        <p:txBody>
          <a:bodyPr/>
          <a:lstStyle/>
          <a:p>
            <a:r>
              <a:t>Texto del título</a:t>
            </a:r>
          </a:p>
        </p:txBody>
      </p:sp>
      <p:sp>
        <p:nvSpPr>
          <p:cNvPr id="97" name="Nivel de texto 1…"/>
          <p:cNvSpPr txBox="1">
            <a:spLocks noGrp="1"/>
          </p:cNvSpPr>
          <p:nvPr>
            <p:ph type="body" sz="half"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9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ángulo"/>
          <p:cNvSpPr/>
          <p:nvPr/>
        </p:nvSpPr>
        <p:spPr>
          <a:xfrm>
            <a:off x="8148918" y="268286"/>
            <a:ext cx="718076" cy="1645924"/>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3" name="Texto del título"/>
          <p:cNvSpPr txBox="1">
            <a:spLocks noGrp="1"/>
          </p:cNvSpPr>
          <p:nvPr>
            <p:ph type="title"/>
          </p:nvPr>
        </p:nvSpPr>
        <p:spPr>
          <a:xfrm>
            <a:off x="457198" y="914400"/>
            <a:ext cx="7391404"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p>
            <a:r>
              <a:t>Texto del título</a:t>
            </a:r>
          </a:p>
        </p:txBody>
      </p:sp>
      <p:sp>
        <p:nvSpPr>
          <p:cNvPr id="4" name="Nivel de texto 1…"/>
          <p:cNvSpPr txBox="1">
            <a:spLocks noGrp="1"/>
          </p:cNvSpPr>
          <p:nvPr>
            <p:ph type="body" idx="1"/>
          </p:nvPr>
        </p:nvSpPr>
        <p:spPr>
          <a:xfrm>
            <a:off x="457198" y="2214559"/>
            <a:ext cx="7396165" cy="192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Nivel de texto 1</a:t>
            </a:r>
          </a:p>
          <a:p>
            <a:pPr lvl="1"/>
            <a:r>
              <a:t>Nivel de texto 2</a:t>
            </a:r>
          </a:p>
          <a:p>
            <a:pPr lvl="2"/>
            <a:r>
              <a:t>Nivel de texto 3</a:t>
            </a:r>
          </a:p>
          <a:p>
            <a:pPr lvl="3"/>
            <a:r>
              <a:t>Nivel de texto 4</a:t>
            </a:r>
          </a:p>
          <a:p>
            <a:pPr lvl="4"/>
            <a:r>
              <a:t>Nivel de texto 5</a:t>
            </a:r>
          </a:p>
        </p:txBody>
      </p:sp>
      <p:sp>
        <p:nvSpPr>
          <p:cNvPr id="5" name="Número de diapositiva"/>
          <p:cNvSpPr txBox="1">
            <a:spLocks noGrp="1"/>
          </p:cNvSpPr>
          <p:nvPr>
            <p:ph type="sldNum" sz="quarter" idx="2"/>
          </p:nvPr>
        </p:nvSpPr>
        <p:spPr>
          <a:xfrm>
            <a:off x="8345904" y="326410"/>
            <a:ext cx="417098" cy="434337"/>
          </a:xfrm>
          <a:prstGeom prst="rect">
            <a:avLst/>
          </a:prstGeom>
          <a:ln w="12700">
            <a:miter lim="400000"/>
          </a:ln>
        </p:spPr>
        <p:txBody>
          <a:bodyPr wrap="none" lIns="45718" tIns="45718" rIns="45718" bIns="45718" anchor="ctr">
            <a:spAutoFit/>
          </a:bodyPr>
          <a:lstStyle>
            <a:lvl1pPr algn="r">
              <a:defRPr sz="2200" b="1">
                <a:solidFill>
                  <a:srgbClr val="FFFFFF"/>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txStyles>
    <p:titleStyle>
      <a:lvl1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9pPr>
    </p:titleStyle>
    <p:bodyStyle>
      <a:lvl1pPr marL="22860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ln>
            <a:noFill/>
          </a:ln>
          <a:solidFill>
            <a:srgbClr val="333333"/>
          </a:solidFill>
          <a:uFillTx/>
          <a:latin typeface="+mn-lt"/>
          <a:ea typeface="+mn-ea"/>
          <a:cs typeface="+mn-cs"/>
          <a:sym typeface="Century Gothic"/>
        </a:defRPr>
      </a:lvl1pPr>
      <a:lvl2pPr marL="45720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ln>
            <a:noFill/>
          </a:ln>
          <a:solidFill>
            <a:srgbClr val="333333"/>
          </a:solidFill>
          <a:uFillTx/>
          <a:latin typeface="+mn-lt"/>
          <a:ea typeface="+mn-ea"/>
          <a:cs typeface="+mn-cs"/>
          <a:sym typeface="Century Gothic"/>
        </a:defRPr>
      </a:lvl2pPr>
      <a:lvl3pPr marL="68580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ln>
            <a:noFill/>
          </a:ln>
          <a:solidFill>
            <a:srgbClr val="333333"/>
          </a:solidFill>
          <a:uFillTx/>
          <a:latin typeface="+mn-lt"/>
          <a:ea typeface="+mn-ea"/>
          <a:cs typeface="+mn-cs"/>
          <a:sym typeface="Century Gothic"/>
        </a:defRPr>
      </a:lvl3pPr>
      <a:lvl4pPr marL="91440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ln>
            <a:noFill/>
          </a:ln>
          <a:solidFill>
            <a:srgbClr val="333333"/>
          </a:solidFill>
          <a:uFillTx/>
          <a:latin typeface="+mn-lt"/>
          <a:ea typeface="+mn-ea"/>
          <a:cs typeface="+mn-cs"/>
          <a:sym typeface="Century Gothic"/>
        </a:defRPr>
      </a:lvl4pPr>
      <a:lvl5pPr marL="114300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ln>
            <a:noFill/>
          </a:ln>
          <a:solidFill>
            <a:srgbClr val="333333"/>
          </a:solidFill>
          <a:uFillTx/>
          <a:latin typeface="+mn-lt"/>
          <a:ea typeface="+mn-ea"/>
          <a:cs typeface="+mn-cs"/>
          <a:sym typeface="Century Gothic"/>
        </a:defRPr>
      </a:lvl5pPr>
      <a:lvl6pPr marL="137795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ln>
            <a:noFill/>
          </a:ln>
          <a:solidFill>
            <a:srgbClr val="333333"/>
          </a:solidFill>
          <a:uFillTx/>
          <a:latin typeface="+mn-lt"/>
          <a:ea typeface="+mn-ea"/>
          <a:cs typeface="+mn-cs"/>
          <a:sym typeface="Century Gothic"/>
        </a:defRPr>
      </a:lvl6pPr>
      <a:lvl7pPr marL="1603375"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ln>
            <a:noFill/>
          </a:ln>
          <a:solidFill>
            <a:srgbClr val="333333"/>
          </a:solidFill>
          <a:uFillTx/>
          <a:latin typeface="+mn-lt"/>
          <a:ea typeface="+mn-ea"/>
          <a:cs typeface="+mn-cs"/>
          <a:sym typeface="Century Gothic"/>
        </a:defRPr>
      </a:lvl7pPr>
      <a:lvl8pPr marL="1830388"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ln>
            <a:noFill/>
          </a:ln>
          <a:solidFill>
            <a:srgbClr val="333333"/>
          </a:solidFill>
          <a:uFillTx/>
          <a:latin typeface="+mn-lt"/>
          <a:ea typeface="+mn-ea"/>
          <a:cs typeface="+mn-cs"/>
          <a:sym typeface="Century Gothic"/>
        </a:defRPr>
      </a:lvl8pPr>
      <a:lvl9pPr marL="205740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ln>
            <a:noFill/>
          </a:ln>
          <a:solidFill>
            <a:srgbClr val="333333"/>
          </a:solidFill>
          <a:uFillTx/>
          <a:latin typeface="+mn-lt"/>
          <a:ea typeface="+mn-ea"/>
          <a:cs typeface="+mn-cs"/>
          <a:sym typeface="Century Gothic"/>
        </a:defRPr>
      </a:lvl9pPr>
    </p:bodyStyle>
    <p:otherStyle>
      <a:lvl1pPr marL="0" marR="0" indent="0" algn="r" defTabSz="914400"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Century Gothic"/>
        </a:defRPr>
      </a:lvl1pPr>
      <a:lvl2pPr marL="0" marR="0" indent="0" algn="r" defTabSz="914400"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Century Gothic"/>
        </a:defRPr>
      </a:lvl2pPr>
      <a:lvl3pPr marL="0" marR="0" indent="0" algn="r" defTabSz="914400"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Century Gothic"/>
        </a:defRPr>
      </a:lvl3pPr>
      <a:lvl4pPr marL="0" marR="0" indent="0" algn="r" defTabSz="914400"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Century Gothic"/>
        </a:defRPr>
      </a:lvl4pPr>
      <a:lvl5pPr marL="0" marR="0" indent="0" algn="r" defTabSz="914400"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Century Gothic"/>
        </a:defRPr>
      </a:lvl5pPr>
      <a:lvl6pPr marL="0" marR="0" indent="0" algn="r" defTabSz="914400"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Century Gothic"/>
        </a:defRPr>
      </a:lvl6pPr>
      <a:lvl7pPr marL="0" marR="0" indent="0" algn="r" defTabSz="914400"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Century Gothic"/>
        </a:defRPr>
      </a:lvl7pPr>
      <a:lvl8pPr marL="0" marR="0" indent="0" algn="r" defTabSz="914400"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Century Gothic"/>
        </a:defRPr>
      </a:lvl8pPr>
      <a:lvl9pPr marL="0" marR="0" indent="0" algn="r" defTabSz="914400"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FORMA, ESPACIO Y MEDIDA"/>
          <p:cNvSpPr txBox="1">
            <a:spLocks noGrp="1"/>
          </p:cNvSpPr>
          <p:nvPr>
            <p:ph type="ctrTitle"/>
          </p:nvPr>
        </p:nvSpPr>
        <p:spPr>
          <a:xfrm>
            <a:off x="3050875" y="3741354"/>
            <a:ext cx="5458970" cy="1048687"/>
          </a:xfrm>
          <a:prstGeom prst="rect">
            <a:avLst/>
          </a:prstGeom>
        </p:spPr>
        <p:txBody>
          <a:bodyPr/>
          <a:lstStyle>
            <a:lvl1pPr>
              <a:defRPr sz="2800"/>
            </a:lvl1pPr>
          </a:lstStyle>
          <a:p>
            <a:r>
              <a:t>FORMA, ESPACIO Y MEDIDA</a:t>
            </a:r>
          </a:p>
        </p:txBody>
      </p:sp>
      <p:sp>
        <p:nvSpPr>
          <p:cNvPr id="209" name="PREPARACIÓN PARA LA ENSEÑANZA Y EL APRENDIZAJE…"/>
          <p:cNvSpPr txBox="1">
            <a:spLocks noGrp="1"/>
          </p:cNvSpPr>
          <p:nvPr>
            <p:ph type="subTitle" sz="quarter" idx="1"/>
          </p:nvPr>
        </p:nvSpPr>
        <p:spPr>
          <a:xfrm>
            <a:off x="1601464" y="4757037"/>
            <a:ext cx="7271023" cy="1021996"/>
          </a:xfrm>
          <a:prstGeom prst="rect">
            <a:avLst/>
          </a:prstGeom>
        </p:spPr>
        <p:txBody>
          <a:bodyPr/>
          <a:lstStyle/>
          <a:p>
            <a:pPr defTabSz="877823">
              <a:lnSpc>
                <a:spcPct val="80000"/>
              </a:lnSpc>
              <a:defRPr sz="1727" b="1"/>
            </a:pPr>
            <a:endParaRPr dirty="0"/>
          </a:p>
          <a:p>
            <a:pPr defTabSz="877823">
              <a:lnSpc>
                <a:spcPct val="80000"/>
              </a:lnSpc>
              <a:defRPr sz="1727"/>
            </a:pPr>
            <a:r>
              <a:rPr dirty="0"/>
              <a:t> </a:t>
            </a:r>
            <a:r>
              <a:rPr lang="es-MX" dirty="0"/>
              <a:t>MAESTRA CRISTINA VALENZUELA ESCALERA</a:t>
            </a:r>
            <a:endParaRPr dirty="0"/>
          </a:p>
          <a:p>
            <a:pPr defTabSz="877823">
              <a:lnSpc>
                <a:spcPct val="80000"/>
              </a:lnSpc>
              <a:defRPr sz="1727"/>
            </a:pPr>
            <a:endParaRPr dirty="0"/>
          </a:p>
          <a:p>
            <a:pPr defTabSz="877823">
              <a:lnSpc>
                <a:spcPct val="80000"/>
              </a:lnSpc>
              <a:defRPr sz="1727" b="1"/>
            </a:pPr>
            <a:r>
              <a:rPr dirty="0"/>
              <a:t>PRIMER GRADO            2º SEMESTRE</a:t>
            </a:r>
            <a:r>
              <a:rPr lang="es-MX" dirty="0"/>
              <a:t> SECC A</a:t>
            </a:r>
            <a:endParaRPr dirty="0"/>
          </a:p>
        </p:txBody>
      </p:sp>
      <p:pic>
        <p:nvPicPr>
          <p:cNvPr id="210" name="image1.tif" descr="image1.tif"/>
          <p:cNvPicPr>
            <a:picLocks noChangeAspect="1"/>
          </p:cNvPicPr>
          <p:nvPr/>
        </p:nvPicPr>
        <p:blipFill>
          <a:blip r:embed="rId2"/>
          <a:srcRect l="20852" r="16070"/>
          <a:stretch>
            <a:fillRect/>
          </a:stretch>
        </p:blipFill>
        <p:spPr>
          <a:xfrm>
            <a:off x="538388" y="869762"/>
            <a:ext cx="2512490" cy="2871593"/>
          </a:xfrm>
          <a:prstGeom prst="rect">
            <a:avLst/>
          </a:prstGeom>
          <a:ln w="12700">
            <a:miter lim="400000"/>
          </a:ln>
        </p:spPr>
      </p:pic>
      <p:pic>
        <p:nvPicPr>
          <p:cNvPr id="211" name="logo chiquito" descr="logo chiquito"/>
          <p:cNvPicPr>
            <a:picLocks noChangeAspect="1"/>
          </p:cNvPicPr>
          <p:nvPr/>
        </p:nvPicPr>
        <p:blipFill>
          <a:blip r:embed="rId3"/>
          <a:stretch>
            <a:fillRect/>
          </a:stretch>
        </p:blipFill>
        <p:spPr>
          <a:xfrm>
            <a:off x="7659930" y="5464023"/>
            <a:ext cx="645872" cy="676013"/>
          </a:xfrm>
          <a:prstGeom prst="rect">
            <a:avLst/>
          </a:prstGeom>
          <a:ln w="12700">
            <a:miter lim="400000"/>
          </a:ln>
        </p:spPr>
      </p:pic>
      <p:sp>
        <p:nvSpPr>
          <p:cNvPr id="212" name="ENEP-F-ST-19…"/>
          <p:cNvSpPr txBox="1"/>
          <p:nvPr/>
        </p:nvSpPr>
        <p:spPr>
          <a:xfrm>
            <a:off x="521877" y="5545921"/>
            <a:ext cx="8100246" cy="778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UNIDAD 2 MEDIDA Y CÁLCULO GEOMÉTRICO"/>
          <p:cNvSpPr txBox="1">
            <a:spLocks noGrp="1"/>
          </p:cNvSpPr>
          <p:nvPr>
            <p:ph type="title"/>
          </p:nvPr>
        </p:nvSpPr>
        <p:spPr>
          <a:xfrm>
            <a:off x="439091" y="1079169"/>
            <a:ext cx="6508378" cy="1143000"/>
          </a:xfrm>
          <a:prstGeom prst="rect">
            <a:avLst/>
          </a:prstGeom>
        </p:spPr>
        <p:txBody>
          <a:bodyPr>
            <a:noAutofit/>
          </a:bodyPr>
          <a:lstStyle>
            <a:lvl1pPr algn="ctr" defTabSz="859536">
              <a:defRPr sz="3300"/>
            </a:lvl1pPr>
          </a:lstStyle>
          <a:p>
            <a:pPr lvl="0"/>
            <a:r>
              <a:rPr sz="2400" b="1" dirty="0"/>
              <a:t>UNIDAD 2</a:t>
            </a:r>
            <a:br>
              <a:rPr lang="es-MX" sz="2400" b="1" dirty="0"/>
            </a:br>
            <a:r>
              <a:rPr lang="es-MX" sz="2400" b="1" dirty="0"/>
              <a:t>Estrategias d enseñanza y aprendizaje para el desarrollo de la ubicación espacial y del pensamiento geométrico </a:t>
            </a:r>
            <a:br>
              <a:rPr lang="es-MX" sz="2400" b="1" dirty="0"/>
            </a:br>
            <a:br>
              <a:rPr lang="es-MX" sz="2400" b="1" dirty="0"/>
            </a:br>
            <a:endParaRPr sz="2400" b="1" dirty="0"/>
          </a:p>
        </p:txBody>
      </p:sp>
      <p:sp>
        <p:nvSpPr>
          <p:cNvPr id="260" name="2.1. Longitud y perímetro.…"/>
          <p:cNvSpPr txBox="1">
            <a:spLocks noGrp="1"/>
          </p:cNvSpPr>
          <p:nvPr>
            <p:ph type="body" sz="half" idx="1"/>
          </p:nvPr>
        </p:nvSpPr>
        <p:spPr>
          <a:xfrm>
            <a:off x="1348492" y="1635955"/>
            <a:ext cx="6508378" cy="3053908"/>
          </a:xfrm>
          <a:prstGeom prst="rect">
            <a:avLst/>
          </a:prstGeom>
        </p:spPr>
        <p:txBody>
          <a:bodyPr>
            <a:noAutofit/>
          </a:bodyPr>
          <a:lstStyle/>
          <a:p>
            <a:pPr marL="457200" indent="-457200">
              <a:lnSpc>
                <a:spcPct val="150000"/>
              </a:lnSpc>
              <a:buSzTx/>
              <a:buFont typeface="+mj-lt"/>
              <a:buAutoNum type="arabicPeriod"/>
              <a:defRPr b="1"/>
            </a:pPr>
            <a:r>
              <a:rPr lang="es-MX" dirty="0">
                <a:latin typeface="Arial" panose="020B0604020202020204" pitchFamily="34" charset="0"/>
                <a:cs typeface="Arial" panose="020B0604020202020204" pitchFamily="34" charset="0"/>
              </a:rPr>
              <a:t>Ubicación espacial. </a:t>
            </a:r>
          </a:p>
          <a:p>
            <a:pPr marL="457200" indent="-457200">
              <a:lnSpc>
                <a:spcPct val="150000"/>
              </a:lnSpc>
              <a:buSzTx/>
              <a:buFont typeface="+mj-lt"/>
              <a:buAutoNum type="arabicPeriod"/>
              <a:defRPr b="1"/>
            </a:pPr>
            <a:r>
              <a:rPr lang="es-MX" dirty="0">
                <a:latin typeface="Arial" panose="020B0604020202020204" pitchFamily="34" charset="0"/>
                <a:cs typeface="Arial" panose="020B0604020202020204" pitchFamily="34" charset="0"/>
              </a:rPr>
              <a:t>Formas y figuras geométricas, triángulos y cuadriláteros. </a:t>
            </a:r>
          </a:p>
          <a:p>
            <a:pPr marL="457200" indent="-457200">
              <a:lnSpc>
                <a:spcPct val="150000"/>
              </a:lnSpc>
              <a:buSzTx/>
              <a:buFont typeface="+mj-lt"/>
              <a:buAutoNum type="arabicPeriod"/>
              <a:defRPr b="1"/>
            </a:pPr>
            <a:r>
              <a:rPr lang="es-MX" dirty="0">
                <a:latin typeface="Arial" panose="020B0604020202020204" pitchFamily="34" charset="0"/>
                <a:cs typeface="Arial" panose="020B0604020202020204" pitchFamily="34" charset="0"/>
              </a:rPr>
              <a:t>Poligonales y sus propiedades. </a:t>
            </a:r>
          </a:p>
          <a:p>
            <a:pPr marL="457200" indent="-457200">
              <a:lnSpc>
                <a:spcPct val="150000"/>
              </a:lnSpc>
              <a:buSzTx/>
              <a:buFont typeface="+mj-lt"/>
              <a:buAutoNum type="arabicPeriod"/>
              <a:defRPr b="1"/>
            </a:pPr>
            <a:r>
              <a:rPr lang="es-MX" dirty="0">
                <a:latin typeface="Arial" panose="020B0604020202020204" pitchFamily="34" charset="0"/>
                <a:cs typeface="Arial" panose="020B0604020202020204" pitchFamily="34" charset="0"/>
              </a:rPr>
              <a:t>Giros y noción de ángulo. </a:t>
            </a:r>
          </a:p>
          <a:p>
            <a:pPr marL="457200" indent="-457200">
              <a:lnSpc>
                <a:spcPct val="150000"/>
              </a:lnSpc>
              <a:buSzTx/>
              <a:buFont typeface="+mj-lt"/>
              <a:buAutoNum type="arabicPeriod"/>
              <a:defRPr b="1"/>
            </a:pPr>
            <a:r>
              <a:rPr lang="es-MX" dirty="0">
                <a:latin typeface="Arial" panose="020B0604020202020204" pitchFamily="34" charset="0"/>
                <a:cs typeface="Arial" panose="020B0604020202020204" pitchFamily="34" charset="0"/>
              </a:rPr>
              <a:t>Prismas y pirámides. </a:t>
            </a:r>
          </a:p>
          <a:p>
            <a:pPr marL="457200" indent="-457200">
              <a:lnSpc>
                <a:spcPct val="150000"/>
              </a:lnSpc>
              <a:buSzTx/>
              <a:buFont typeface="+mj-lt"/>
              <a:buAutoNum type="arabicPeriod"/>
              <a:defRPr b="1"/>
            </a:pPr>
            <a:r>
              <a:rPr lang="es-MX" dirty="0">
                <a:latin typeface="Arial" panose="020B0604020202020204" pitchFamily="34" charset="0"/>
                <a:cs typeface="Arial" panose="020B0604020202020204" pitchFamily="34" charset="0"/>
              </a:rPr>
              <a:t>Círculo y esfera.  </a:t>
            </a:r>
          </a:p>
          <a:p>
            <a:pPr marL="0" indent="0">
              <a:lnSpc>
                <a:spcPct val="150000"/>
              </a:lnSpc>
              <a:buSzTx/>
              <a:buNone/>
              <a:defRPr b="1"/>
            </a:pPr>
            <a:r>
              <a:rPr lang="es-MX" dirty="0"/>
              <a:t> </a:t>
            </a:r>
            <a:endParaRPr dirty="0"/>
          </a:p>
        </p:txBody>
      </p:sp>
      <p:pic>
        <p:nvPicPr>
          <p:cNvPr id="261"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262" name="logo chiquito" descr="logo chiquito"/>
          <p:cNvPicPr>
            <a:picLocks noChangeAspect="1"/>
          </p:cNvPicPr>
          <p:nvPr/>
        </p:nvPicPr>
        <p:blipFill>
          <a:blip r:embed="rId3"/>
          <a:stretch>
            <a:fillRect/>
          </a:stretch>
        </p:blipFill>
        <p:spPr>
          <a:xfrm>
            <a:off x="7710298" y="5898590"/>
            <a:ext cx="645872" cy="676013"/>
          </a:xfrm>
          <a:prstGeom prst="rect">
            <a:avLst/>
          </a:prstGeom>
          <a:ln w="12700">
            <a:miter lim="400000"/>
          </a:ln>
        </p:spPr>
      </p:pic>
      <p:sp>
        <p:nvSpPr>
          <p:cNvPr id="263" name="ENEP-F-ST-19…"/>
          <p:cNvSpPr txBox="1"/>
          <p:nvPr/>
        </p:nvSpPr>
        <p:spPr>
          <a:xfrm>
            <a:off x="439091" y="5995076"/>
            <a:ext cx="8100247" cy="778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dirty="0"/>
          </a:p>
          <a:p>
            <a:pPr>
              <a:lnSpc>
                <a:spcPct val="90000"/>
              </a:lnSpc>
              <a:defRPr sz="1100" b="1">
                <a:solidFill>
                  <a:srgbClr val="333333"/>
                </a:solidFill>
                <a:latin typeface="Arial"/>
                <a:ea typeface="Arial"/>
                <a:cs typeface="Arial"/>
                <a:sym typeface="Arial"/>
              </a:defRPr>
            </a:pPr>
            <a:r>
              <a:rPr dirty="0"/>
              <a:t>ENEP-F-ST-19</a:t>
            </a:r>
            <a:endParaRPr sz="1600" dirty="0"/>
          </a:p>
          <a:p>
            <a:pPr>
              <a:lnSpc>
                <a:spcPct val="90000"/>
              </a:lnSpc>
              <a:defRPr sz="1100" b="1">
                <a:solidFill>
                  <a:srgbClr val="333333"/>
                </a:solidFill>
                <a:latin typeface="Arial"/>
                <a:ea typeface="Arial"/>
                <a:cs typeface="Arial"/>
                <a:sym typeface="Arial"/>
              </a:defRPr>
            </a:pPr>
            <a:r>
              <a:rPr dirty="0"/>
              <a:t>V00/012016</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20B22472-4005-4A61-B973-434122B7090A}"/>
              </a:ext>
            </a:extLst>
          </p:cNvPr>
          <p:cNvSpPr>
            <a:spLocks noGrp="1"/>
          </p:cNvSpPr>
          <p:nvPr>
            <p:ph type="body" idx="1"/>
          </p:nvPr>
        </p:nvSpPr>
        <p:spPr>
          <a:xfrm>
            <a:off x="137555" y="254073"/>
            <a:ext cx="7128590" cy="4890797"/>
          </a:xfrm>
        </p:spPr>
        <p:txBody>
          <a:bodyPr>
            <a:noAutofit/>
          </a:bodyPr>
          <a:lstStyle/>
          <a:p>
            <a:pPr>
              <a:lnSpc>
                <a:spcPct val="170000"/>
              </a:lnSpc>
            </a:pPr>
            <a:r>
              <a:rPr lang="es-ES" sz="1600" b="1" dirty="0"/>
              <a:t>analizaremos actividades que introducen a los niños de preescolar en el trabajo en torno a la modelización del espacio y la resolución de problemas que involucran su conceptualización, haciendo énfasis en el uso de actividades que propicien que los niños ganen autonomía para orientarse en sus propios desplazamientos, en los de otras personas u objetos y en el conocimiento de las relaciones existentes en los objetos y entre ellos. </a:t>
            </a:r>
          </a:p>
          <a:p>
            <a:pPr>
              <a:lnSpc>
                <a:spcPct val="170000"/>
              </a:lnSpc>
            </a:pPr>
            <a:r>
              <a:rPr lang="es-ES" sz="1600" b="1" dirty="0"/>
              <a:t>Con esta finalidad, se propone el análisis de actividades de aprendizaje en las que se aprovecha los conocimientos previos de los niños de preescolar para reformular sus concepciones y construir otras a partir del establecimiento de nuevas relaciones. Un aspecto importante es que se revisan problemas que permiten distinguir al espacio físico de sus representaciones matemáticas. </a:t>
            </a:r>
          </a:p>
        </p:txBody>
      </p:sp>
      <p:pic>
        <p:nvPicPr>
          <p:cNvPr id="4" name="Imagen 3">
            <a:extLst>
              <a:ext uri="{FF2B5EF4-FFF2-40B4-BE49-F238E27FC236}">
                <a16:creationId xmlns:a16="http://schemas.microsoft.com/office/drawing/2014/main" id="{CEA0F34A-E41D-42BC-86DF-BF69430A49C3}"/>
              </a:ext>
            </a:extLst>
          </p:cNvPr>
          <p:cNvPicPr>
            <a:picLocks noChangeAspect="1"/>
          </p:cNvPicPr>
          <p:nvPr/>
        </p:nvPicPr>
        <p:blipFill>
          <a:blip r:embed="rId2"/>
          <a:stretch>
            <a:fillRect/>
          </a:stretch>
        </p:blipFill>
        <p:spPr>
          <a:xfrm>
            <a:off x="7404970" y="498516"/>
            <a:ext cx="1182727" cy="1158340"/>
          </a:xfrm>
          <a:prstGeom prst="rect">
            <a:avLst/>
          </a:prstGeom>
        </p:spPr>
      </p:pic>
    </p:spTree>
    <p:extLst>
      <p:ext uri="{BB962C8B-B14F-4D97-AF65-F5344CB8AC3E}">
        <p14:creationId xmlns:p14="http://schemas.microsoft.com/office/powerpoint/2010/main" val="244941534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28AA1DD-168C-4048-8CEB-E461E4394364}"/>
              </a:ext>
            </a:extLst>
          </p:cNvPr>
          <p:cNvSpPr>
            <a:spLocks noGrp="1"/>
          </p:cNvSpPr>
          <p:nvPr>
            <p:ph type="body" idx="1"/>
          </p:nvPr>
        </p:nvSpPr>
        <p:spPr>
          <a:xfrm>
            <a:off x="638267" y="227091"/>
            <a:ext cx="6508379" cy="3916363"/>
          </a:xfrm>
        </p:spPr>
        <p:txBody>
          <a:bodyPr>
            <a:noAutofit/>
          </a:bodyPr>
          <a:lstStyle/>
          <a:p>
            <a:pPr>
              <a:lnSpc>
                <a:spcPct val="170000"/>
              </a:lnSpc>
            </a:pPr>
            <a:r>
              <a:rPr lang="es-ES" sz="1600" b="1" dirty="0"/>
              <a:t>corresponde al estudio de algunas figuras y cuerpos geométricos, sus propiedades y relaciones, para propiciar el desarrollo del significado de figura geométrica y la capacidad para visualizar relaciones geométricas. Buscaremos ampliar la habilidad para pensar y expresar ideas matemáticas a través del proceso de identificar y explicar propiedades de las figuras. </a:t>
            </a:r>
          </a:p>
          <a:p>
            <a:pPr>
              <a:lnSpc>
                <a:spcPct val="170000"/>
              </a:lnSpc>
            </a:pPr>
            <a:r>
              <a:rPr lang="es-ES" sz="1600" b="1" dirty="0"/>
              <a:t>El estudio de estos temas inicia a partir de la exploración empírica basada en la percepción y la manipulación de objetos, y continúa hacia un estudio orientado al conocimiento de las características geométricas que éstos poseen, siendo la resolución de problemas la estrategia de aprendizaje. En el tratamiento de los temas se puede acudir al uso de software como un recurso para explorar relaciones geométricas y su caracterización. </a:t>
            </a:r>
            <a:endParaRPr lang="es-MX" sz="1600" b="1" dirty="0"/>
          </a:p>
        </p:txBody>
      </p:sp>
      <p:pic>
        <p:nvPicPr>
          <p:cNvPr id="4" name="Imagen 3">
            <a:extLst>
              <a:ext uri="{FF2B5EF4-FFF2-40B4-BE49-F238E27FC236}">
                <a16:creationId xmlns:a16="http://schemas.microsoft.com/office/drawing/2014/main" id="{CEA0F34A-E41D-42BC-86DF-BF69430A49C3}"/>
              </a:ext>
            </a:extLst>
          </p:cNvPr>
          <p:cNvPicPr>
            <a:picLocks noChangeAspect="1"/>
          </p:cNvPicPr>
          <p:nvPr/>
        </p:nvPicPr>
        <p:blipFill>
          <a:blip r:embed="rId2"/>
          <a:stretch>
            <a:fillRect/>
          </a:stretch>
        </p:blipFill>
        <p:spPr>
          <a:xfrm>
            <a:off x="7404970" y="498516"/>
            <a:ext cx="1182727" cy="1158340"/>
          </a:xfrm>
          <a:prstGeom prst="rect">
            <a:avLst/>
          </a:prstGeom>
        </p:spPr>
      </p:pic>
    </p:spTree>
    <p:extLst>
      <p:ext uri="{BB962C8B-B14F-4D97-AF65-F5344CB8AC3E}">
        <p14:creationId xmlns:p14="http://schemas.microsoft.com/office/powerpoint/2010/main" val="375195020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UNIDAD 3 LA GEOMETRÍA COMO OBJETO DE ENSEÑANZA EN EL NIVEL PREESCOLAR"/>
          <p:cNvSpPr txBox="1">
            <a:spLocks noGrp="1"/>
          </p:cNvSpPr>
          <p:nvPr>
            <p:ph type="title"/>
          </p:nvPr>
        </p:nvSpPr>
        <p:spPr>
          <a:xfrm>
            <a:off x="521877" y="1079169"/>
            <a:ext cx="6508378" cy="1143001"/>
          </a:xfrm>
          <a:prstGeom prst="rect">
            <a:avLst/>
          </a:prstGeom>
        </p:spPr>
        <p:txBody>
          <a:bodyPr>
            <a:normAutofit fontScale="90000"/>
          </a:bodyPr>
          <a:lstStyle>
            <a:lvl1pPr defTabSz="722376">
              <a:defRPr sz="2500"/>
            </a:lvl1pPr>
          </a:lstStyle>
          <a:p>
            <a:pPr algn="ctr"/>
            <a:r>
              <a:rPr b="1" dirty="0"/>
              <a:t>UNIDAD</a:t>
            </a:r>
            <a:r>
              <a:rPr lang="es-MX" b="1" dirty="0"/>
              <a:t> 3</a:t>
            </a:r>
            <a:br>
              <a:rPr lang="es-MX" b="1" dirty="0"/>
            </a:br>
            <a:r>
              <a:rPr lang="es-MX" b="1" dirty="0"/>
              <a:t>  </a:t>
            </a:r>
            <a:r>
              <a:rPr lang="es-MX" sz="3100" b="1" dirty="0"/>
              <a:t>Las magnitudes y medidas, su enseñanza y aprendizaje en el plan y programa de estudios de educación preescolar </a:t>
            </a:r>
            <a:endParaRPr sz="3100" b="1" dirty="0"/>
          </a:p>
        </p:txBody>
      </p:sp>
      <p:sp>
        <p:nvSpPr>
          <p:cNvPr id="266" name="3.1. El eje forma, espacio y medida.…"/>
          <p:cNvSpPr txBox="1">
            <a:spLocks noGrp="1"/>
          </p:cNvSpPr>
          <p:nvPr>
            <p:ph type="body" idx="1"/>
          </p:nvPr>
        </p:nvSpPr>
        <p:spPr>
          <a:xfrm>
            <a:off x="521877" y="2526580"/>
            <a:ext cx="7218437" cy="3019341"/>
          </a:xfrm>
          <a:prstGeom prst="rect">
            <a:avLst/>
          </a:prstGeom>
        </p:spPr>
        <p:txBody>
          <a:bodyPr>
            <a:normAutofit/>
          </a:bodyPr>
          <a:lstStyle/>
          <a:p>
            <a:pPr marL="342900" indent="-342900">
              <a:buClrTx/>
              <a:buSzTx/>
              <a:buFont typeface="+mj-lt"/>
              <a:buAutoNum type="arabicPeriod"/>
              <a:defRPr sz="1600" b="1"/>
            </a:pPr>
            <a:r>
              <a:rPr lang="es-MX" dirty="0"/>
              <a:t> Descripción de los organizadores curriculares (estructura curricular).      </a:t>
            </a:r>
          </a:p>
          <a:p>
            <a:pPr marL="806450" indent="0">
              <a:buClrTx/>
              <a:buSzTx/>
              <a:buFont typeface="Arial" panose="020B0604020202020204" pitchFamily="34" charset="0"/>
              <a:buChar char="•"/>
              <a:defRPr sz="1600" b="1"/>
            </a:pPr>
            <a:r>
              <a:rPr lang="es-MX" dirty="0"/>
              <a:t>Ejes temáticos y temas. </a:t>
            </a:r>
          </a:p>
          <a:p>
            <a:pPr marL="806450" indent="0">
              <a:buClrTx/>
              <a:buSzTx/>
              <a:buFont typeface="Arial" panose="020B0604020202020204" pitchFamily="34" charset="0"/>
              <a:buChar char="•"/>
              <a:defRPr sz="1600" b="1"/>
            </a:pPr>
            <a:r>
              <a:rPr lang="es-MX" dirty="0"/>
              <a:t>Aprendizajes esperados. </a:t>
            </a:r>
          </a:p>
          <a:p>
            <a:pPr marL="342900" indent="-342900">
              <a:buClrTx/>
              <a:buSzTx/>
              <a:buFont typeface="+mj-lt"/>
              <a:buAutoNum type="arabicPeriod" startAt="2"/>
              <a:defRPr sz="1600" b="1"/>
            </a:pPr>
            <a:r>
              <a:rPr lang="es-MX" dirty="0"/>
              <a:t> Orientaciones didácticas y sugerencias de evaluación. </a:t>
            </a:r>
          </a:p>
          <a:p>
            <a:pPr marL="896938" indent="-90488">
              <a:buClrTx/>
              <a:buSzTx/>
              <a:buFont typeface="Arial" panose="020B0604020202020204" pitchFamily="34" charset="0"/>
              <a:buChar char="•"/>
              <a:defRPr sz="1600" b="1"/>
            </a:pPr>
            <a:r>
              <a:rPr lang="es-MX" dirty="0"/>
              <a:t>Dosificación de los aprendizajes en el eje temático “Forma, Espacio y Medida” relativos al tema de Magnitudes y Medidas</a:t>
            </a:r>
            <a:endParaRPr b="0" dirty="0"/>
          </a:p>
        </p:txBody>
      </p:sp>
      <p:pic>
        <p:nvPicPr>
          <p:cNvPr id="267"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268" name="logo chiquito" descr="logo chiquito"/>
          <p:cNvPicPr>
            <a:picLocks noChangeAspect="1"/>
          </p:cNvPicPr>
          <p:nvPr/>
        </p:nvPicPr>
        <p:blipFill>
          <a:blip r:embed="rId3"/>
          <a:stretch>
            <a:fillRect/>
          </a:stretch>
        </p:blipFill>
        <p:spPr>
          <a:xfrm>
            <a:off x="7659930" y="5802028"/>
            <a:ext cx="645872" cy="676013"/>
          </a:xfrm>
          <a:prstGeom prst="rect">
            <a:avLst/>
          </a:prstGeom>
          <a:ln w="12700">
            <a:miter lim="400000"/>
          </a:ln>
        </p:spPr>
      </p:pic>
      <p:sp>
        <p:nvSpPr>
          <p:cNvPr id="269" name="ENEP-F-ST-19…"/>
          <p:cNvSpPr txBox="1"/>
          <p:nvPr/>
        </p:nvSpPr>
        <p:spPr>
          <a:xfrm>
            <a:off x="521877" y="5545921"/>
            <a:ext cx="8100246" cy="778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dirty="0"/>
          </a:p>
          <a:p>
            <a:pPr>
              <a:lnSpc>
                <a:spcPct val="90000"/>
              </a:lnSpc>
              <a:defRPr sz="1100" b="1">
                <a:solidFill>
                  <a:srgbClr val="333333"/>
                </a:solidFill>
                <a:latin typeface="Arial"/>
                <a:ea typeface="Arial"/>
                <a:cs typeface="Arial"/>
                <a:sym typeface="Arial"/>
              </a:defRPr>
            </a:pPr>
            <a:r>
              <a:rPr dirty="0"/>
              <a:t>ENEP-F-ST-19</a:t>
            </a:r>
            <a:endParaRPr sz="1600" dirty="0"/>
          </a:p>
          <a:p>
            <a:pPr>
              <a:lnSpc>
                <a:spcPct val="90000"/>
              </a:lnSpc>
              <a:defRPr sz="1100" b="1">
                <a:solidFill>
                  <a:srgbClr val="333333"/>
                </a:solidFill>
                <a:latin typeface="Arial"/>
                <a:ea typeface="Arial"/>
                <a:cs typeface="Arial"/>
                <a:sym typeface="Arial"/>
              </a:defRPr>
            </a:pPr>
            <a:r>
              <a:rPr dirty="0"/>
              <a:t>V00/012016</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46529" y="2628554"/>
            <a:ext cx="6508379" cy="2543947"/>
          </a:xfrm>
        </p:spPr>
        <p:txBody>
          <a:bodyPr/>
          <a:lstStyle/>
          <a:p>
            <a:pPr marL="457200" indent="-457200">
              <a:buClrTx/>
              <a:buFont typeface="+mj-lt"/>
              <a:buAutoNum type="arabicPeriod"/>
            </a:pPr>
            <a:r>
              <a:rPr lang="es-MX" b="1" dirty="0"/>
              <a:t> Longitud, distancia.</a:t>
            </a:r>
          </a:p>
          <a:p>
            <a:pPr marL="457200" indent="-457200">
              <a:buClrTx/>
              <a:buFont typeface="+mj-lt"/>
              <a:buAutoNum type="arabicPeriod"/>
            </a:pPr>
            <a:r>
              <a:rPr lang="es-MX" b="1" dirty="0"/>
              <a:t> Tiempo. </a:t>
            </a:r>
          </a:p>
          <a:p>
            <a:pPr marL="457200" indent="-457200">
              <a:buClrTx/>
              <a:buFont typeface="+mj-lt"/>
              <a:buAutoNum type="arabicPeriod"/>
            </a:pPr>
            <a:endParaRPr lang="es-MX" b="1" dirty="0"/>
          </a:p>
        </p:txBody>
      </p:sp>
      <p:pic>
        <p:nvPicPr>
          <p:cNvPr id="4"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sp>
        <p:nvSpPr>
          <p:cNvPr id="5" name="ENEP-F-ST-19…"/>
          <p:cNvSpPr txBox="1"/>
          <p:nvPr/>
        </p:nvSpPr>
        <p:spPr>
          <a:xfrm>
            <a:off x="289865" y="5889301"/>
            <a:ext cx="8100246" cy="778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dirty="0"/>
          </a:p>
          <a:p>
            <a:pPr>
              <a:lnSpc>
                <a:spcPct val="90000"/>
              </a:lnSpc>
              <a:defRPr sz="1100" b="1">
                <a:solidFill>
                  <a:srgbClr val="333333"/>
                </a:solidFill>
                <a:latin typeface="Arial"/>
                <a:ea typeface="Arial"/>
                <a:cs typeface="Arial"/>
                <a:sym typeface="Arial"/>
              </a:defRPr>
            </a:pPr>
            <a:r>
              <a:rPr dirty="0"/>
              <a:t>ENEP-F-ST-19</a:t>
            </a:r>
            <a:endParaRPr sz="1600" dirty="0"/>
          </a:p>
          <a:p>
            <a:pPr>
              <a:lnSpc>
                <a:spcPct val="90000"/>
              </a:lnSpc>
              <a:defRPr sz="1100" b="1">
                <a:solidFill>
                  <a:srgbClr val="333333"/>
                </a:solidFill>
                <a:latin typeface="Arial"/>
                <a:ea typeface="Arial"/>
                <a:cs typeface="Arial"/>
                <a:sym typeface="Arial"/>
              </a:defRPr>
            </a:pPr>
            <a:r>
              <a:rPr dirty="0"/>
              <a:t>V00/012016</a:t>
            </a:r>
          </a:p>
        </p:txBody>
      </p:sp>
      <p:pic>
        <p:nvPicPr>
          <p:cNvPr id="6" name="logo chiquito" descr="logo chiquito"/>
          <p:cNvPicPr>
            <a:picLocks noChangeAspect="1"/>
          </p:cNvPicPr>
          <p:nvPr/>
        </p:nvPicPr>
        <p:blipFill>
          <a:blip r:embed="rId3"/>
          <a:stretch>
            <a:fillRect/>
          </a:stretch>
        </p:blipFill>
        <p:spPr>
          <a:xfrm>
            <a:off x="7911572" y="5940555"/>
            <a:ext cx="645872" cy="676013"/>
          </a:xfrm>
          <a:prstGeom prst="rect">
            <a:avLst/>
          </a:prstGeom>
          <a:ln w="12700">
            <a:miter lim="400000"/>
          </a:ln>
        </p:spPr>
      </p:pic>
      <p:sp>
        <p:nvSpPr>
          <p:cNvPr id="7" name="UNIDAD 3 LA GEOMETRÍA COMO OBJETO DE ENSEÑANZA EN EL NIVEL PREESCOLAR"/>
          <p:cNvSpPr txBox="1">
            <a:spLocks noGrp="1"/>
          </p:cNvSpPr>
          <p:nvPr>
            <p:ph type="title"/>
          </p:nvPr>
        </p:nvSpPr>
        <p:spPr>
          <a:prstGeom prst="rect">
            <a:avLst/>
          </a:prstGeom>
        </p:spPr>
        <p:txBody>
          <a:bodyPr>
            <a:normAutofit fontScale="90000"/>
          </a:bodyPr>
          <a:lstStyle>
            <a:lvl1pPr defTabSz="722376">
              <a:defRPr sz="2500"/>
            </a:lvl1pPr>
          </a:lstStyle>
          <a:p>
            <a:pPr algn="ctr"/>
            <a:r>
              <a:rPr b="1" dirty="0"/>
              <a:t>UNIDAD</a:t>
            </a:r>
            <a:r>
              <a:rPr lang="es-MX" b="1" dirty="0"/>
              <a:t> 4</a:t>
            </a:r>
            <a:br>
              <a:rPr lang="es-MX" b="1" dirty="0"/>
            </a:br>
            <a:r>
              <a:rPr lang="es-MX" b="1" dirty="0"/>
              <a:t>  Estrategias de enseñanza y aprendizaje para el desarrollo de los conceptos de longitud, distancia y tiempo </a:t>
            </a:r>
            <a:endParaRPr sz="3100" b="1" dirty="0"/>
          </a:p>
        </p:txBody>
      </p:sp>
    </p:spTree>
    <p:extLst>
      <p:ext uri="{BB962C8B-B14F-4D97-AF65-F5344CB8AC3E}">
        <p14:creationId xmlns:p14="http://schemas.microsoft.com/office/powerpoint/2010/main" val="240406026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FACECDF-1949-497E-851A-66631A1AC4D6}"/>
              </a:ext>
            </a:extLst>
          </p:cNvPr>
          <p:cNvSpPr>
            <a:spLocks noGrp="1"/>
          </p:cNvSpPr>
          <p:nvPr>
            <p:ph type="body" idx="1"/>
          </p:nvPr>
        </p:nvSpPr>
        <p:spPr>
          <a:xfrm>
            <a:off x="380890" y="501650"/>
            <a:ext cx="6904655" cy="3916363"/>
          </a:xfrm>
        </p:spPr>
        <p:txBody>
          <a:bodyPr>
            <a:noAutofit/>
          </a:bodyPr>
          <a:lstStyle/>
          <a:p>
            <a:pPr>
              <a:lnSpc>
                <a:spcPct val="150000"/>
              </a:lnSpc>
            </a:pPr>
            <a:r>
              <a:rPr lang="es-ES" sz="1800" b="1" dirty="0">
                <a:solidFill>
                  <a:schemeClr val="accent2">
                    <a:lumMod val="75000"/>
                    <a:lumOff val="25000"/>
                  </a:schemeClr>
                </a:solidFill>
              </a:rPr>
              <a:t>En las Unidades III y IV </a:t>
            </a:r>
            <a:r>
              <a:rPr lang="es-ES" sz="1800" b="1" dirty="0"/>
              <a:t>se propone como meta que los estudiantes normalistas aprecien la importancia de que en preescolar se presenten los conceptos de unidad y medida de magnitudes fuertemente ligados a su contexto y así favorecer el desarrollo de las habilidades de medir y el sentido de cantidad (cuantificar); para esto iniciaremos con unidades de medida no convencionales. Las magnitudes que abordaremos son: longitud y tiempo, utilizando las unidades y el proceso de medición apropiado. Debemos asegurarnos que el estudiante de la escuela normal tome conciencia de cómo expresar el tamaño utilizando unidades y sea capaz de escoger la más apropiada.</a:t>
            </a:r>
            <a:endParaRPr lang="es-MX" sz="1800" b="1" dirty="0"/>
          </a:p>
        </p:txBody>
      </p:sp>
      <p:pic>
        <p:nvPicPr>
          <p:cNvPr id="4" name="image1.tif" descr="image1.tif">
            <a:extLst>
              <a:ext uri="{FF2B5EF4-FFF2-40B4-BE49-F238E27FC236}">
                <a16:creationId xmlns:a16="http://schemas.microsoft.com/office/drawing/2014/main" id="{E4C46217-FCE0-45BA-A424-92D8DACDF7F3}"/>
              </a:ext>
            </a:extLst>
          </p:cNvPr>
          <p:cNvPicPr>
            <a:picLocks noChangeAspect="1"/>
          </p:cNvPicPr>
          <p:nvPr/>
        </p:nvPicPr>
        <p:blipFill>
          <a:blip r:embed="rId2"/>
          <a:stretch>
            <a:fillRect/>
          </a:stretch>
        </p:blipFill>
        <p:spPr>
          <a:xfrm>
            <a:off x="7440824" y="501650"/>
            <a:ext cx="1184820" cy="1155039"/>
          </a:xfrm>
          <a:prstGeom prst="rect">
            <a:avLst/>
          </a:prstGeom>
          <a:ln w="12700">
            <a:miter lim="400000"/>
          </a:ln>
        </p:spPr>
      </p:pic>
    </p:spTree>
    <p:extLst>
      <p:ext uri="{BB962C8B-B14F-4D97-AF65-F5344CB8AC3E}">
        <p14:creationId xmlns:p14="http://schemas.microsoft.com/office/powerpoint/2010/main" val="388723206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ORIENTACIONES DIDÁCTICAS"/>
          <p:cNvSpPr txBox="1">
            <a:spLocks noGrp="1"/>
          </p:cNvSpPr>
          <p:nvPr>
            <p:ph type="title"/>
          </p:nvPr>
        </p:nvSpPr>
        <p:spPr>
          <a:xfrm>
            <a:off x="457198" y="342900"/>
            <a:ext cx="6508378" cy="1143000"/>
          </a:xfrm>
          <a:prstGeom prst="rect">
            <a:avLst/>
          </a:prstGeom>
        </p:spPr>
        <p:txBody>
          <a:bodyPr/>
          <a:lstStyle>
            <a:lvl1pPr algn="ctr">
              <a:defRPr sz="3200"/>
            </a:lvl1pPr>
          </a:lstStyle>
          <a:p>
            <a:r>
              <a:rPr b="1" dirty="0"/>
              <a:t>ORIENTACIONES DIDÁCTICAS</a:t>
            </a:r>
          </a:p>
        </p:txBody>
      </p:sp>
      <p:sp>
        <p:nvSpPr>
          <p:cNvPr id="290" name="Para promover el desarrollo de las competencias que se proponen en este curso, y el de las compe- tencias profesionales correspondientes al plan de estudios en que éste se enmarca, es indispensable que los estudiantes realicen una gran cantidad de trabajo autónomo extra clase y que ese trabajo se refleje en producciones que respondan al nivel de desempeño que se sugiere para cada una de las actividades propuestas en el programa. De otra manera, el tiempo asignado al curso difícilmente será suficiente para cubrir sus contenidos."/>
          <p:cNvSpPr txBox="1">
            <a:spLocks noGrp="1"/>
          </p:cNvSpPr>
          <p:nvPr>
            <p:ph type="body" sz="half" idx="1"/>
          </p:nvPr>
        </p:nvSpPr>
        <p:spPr>
          <a:xfrm>
            <a:off x="457198" y="1853023"/>
            <a:ext cx="7541240" cy="3553339"/>
          </a:xfrm>
          <a:prstGeom prst="rect">
            <a:avLst/>
          </a:prstGeom>
        </p:spPr>
        <p:txBody>
          <a:bodyPr>
            <a:noAutofit/>
          </a:bodyPr>
          <a:lstStyle>
            <a:lvl1pPr marL="0" indent="0">
              <a:buSzTx/>
              <a:buNone/>
            </a:lvl1pPr>
          </a:lstStyle>
          <a:p>
            <a:pPr>
              <a:lnSpc>
                <a:spcPct val="150000"/>
              </a:lnSpc>
            </a:pPr>
            <a:r>
              <a:rPr lang="es-MX" b="1" dirty="0"/>
              <a:t>  Para promover el desarrollo de las competencias que se proponen en este curso, y el de las competencias profesionales correspondientes al plan de estudios en que éste se enmarca, es indispensable que los estudiantes realicen una gran cantidad de trabajo autónomo extra clase y que ese trabajo se refleje en sus producciones, que respondan al nivel de desempeño que se sugiere para cada una de las actividades propuestas en el programa.</a:t>
            </a:r>
            <a:endParaRPr b="1" dirty="0"/>
          </a:p>
        </p:txBody>
      </p:sp>
      <p:pic>
        <p:nvPicPr>
          <p:cNvPr id="291"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292" name="logo chiquito" descr="logo chiquito"/>
          <p:cNvPicPr>
            <a:picLocks noChangeAspect="1"/>
          </p:cNvPicPr>
          <p:nvPr/>
        </p:nvPicPr>
        <p:blipFill>
          <a:blip r:embed="rId3"/>
          <a:stretch>
            <a:fillRect/>
          </a:stretch>
        </p:blipFill>
        <p:spPr>
          <a:xfrm>
            <a:off x="7605609" y="5995528"/>
            <a:ext cx="645872" cy="676013"/>
          </a:xfrm>
          <a:prstGeom prst="rect">
            <a:avLst/>
          </a:prstGeom>
          <a:ln w="12700">
            <a:miter lim="400000"/>
          </a:ln>
        </p:spPr>
      </p:pic>
      <p:sp>
        <p:nvSpPr>
          <p:cNvPr id="293" name="ENEP-F-ST-19…"/>
          <p:cNvSpPr txBox="1"/>
          <p:nvPr/>
        </p:nvSpPr>
        <p:spPr>
          <a:xfrm>
            <a:off x="525398" y="5944274"/>
            <a:ext cx="8100246" cy="778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e sugiere que este curso se desarrolle en espacios de reflexión que propicien la producción de conocimiento por parte de cada uno de los participantes como resultado de la interacción social y de las aportaciones individuales.…"/>
          <p:cNvSpPr txBox="1">
            <a:spLocks noGrp="1"/>
          </p:cNvSpPr>
          <p:nvPr>
            <p:ph type="body" idx="1"/>
          </p:nvPr>
        </p:nvSpPr>
        <p:spPr>
          <a:xfrm>
            <a:off x="402719" y="329451"/>
            <a:ext cx="6721784" cy="5472577"/>
          </a:xfrm>
          <a:prstGeom prst="rect">
            <a:avLst/>
          </a:prstGeom>
        </p:spPr>
        <p:txBody>
          <a:bodyPr>
            <a:noAutofit/>
          </a:bodyPr>
          <a:lstStyle/>
          <a:p>
            <a:pPr marL="0" indent="0" algn="just">
              <a:lnSpc>
                <a:spcPct val="150000"/>
              </a:lnSpc>
              <a:buSzTx/>
              <a:buNone/>
              <a:defRPr>
                <a:latin typeface="Arial"/>
                <a:ea typeface="Arial"/>
                <a:cs typeface="Arial"/>
                <a:sym typeface="Arial"/>
              </a:defRPr>
            </a:pPr>
            <a:r>
              <a:rPr sz="1600" b="1" dirty="0"/>
              <a:t>Se </a:t>
            </a:r>
            <a:r>
              <a:rPr sz="1600" b="1" dirty="0" err="1"/>
              <a:t>sugiere</a:t>
            </a:r>
            <a:r>
              <a:rPr sz="1600" b="1" dirty="0"/>
              <a:t> </a:t>
            </a:r>
            <a:r>
              <a:rPr sz="1600" b="1" dirty="0" err="1"/>
              <a:t>que</a:t>
            </a:r>
            <a:r>
              <a:rPr sz="1600" b="1" dirty="0"/>
              <a:t> </a:t>
            </a:r>
            <a:r>
              <a:rPr sz="1600" b="1" dirty="0" err="1"/>
              <a:t>este</a:t>
            </a:r>
            <a:r>
              <a:rPr sz="1600" b="1" dirty="0"/>
              <a:t> </a:t>
            </a:r>
            <a:r>
              <a:rPr sz="1600" b="1" dirty="0" err="1"/>
              <a:t>curso</a:t>
            </a:r>
            <a:r>
              <a:rPr sz="1600" b="1" dirty="0"/>
              <a:t> se </a:t>
            </a:r>
            <a:r>
              <a:rPr sz="1600" b="1" dirty="0" err="1"/>
              <a:t>desarrolle</a:t>
            </a:r>
            <a:r>
              <a:rPr sz="1600" b="1" dirty="0"/>
              <a:t> en </a:t>
            </a:r>
            <a:r>
              <a:rPr sz="1600" b="1" dirty="0" err="1"/>
              <a:t>espacios</a:t>
            </a:r>
            <a:r>
              <a:rPr sz="1600" b="1" dirty="0"/>
              <a:t> de </a:t>
            </a:r>
            <a:r>
              <a:rPr sz="1600" b="1" dirty="0" err="1"/>
              <a:t>reflexión</a:t>
            </a:r>
            <a:r>
              <a:rPr sz="1600" b="1" dirty="0"/>
              <a:t> </a:t>
            </a:r>
            <a:r>
              <a:rPr sz="1600" b="1" dirty="0" err="1"/>
              <a:t>que</a:t>
            </a:r>
            <a:r>
              <a:rPr sz="1600" b="1" dirty="0"/>
              <a:t> </a:t>
            </a:r>
            <a:r>
              <a:rPr sz="1600" b="1" dirty="0" err="1"/>
              <a:t>propicien</a:t>
            </a:r>
            <a:r>
              <a:rPr sz="1600" b="1" dirty="0"/>
              <a:t> la </a:t>
            </a:r>
            <a:r>
              <a:rPr sz="1600" b="1" dirty="0" err="1"/>
              <a:t>producción</a:t>
            </a:r>
            <a:r>
              <a:rPr sz="1600" b="1" dirty="0"/>
              <a:t> de </a:t>
            </a:r>
            <a:r>
              <a:rPr sz="1600" b="1" dirty="0" err="1"/>
              <a:t>conocimiento</a:t>
            </a:r>
            <a:r>
              <a:rPr sz="1600" b="1" dirty="0"/>
              <a:t> </a:t>
            </a:r>
            <a:r>
              <a:rPr sz="1600" b="1" dirty="0" err="1"/>
              <a:t>por</a:t>
            </a:r>
            <a:r>
              <a:rPr sz="1600" b="1" dirty="0"/>
              <a:t> parte de </a:t>
            </a:r>
            <a:r>
              <a:rPr sz="1600" b="1" dirty="0" err="1"/>
              <a:t>cada</a:t>
            </a:r>
            <a:r>
              <a:rPr sz="1600" b="1" dirty="0"/>
              <a:t> </a:t>
            </a:r>
            <a:r>
              <a:rPr sz="1600" b="1" dirty="0" err="1"/>
              <a:t>uno</a:t>
            </a:r>
            <a:r>
              <a:rPr sz="1600" b="1" dirty="0"/>
              <a:t> de los </a:t>
            </a:r>
            <a:r>
              <a:rPr sz="1600" b="1" dirty="0" err="1"/>
              <a:t>participantes</a:t>
            </a:r>
            <a:r>
              <a:rPr sz="1600" b="1" dirty="0"/>
              <a:t> </a:t>
            </a:r>
            <a:r>
              <a:rPr sz="1600" b="1" dirty="0" err="1"/>
              <a:t>como</a:t>
            </a:r>
            <a:r>
              <a:rPr sz="1600" b="1" dirty="0"/>
              <a:t> </a:t>
            </a:r>
            <a:r>
              <a:rPr sz="1600" b="1" dirty="0" err="1"/>
              <a:t>resultado</a:t>
            </a:r>
            <a:r>
              <a:rPr sz="1600" b="1" dirty="0"/>
              <a:t> de la </a:t>
            </a:r>
            <a:r>
              <a:rPr sz="1600" b="1" dirty="0" err="1"/>
              <a:t>interacción</a:t>
            </a:r>
            <a:r>
              <a:rPr sz="1600" b="1" dirty="0"/>
              <a:t> social y de </a:t>
            </a:r>
            <a:r>
              <a:rPr sz="1600" b="1" dirty="0" err="1"/>
              <a:t>las</a:t>
            </a:r>
            <a:r>
              <a:rPr sz="1600" b="1" dirty="0"/>
              <a:t> </a:t>
            </a:r>
            <a:r>
              <a:rPr sz="1600" b="1" dirty="0" err="1"/>
              <a:t>aportaciones</a:t>
            </a:r>
            <a:r>
              <a:rPr sz="1600" b="1" dirty="0"/>
              <a:t> </a:t>
            </a:r>
            <a:r>
              <a:rPr sz="1600" b="1" dirty="0" err="1"/>
              <a:t>individuales</a:t>
            </a:r>
            <a:r>
              <a:rPr sz="1600" b="1" dirty="0"/>
              <a:t>. </a:t>
            </a:r>
          </a:p>
          <a:p>
            <a:pPr marL="0" indent="0" algn="just">
              <a:lnSpc>
                <a:spcPct val="150000"/>
              </a:lnSpc>
              <a:buSzTx/>
              <a:buNone/>
              <a:defRPr>
                <a:latin typeface="Arial"/>
                <a:ea typeface="Arial"/>
                <a:cs typeface="Arial"/>
                <a:sym typeface="Arial"/>
              </a:defRPr>
            </a:pPr>
            <a:r>
              <a:rPr lang="es-MX" sz="1600" b="1" dirty="0"/>
              <a:t> A través de esto se pretende coadyuvar a construir relaciones entre la teoría, la práctica, la prospectiva y el análisis crítico de la experiencia docente de todos los participantes.</a:t>
            </a:r>
          </a:p>
          <a:p>
            <a:pPr marL="0" indent="0" algn="just">
              <a:lnSpc>
                <a:spcPct val="150000"/>
              </a:lnSpc>
              <a:buSzTx/>
              <a:buNone/>
              <a:defRPr>
                <a:latin typeface="Arial"/>
                <a:ea typeface="Arial"/>
                <a:cs typeface="Arial"/>
                <a:sym typeface="Arial"/>
              </a:defRPr>
            </a:pPr>
            <a:r>
              <a:rPr lang="es-MX" sz="1600" b="1" dirty="0"/>
              <a:t>Dada la naturaleza de la enseñanza de las matemáticas que asumimos, cada unidad de aprendizaje debe abordarse a partir del planteamiento de problemas previamente seleccionados por el profesor en una doble vertiente: problemas geométricos, con la finalidad de que los estudiantes normalistas profundicen sus conocimientos y problemas relativos a la enseñanza de los contenidos. </a:t>
            </a:r>
            <a:r>
              <a:rPr sz="1600" b="1" dirty="0"/>
              <a:t> </a:t>
            </a:r>
          </a:p>
        </p:txBody>
      </p:sp>
      <p:pic>
        <p:nvPicPr>
          <p:cNvPr id="296"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297" name="logo chiquito" descr="logo chiquito"/>
          <p:cNvPicPr>
            <a:picLocks noChangeAspect="1"/>
          </p:cNvPicPr>
          <p:nvPr/>
        </p:nvPicPr>
        <p:blipFill>
          <a:blip r:embed="rId3"/>
          <a:stretch>
            <a:fillRect/>
          </a:stretch>
        </p:blipFill>
        <p:spPr>
          <a:xfrm>
            <a:off x="8033234" y="6080388"/>
            <a:ext cx="645872" cy="676013"/>
          </a:xfrm>
          <a:prstGeom prst="rect">
            <a:avLst/>
          </a:prstGeom>
          <a:ln w="12700">
            <a:miter lim="400000"/>
          </a:ln>
        </p:spPr>
      </p:pic>
      <p:sp>
        <p:nvSpPr>
          <p:cNvPr id="298" name="ENEP-F-ST-19…"/>
          <p:cNvSpPr txBox="1"/>
          <p:nvPr/>
        </p:nvSpPr>
        <p:spPr>
          <a:xfrm>
            <a:off x="331754" y="5889953"/>
            <a:ext cx="8100246" cy="778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dirty="0"/>
          </a:p>
          <a:p>
            <a:pPr>
              <a:lnSpc>
                <a:spcPct val="90000"/>
              </a:lnSpc>
              <a:defRPr sz="1100" b="1">
                <a:solidFill>
                  <a:srgbClr val="333333"/>
                </a:solidFill>
                <a:latin typeface="Arial"/>
                <a:ea typeface="Arial"/>
                <a:cs typeface="Arial"/>
                <a:sym typeface="Arial"/>
              </a:defRPr>
            </a:pPr>
            <a:r>
              <a:rPr dirty="0"/>
              <a:t>ENEP-F-ST-19</a:t>
            </a:r>
            <a:endParaRPr sz="1600" dirty="0"/>
          </a:p>
          <a:p>
            <a:pPr>
              <a:lnSpc>
                <a:spcPct val="90000"/>
              </a:lnSpc>
              <a:defRPr sz="1100" b="1">
                <a:solidFill>
                  <a:srgbClr val="333333"/>
                </a:solidFill>
                <a:latin typeface="Arial"/>
                <a:ea typeface="Arial"/>
                <a:cs typeface="Arial"/>
                <a:sym typeface="Arial"/>
              </a:defRPr>
            </a:pPr>
            <a:r>
              <a:rPr dirty="0"/>
              <a:t>V00/012016</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7" y="501650"/>
            <a:ext cx="6508379" cy="1143000"/>
          </a:xfrm>
        </p:spPr>
        <p:txBody>
          <a:bodyPr/>
          <a:lstStyle/>
          <a:p>
            <a:r>
              <a:rPr lang="es-MX" b="1" dirty="0"/>
              <a:t>Competencias genéricas</a:t>
            </a:r>
          </a:p>
        </p:txBody>
      </p:sp>
      <p:sp>
        <p:nvSpPr>
          <p:cNvPr id="3" name="Marcador de texto 2"/>
          <p:cNvSpPr>
            <a:spLocks noGrp="1"/>
          </p:cNvSpPr>
          <p:nvPr>
            <p:ph type="body" idx="1"/>
          </p:nvPr>
        </p:nvSpPr>
        <p:spPr>
          <a:xfrm>
            <a:off x="529625" y="1834917"/>
            <a:ext cx="6983626" cy="3916363"/>
          </a:xfrm>
        </p:spPr>
        <p:txBody>
          <a:bodyPr>
            <a:noAutofit/>
          </a:bodyPr>
          <a:lstStyle/>
          <a:p>
            <a:pPr>
              <a:lnSpc>
                <a:spcPct val="150000"/>
              </a:lnSpc>
            </a:pPr>
            <a:r>
              <a:rPr lang="es-MX" b="1" dirty="0"/>
              <a:t>Soluciona problemas y toma decisiones utilizando su pensamiento crítico y creativo. </a:t>
            </a:r>
          </a:p>
          <a:p>
            <a:pPr>
              <a:lnSpc>
                <a:spcPct val="150000"/>
              </a:lnSpc>
            </a:pPr>
            <a:r>
              <a:rPr lang="es-MX" b="1" dirty="0"/>
              <a:t> Aprende de manera autónoma y muestra iniciativa para auto-regularse y fortalecer su desarrollo personal. </a:t>
            </a:r>
          </a:p>
          <a:p>
            <a:pPr>
              <a:lnSpc>
                <a:spcPct val="150000"/>
              </a:lnSpc>
            </a:pPr>
            <a:r>
              <a:rPr lang="es-MX" b="1" dirty="0"/>
              <a:t>Colabora con diversos actores para generar proyectos innovadores de impacto social y educativo. </a:t>
            </a:r>
          </a:p>
        </p:txBody>
      </p:sp>
      <p:pic>
        <p:nvPicPr>
          <p:cNvPr id="5"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sp>
        <p:nvSpPr>
          <p:cNvPr id="6" name="Rectángulo 5"/>
          <p:cNvSpPr/>
          <p:nvPr/>
        </p:nvSpPr>
        <p:spPr>
          <a:xfrm>
            <a:off x="457198" y="5941547"/>
            <a:ext cx="4572000" cy="674031"/>
          </a:xfrm>
          <a:prstGeom prst="rect">
            <a:avLst/>
          </a:prstGeom>
        </p:spPr>
        <p:txBody>
          <a:bodyPr>
            <a:spAutoFit/>
          </a:bodyPr>
          <a:lstStyle/>
          <a:p>
            <a:pPr>
              <a:lnSpc>
                <a:spcPct val="90000"/>
              </a:lnSpc>
              <a:defRPr sz="2000" b="1">
                <a:solidFill>
                  <a:srgbClr val="333333"/>
                </a:solidFill>
                <a:latin typeface="Arial"/>
                <a:ea typeface="Arial"/>
                <a:cs typeface="Arial"/>
                <a:sym typeface="Arial"/>
              </a:defRPr>
            </a:pPr>
            <a:endParaRPr lang="es-MX" dirty="0"/>
          </a:p>
          <a:p>
            <a:pPr>
              <a:lnSpc>
                <a:spcPct val="90000"/>
              </a:lnSpc>
              <a:defRPr sz="1100" b="1">
                <a:solidFill>
                  <a:srgbClr val="333333"/>
                </a:solidFill>
                <a:latin typeface="Arial"/>
                <a:ea typeface="Arial"/>
                <a:cs typeface="Arial"/>
                <a:sym typeface="Arial"/>
              </a:defRPr>
            </a:pPr>
            <a:r>
              <a:rPr lang="es-MX" dirty="0"/>
              <a:t>ENEP-F-ST-19</a:t>
            </a:r>
            <a:endParaRPr lang="es-MX" sz="2800" dirty="0"/>
          </a:p>
          <a:p>
            <a:pPr>
              <a:lnSpc>
                <a:spcPct val="90000"/>
              </a:lnSpc>
              <a:defRPr sz="1100" b="1">
                <a:solidFill>
                  <a:srgbClr val="333333"/>
                </a:solidFill>
                <a:latin typeface="Arial"/>
                <a:ea typeface="Arial"/>
                <a:cs typeface="Arial"/>
                <a:sym typeface="Arial"/>
              </a:defRPr>
            </a:pPr>
            <a:r>
              <a:rPr lang="es-MX" dirty="0"/>
              <a:t>V00/012016</a:t>
            </a:r>
          </a:p>
        </p:txBody>
      </p:sp>
      <p:pic>
        <p:nvPicPr>
          <p:cNvPr id="7" name="logo chiquito" descr="logo chiquito"/>
          <p:cNvPicPr>
            <a:picLocks noChangeAspect="1"/>
          </p:cNvPicPr>
          <p:nvPr/>
        </p:nvPicPr>
        <p:blipFill>
          <a:blip r:embed="rId3"/>
          <a:stretch>
            <a:fillRect/>
          </a:stretch>
        </p:blipFill>
        <p:spPr>
          <a:xfrm>
            <a:off x="7676515" y="5802028"/>
            <a:ext cx="645872" cy="676013"/>
          </a:xfrm>
          <a:prstGeom prst="rect">
            <a:avLst/>
          </a:prstGeom>
          <a:ln w="12700">
            <a:miter lim="400000"/>
          </a:ln>
        </p:spPr>
      </p:pic>
    </p:spTree>
    <p:extLst>
      <p:ext uri="{BB962C8B-B14F-4D97-AF65-F5344CB8AC3E}">
        <p14:creationId xmlns:p14="http://schemas.microsoft.com/office/powerpoint/2010/main" val="344869582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RASGOS DEL PERFIL DE EGRESO"/>
          <p:cNvSpPr txBox="1">
            <a:spLocks noGrp="1"/>
          </p:cNvSpPr>
          <p:nvPr>
            <p:ph type="title"/>
          </p:nvPr>
        </p:nvSpPr>
        <p:spPr>
          <a:xfrm>
            <a:off x="521877" y="188004"/>
            <a:ext cx="6508378" cy="1143001"/>
          </a:xfrm>
          <a:prstGeom prst="rect">
            <a:avLst/>
          </a:prstGeom>
        </p:spPr>
        <p:txBody>
          <a:bodyPr/>
          <a:lstStyle>
            <a:lvl1pPr algn="ctr" defTabSz="859536">
              <a:defRPr sz="3300"/>
            </a:lvl1pPr>
          </a:lstStyle>
          <a:p>
            <a:r>
              <a:rPr lang="es-MX" b="1" dirty="0"/>
              <a:t>Competencias Profesionales </a:t>
            </a:r>
            <a:endParaRPr b="1" dirty="0"/>
          </a:p>
        </p:txBody>
      </p:sp>
      <p:sp>
        <p:nvSpPr>
          <p:cNvPr id="301" name="Diseña planeaciones didácticas, aplicando sus conocimientos pedagógicos y disciplinares para responder a las necesidades del contexto en el marco de los planes y pro- gramas de educación básica.…"/>
          <p:cNvSpPr txBox="1">
            <a:spLocks noGrp="1"/>
          </p:cNvSpPr>
          <p:nvPr>
            <p:ph type="body" idx="1"/>
          </p:nvPr>
        </p:nvSpPr>
        <p:spPr>
          <a:xfrm>
            <a:off x="430038" y="1387565"/>
            <a:ext cx="7493083" cy="4210209"/>
          </a:xfrm>
          <a:prstGeom prst="rect">
            <a:avLst/>
          </a:prstGeom>
        </p:spPr>
        <p:txBody>
          <a:bodyPr>
            <a:noAutofit/>
          </a:bodyPr>
          <a:lstStyle/>
          <a:p>
            <a:pPr>
              <a:lnSpc>
                <a:spcPct val="150000"/>
              </a:lnSpc>
              <a:buFont typeface="Arial" panose="020B0604020202020204" pitchFamily="34" charset="0"/>
              <a:buChar char="•"/>
            </a:pPr>
            <a:r>
              <a:rPr lang="es-MX" sz="1800" b="1" dirty="0"/>
              <a:t>Detecta  los procesos de aprendizaje de sus alumnos para favorecer su desarrollo cognitivo y socioemocional.  </a:t>
            </a:r>
          </a:p>
          <a:p>
            <a:pPr>
              <a:lnSpc>
                <a:spcPct val="150000"/>
              </a:lnSpc>
              <a:buFont typeface="Arial" panose="020B0604020202020204" pitchFamily="34" charset="0"/>
              <a:buChar char="•"/>
            </a:pPr>
            <a:r>
              <a:rPr lang="es-MX" sz="1800" b="1" dirty="0"/>
              <a:t>Aplica el plan y programas de estudio para alcanzar los propósitos educativos y contribuir al pleno desenvolvimiento de las capacidades de sus alumnos. </a:t>
            </a:r>
          </a:p>
          <a:p>
            <a:pPr>
              <a:lnSpc>
                <a:spcPct val="150000"/>
              </a:lnSpc>
              <a:buFont typeface="Arial" panose="020B0604020202020204" pitchFamily="34" charset="0"/>
              <a:buChar char="•"/>
            </a:pPr>
            <a:r>
              <a:rPr lang="es-MX" sz="1800" b="1" dirty="0"/>
              <a:t>Diseña planeaciones aplicando sus conocimientos curriculares, psicopedagógicos, disciplinares, didácticos y tecnológicos para propiciar espacios de aprendizaje incluyentes que respondan a las necesidades de todos los alumnos en el marco del plan y programas de estudio. </a:t>
            </a:r>
            <a:endParaRPr sz="1800" b="1" dirty="0"/>
          </a:p>
        </p:txBody>
      </p:sp>
      <p:pic>
        <p:nvPicPr>
          <p:cNvPr id="302"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303" name="logo chiquito" descr="logo chiquito"/>
          <p:cNvPicPr>
            <a:picLocks noChangeAspect="1"/>
          </p:cNvPicPr>
          <p:nvPr/>
        </p:nvPicPr>
        <p:blipFill>
          <a:blip r:embed="rId3"/>
          <a:stretch>
            <a:fillRect/>
          </a:stretch>
        </p:blipFill>
        <p:spPr>
          <a:xfrm>
            <a:off x="7710298" y="6002428"/>
            <a:ext cx="645872" cy="676013"/>
          </a:xfrm>
          <a:prstGeom prst="rect">
            <a:avLst/>
          </a:prstGeom>
          <a:ln w="12700">
            <a:miter lim="400000"/>
          </a:ln>
        </p:spPr>
      </p:pic>
      <p:sp>
        <p:nvSpPr>
          <p:cNvPr id="304" name="ENEP-F-ST-19…"/>
          <p:cNvSpPr txBox="1"/>
          <p:nvPr/>
        </p:nvSpPr>
        <p:spPr>
          <a:xfrm>
            <a:off x="430038" y="6002428"/>
            <a:ext cx="8100246" cy="778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dirty="0"/>
          </a:p>
          <a:p>
            <a:pPr>
              <a:lnSpc>
                <a:spcPct val="90000"/>
              </a:lnSpc>
              <a:defRPr sz="1100" b="1">
                <a:solidFill>
                  <a:srgbClr val="333333"/>
                </a:solidFill>
                <a:latin typeface="Arial"/>
                <a:ea typeface="Arial"/>
                <a:cs typeface="Arial"/>
                <a:sym typeface="Arial"/>
              </a:defRPr>
            </a:pPr>
            <a:r>
              <a:rPr dirty="0"/>
              <a:t>ENEP-F-ST-19</a:t>
            </a:r>
            <a:endParaRPr sz="1600" dirty="0"/>
          </a:p>
          <a:p>
            <a:pPr>
              <a:lnSpc>
                <a:spcPct val="90000"/>
              </a:lnSpc>
              <a:defRPr sz="1100" b="1">
                <a:solidFill>
                  <a:srgbClr val="333333"/>
                </a:solidFill>
                <a:latin typeface="Arial"/>
                <a:ea typeface="Arial"/>
                <a:cs typeface="Arial"/>
                <a:sym typeface="Arial"/>
              </a:defRPr>
            </a:pPr>
            <a:r>
              <a:rPr dirty="0"/>
              <a:t>V00/012016</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2 Marcador de texto"/>
          <p:cNvSpPr txBox="1">
            <a:spLocks noGrp="1"/>
          </p:cNvSpPr>
          <p:nvPr>
            <p:ph type="body" idx="1"/>
          </p:nvPr>
        </p:nvSpPr>
        <p:spPr>
          <a:xfrm>
            <a:off x="539552" y="1484784"/>
            <a:ext cx="6508378" cy="3916363"/>
          </a:xfrm>
          <a:prstGeom prst="rect">
            <a:avLst/>
          </a:prstGeom>
        </p:spPr>
        <p:txBody>
          <a:bodyPr/>
          <a:lstStyle/>
          <a:p>
            <a:pPr>
              <a:defRPr sz="3200">
                <a:solidFill>
                  <a:srgbClr val="C00202"/>
                </a:solidFill>
              </a:defRPr>
            </a:pPr>
            <a:r>
              <a:rPr dirty="0" err="1"/>
              <a:t>Trayecto</a:t>
            </a:r>
            <a:r>
              <a:rPr dirty="0"/>
              <a:t> </a:t>
            </a:r>
            <a:r>
              <a:rPr dirty="0" err="1"/>
              <a:t>Formativo</a:t>
            </a:r>
            <a:r>
              <a:rPr dirty="0"/>
              <a:t>: </a:t>
            </a:r>
            <a:r>
              <a:rPr lang="es-MX" dirty="0">
                <a:solidFill>
                  <a:srgbClr val="000000"/>
                </a:solidFill>
              </a:rPr>
              <a:t>Formación </a:t>
            </a:r>
            <a:r>
              <a:rPr dirty="0">
                <a:solidFill>
                  <a:srgbClr val="000000"/>
                </a:solidFill>
              </a:rPr>
              <a:t>para la </a:t>
            </a:r>
            <a:r>
              <a:rPr dirty="0" err="1">
                <a:solidFill>
                  <a:srgbClr val="000000"/>
                </a:solidFill>
              </a:rPr>
              <a:t>enseñanza</a:t>
            </a:r>
            <a:r>
              <a:rPr dirty="0">
                <a:solidFill>
                  <a:srgbClr val="000000"/>
                </a:solidFill>
              </a:rPr>
              <a:t> y </a:t>
            </a:r>
            <a:r>
              <a:rPr lang="es-MX" dirty="0">
                <a:solidFill>
                  <a:srgbClr val="000000"/>
                </a:solidFill>
              </a:rPr>
              <a:t> el </a:t>
            </a:r>
            <a:r>
              <a:rPr dirty="0" err="1">
                <a:solidFill>
                  <a:srgbClr val="000000"/>
                </a:solidFill>
              </a:rPr>
              <a:t>aprendizaje</a:t>
            </a:r>
            <a:r>
              <a:rPr sz="2000" dirty="0">
                <a:solidFill>
                  <a:srgbClr val="000000"/>
                </a:solidFill>
              </a:rPr>
              <a:t>.</a:t>
            </a:r>
          </a:p>
          <a:p>
            <a:pPr>
              <a:defRPr sz="3200">
                <a:solidFill>
                  <a:srgbClr val="C00202"/>
                </a:solidFill>
              </a:defRPr>
            </a:pPr>
            <a:r>
              <a:rPr dirty="0" err="1"/>
              <a:t>Horas</a:t>
            </a:r>
            <a:r>
              <a:rPr dirty="0"/>
              <a:t> </a:t>
            </a:r>
            <a:r>
              <a:rPr dirty="0" err="1"/>
              <a:t>por</a:t>
            </a:r>
            <a:r>
              <a:rPr dirty="0"/>
              <a:t> </a:t>
            </a:r>
            <a:r>
              <a:rPr dirty="0" err="1"/>
              <a:t>semana</a:t>
            </a:r>
            <a:r>
              <a:rPr dirty="0"/>
              <a:t>: </a:t>
            </a:r>
            <a:r>
              <a:rPr dirty="0">
                <a:solidFill>
                  <a:srgbClr val="000000"/>
                </a:solidFill>
              </a:rPr>
              <a:t>6</a:t>
            </a:r>
          </a:p>
          <a:p>
            <a:pPr>
              <a:defRPr sz="3200">
                <a:solidFill>
                  <a:srgbClr val="C00202"/>
                </a:solidFill>
              </a:defRPr>
            </a:pPr>
            <a:r>
              <a:rPr dirty="0" err="1"/>
              <a:t>Créditos</a:t>
            </a:r>
            <a:r>
              <a:rPr dirty="0"/>
              <a:t>: </a:t>
            </a:r>
            <a:r>
              <a:rPr lang="es-MX" dirty="0">
                <a:solidFill>
                  <a:srgbClr val="000000"/>
                </a:solidFill>
              </a:rPr>
              <a:t>6</a:t>
            </a:r>
            <a:r>
              <a:rPr dirty="0">
                <a:solidFill>
                  <a:srgbClr val="000000"/>
                </a:solidFill>
              </a:rPr>
              <a:t>.</a:t>
            </a:r>
            <a:r>
              <a:rPr lang="es-MX" dirty="0">
                <a:solidFill>
                  <a:srgbClr val="000000"/>
                </a:solidFill>
              </a:rPr>
              <a:t>7</a:t>
            </a:r>
            <a:r>
              <a:rPr dirty="0">
                <a:solidFill>
                  <a:srgbClr val="000000"/>
                </a:solidFill>
              </a:rPr>
              <a:t>5%</a:t>
            </a:r>
          </a:p>
        </p:txBody>
      </p:sp>
      <p:pic>
        <p:nvPicPr>
          <p:cNvPr id="215"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sp>
        <p:nvSpPr>
          <p:cNvPr id="216" name="ENEP-F-ST-19…"/>
          <p:cNvSpPr txBox="1"/>
          <p:nvPr/>
        </p:nvSpPr>
        <p:spPr>
          <a:xfrm>
            <a:off x="521877" y="5545921"/>
            <a:ext cx="8100246" cy="778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pic>
        <p:nvPicPr>
          <p:cNvPr id="217" name="logo chiquito" descr="logo chiquito"/>
          <p:cNvPicPr>
            <a:picLocks noChangeAspect="1"/>
          </p:cNvPicPr>
          <p:nvPr/>
        </p:nvPicPr>
        <p:blipFill>
          <a:blip r:embed="rId3"/>
          <a:stretch>
            <a:fillRect/>
          </a:stretch>
        </p:blipFill>
        <p:spPr>
          <a:xfrm>
            <a:off x="7659930" y="5464023"/>
            <a:ext cx="645872" cy="676013"/>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69873" y="1686186"/>
            <a:ext cx="7406642" cy="4592376"/>
          </a:xfrm>
        </p:spPr>
        <p:txBody>
          <a:bodyPr>
            <a:normAutofit/>
          </a:bodyPr>
          <a:lstStyle/>
          <a:p>
            <a:pPr>
              <a:lnSpc>
                <a:spcPct val="150000"/>
              </a:lnSpc>
              <a:buFont typeface="Arial" panose="020B0604020202020204" pitchFamily="34" charset="0"/>
              <a:buChar char="•"/>
            </a:pPr>
            <a:r>
              <a:rPr lang="es-MX" b="1" dirty="0"/>
              <a:t>Emplea la evaluación para intervenir en los diferentes ámbitos y momentos de la tarea educativa para mejorar los aprendizajes de sus alumnos. </a:t>
            </a:r>
          </a:p>
          <a:p>
            <a:pPr>
              <a:lnSpc>
                <a:spcPct val="150000"/>
              </a:lnSpc>
              <a:buFont typeface="Arial" panose="020B0604020202020204" pitchFamily="34" charset="0"/>
              <a:buChar char="•"/>
            </a:pPr>
            <a:r>
              <a:rPr lang="es-MX" b="1" dirty="0"/>
              <a:t>Integra recursos de la investigación educativa para enriquecer su práctica profesional, expresando su interés por el conocimiento, la ciencia y la mejora de la educación. </a:t>
            </a:r>
          </a:p>
        </p:txBody>
      </p:sp>
      <p:pic>
        <p:nvPicPr>
          <p:cNvPr id="4"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5" name="logo chiquito" descr="logo chiquito"/>
          <p:cNvPicPr>
            <a:picLocks noChangeAspect="1"/>
          </p:cNvPicPr>
          <p:nvPr/>
        </p:nvPicPr>
        <p:blipFill>
          <a:blip r:embed="rId3"/>
          <a:stretch>
            <a:fillRect/>
          </a:stretch>
        </p:blipFill>
        <p:spPr>
          <a:xfrm>
            <a:off x="7676515" y="5802028"/>
            <a:ext cx="645872" cy="676013"/>
          </a:xfrm>
          <a:prstGeom prst="rect">
            <a:avLst/>
          </a:prstGeom>
          <a:ln w="12700">
            <a:miter lim="400000"/>
          </a:ln>
        </p:spPr>
      </p:pic>
      <p:sp>
        <p:nvSpPr>
          <p:cNvPr id="8" name="Rectángulo 7"/>
          <p:cNvSpPr/>
          <p:nvPr/>
        </p:nvSpPr>
        <p:spPr>
          <a:xfrm>
            <a:off x="457198" y="5941547"/>
            <a:ext cx="4572000" cy="674031"/>
          </a:xfrm>
          <a:prstGeom prst="rect">
            <a:avLst/>
          </a:prstGeom>
        </p:spPr>
        <p:txBody>
          <a:bodyPr>
            <a:spAutoFit/>
          </a:bodyPr>
          <a:lstStyle/>
          <a:p>
            <a:pPr>
              <a:lnSpc>
                <a:spcPct val="90000"/>
              </a:lnSpc>
              <a:defRPr sz="2000" b="1">
                <a:solidFill>
                  <a:srgbClr val="333333"/>
                </a:solidFill>
                <a:latin typeface="Arial"/>
                <a:ea typeface="Arial"/>
                <a:cs typeface="Arial"/>
                <a:sym typeface="Arial"/>
              </a:defRPr>
            </a:pPr>
            <a:endParaRPr lang="es-MX" dirty="0"/>
          </a:p>
          <a:p>
            <a:pPr>
              <a:lnSpc>
                <a:spcPct val="90000"/>
              </a:lnSpc>
              <a:defRPr sz="1100" b="1">
                <a:solidFill>
                  <a:srgbClr val="333333"/>
                </a:solidFill>
                <a:latin typeface="Arial"/>
                <a:ea typeface="Arial"/>
                <a:cs typeface="Arial"/>
                <a:sym typeface="Arial"/>
              </a:defRPr>
            </a:pPr>
            <a:r>
              <a:rPr lang="es-MX" dirty="0"/>
              <a:t>ENEP-F-ST-19</a:t>
            </a:r>
            <a:endParaRPr lang="es-MX" sz="2800" dirty="0"/>
          </a:p>
          <a:p>
            <a:pPr>
              <a:lnSpc>
                <a:spcPct val="90000"/>
              </a:lnSpc>
              <a:defRPr sz="1100" b="1">
                <a:solidFill>
                  <a:srgbClr val="333333"/>
                </a:solidFill>
                <a:latin typeface="Arial"/>
                <a:ea typeface="Arial"/>
                <a:cs typeface="Arial"/>
                <a:sym typeface="Arial"/>
              </a:defRPr>
            </a:pPr>
            <a:r>
              <a:rPr lang="es-MX" dirty="0"/>
              <a:t>V00/012016</a:t>
            </a:r>
          </a:p>
        </p:txBody>
      </p:sp>
      <p:sp>
        <p:nvSpPr>
          <p:cNvPr id="6" name="RASGOS DEL PERFIL DE EGRESO"/>
          <p:cNvSpPr txBox="1">
            <a:spLocks noGrp="1"/>
          </p:cNvSpPr>
          <p:nvPr>
            <p:ph type="title"/>
          </p:nvPr>
        </p:nvSpPr>
        <p:spPr>
          <a:xfrm>
            <a:off x="521877" y="188004"/>
            <a:ext cx="6508378" cy="1143001"/>
          </a:xfrm>
          <a:prstGeom prst="rect">
            <a:avLst/>
          </a:prstGeom>
        </p:spPr>
        <p:txBody>
          <a:bodyPr/>
          <a:lstStyle>
            <a:lvl1pPr algn="ctr" defTabSz="859536">
              <a:defRPr sz="3300"/>
            </a:lvl1pPr>
          </a:lstStyle>
          <a:p>
            <a:r>
              <a:rPr lang="es-MX" b="1" dirty="0"/>
              <a:t>Competencias Profesionales </a:t>
            </a:r>
            <a:endParaRPr b="1" dirty="0"/>
          </a:p>
        </p:txBody>
      </p:sp>
    </p:spTree>
    <p:extLst>
      <p:ext uri="{BB962C8B-B14F-4D97-AF65-F5344CB8AC3E}">
        <p14:creationId xmlns:p14="http://schemas.microsoft.com/office/powerpoint/2010/main" val="41772495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CURSOS QUE LA ANTECEDEN"/>
          <p:cNvSpPr txBox="1">
            <a:spLocks noGrp="1"/>
          </p:cNvSpPr>
          <p:nvPr>
            <p:ph type="title"/>
          </p:nvPr>
        </p:nvSpPr>
        <p:spPr>
          <a:xfrm>
            <a:off x="457197" y="13176"/>
            <a:ext cx="6508378" cy="1143001"/>
          </a:xfrm>
          <a:prstGeom prst="rect">
            <a:avLst/>
          </a:prstGeom>
        </p:spPr>
        <p:txBody>
          <a:bodyPr/>
          <a:lstStyle>
            <a:lvl1pPr algn="ctr"/>
          </a:lstStyle>
          <a:p>
            <a:r>
              <a:rPr b="1" dirty="0"/>
              <a:t>CURSOS QUE LA ANTECEDEN</a:t>
            </a:r>
          </a:p>
        </p:txBody>
      </p:sp>
      <p:sp>
        <p:nvSpPr>
          <p:cNvPr id="307" name="Pensamiento cuantitativo…"/>
          <p:cNvSpPr txBox="1">
            <a:spLocks noGrp="1"/>
          </p:cNvSpPr>
          <p:nvPr>
            <p:ph type="body" sz="half" idx="1"/>
          </p:nvPr>
        </p:nvSpPr>
        <p:spPr>
          <a:xfrm>
            <a:off x="471067" y="1557323"/>
            <a:ext cx="7834732" cy="1590502"/>
          </a:xfrm>
          <a:prstGeom prst="rect">
            <a:avLst/>
          </a:prstGeom>
        </p:spPr>
        <p:txBody>
          <a:bodyPr/>
          <a:lstStyle/>
          <a:p>
            <a:pPr>
              <a:buFont typeface="Arial" panose="020B0604020202020204" pitchFamily="34" charset="0"/>
              <a:buChar char="•"/>
              <a:defRPr sz="2400"/>
            </a:pPr>
            <a:r>
              <a:rPr b="1" dirty="0" err="1"/>
              <a:t>Pensamiento</a:t>
            </a:r>
            <a:r>
              <a:rPr b="1" dirty="0"/>
              <a:t> </a:t>
            </a:r>
            <a:r>
              <a:rPr b="1" dirty="0" err="1"/>
              <a:t>cuantitativo</a:t>
            </a:r>
            <a:endParaRPr lang="es-MX" b="1" dirty="0"/>
          </a:p>
          <a:p>
            <a:pPr>
              <a:buFont typeface="Arial" panose="020B0604020202020204" pitchFamily="34" charset="0"/>
              <a:buChar char="•"/>
              <a:defRPr sz="2400"/>
            </a:pPr>
            <a:r>
              <a:rPr lang="es-MX" b="1" dirty="0"/>
              <a:t>Herramientas para la observación y análisis de la práctica educativa </a:t>
            </a:r>
            <a:endParaRPr b="1" dirty="0"/>
          </a:p>
          <a:p>
            <a:pPr>
              <a:buFont typeface="Arial" panose="020B0604020202020204" pitchFamily="34" charset="0"/>
              <a:buChar char="•"/>
              <a:defRPr sz="2400"/>
            </a:pPr>
            <a:endParaRPr b="1" dirty="0"/>
          </a:p>
        </p:txBody>
      </p:sp>
      <p:pic>
        <p:nvPicPr>
          <p:cNvPr id="308"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309" name="logo chiquito" descr="logo chiquito"/>
          <p:cNvPicPr>
            <a:picLocks noChangeAspect="1"/>
          </p:cNvPicPr>
          <p:nvPr/>
        </p:nvPicPr>
        <p:blipFill>
          <a:blip r:embed="rId3"/>
          <a:stretch>
            <a:fillRect/>
          </a:stretch>
        </p:blipFill>
        <p:spPr>
          <a:xfrm>
            <a:off x="7982863" y="5802028"/>
            <a:ext cx="645872" cy="676013"/>
          </a:xfrm>
          <a:prstGeom prst="rect">
            <a:avLst/>
          </a:prstGeom>
          <a:ln w="12700">
            <a:miter lim="400000"/>
          </a:ln>
        </p:spPr>
      </p:pic>
      <p:sp>
        <p:nvSpPr>
          <p:cNvPr id="310" name="ENEP-F-ST-19…"/>
          <p:cNvSpPr txBox="1"/>
          <p:nvPr/>
        </p:nvSpPr>
        <p:spPr>
          <a:xfrm>
            <a:off x="525398" y="5412766"/>
            <a:ext cx="8100246" cy="778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
        <p:nvSpPr>
          <p:cNvPr id="7" name="CURSOS QUE LA ANTECEDEN"/>
          <p:cNvSpPr txBox="1">
            <a:spLocks/>
          </p:cNvSpPr>
          <p:nvPr/>
        </p:nvSpPr>
        <p:spPr>
          <a:xfrm>
            <a:off x="522307" y="2963227"/>
            <a:ext cx="6508378"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marL="0" marR="0" indent="0" algn="ctr"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Century Gothic"/>
              </a:defRPr>
            </a:lvl9pPr>
          </a:lstStyle>
          <a:p>
            <a:pPr hangingPunct="1"/>
            <a:r>
              <a:rPr lang="es-MX" b="1" dirty="0"/>
              <a:t>CURSOS SUBSECUENTES</a:t>
            </a:r>
          </a:p>
        </p:txBody>
      </p:sp>
      <p:sp>
        <p:nvSpPr>
          <p:cNvPr id="8" name="Iniciación al trabajo docente…"/>
          <p:cNvSpPr txBox="1">
            <a:spLocks/>
          </p:cNvSpPr>
          <p:nvPr/>
        </p:nvSpPr>
        <p:spPr>
          <a:xfrm>
            <a:off x="522307" y="4292091"/>
            <a:ext cx="6508378" cy="12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100000"/>
              </a:lnSpc>
              <a:spcBef>
                <a:spcPts val="1800"/>
              </a:spcBef>
              <a:spcAft>
                <a:spcPts val="0"/>
              </a:spcAft>
              <a:buClr>
                <a:schemeClr val="accent1"/>
              </a:buClr>
              <a:buSzPct val="100000"/>
              <a:buFontTx/>
              <a:buChar char="◼"/>
              <a:tabLst/>
              <a:defRPr sz="2000" b="0" i="0" u="none" strike="noStrike" cap="none" spc="0" baseline="0">
                <a:ln>
                  <a:noFill/>
                </a:ln>
                <a:solidFill>
                  <a:srgbClr val="333333"/>
                </a:solidFill>
                <a:uFillTx/>
                <a:latin typeface="+mn-lt"/>
                <a:ea typeface="+mn-ea"/>
                <a:cs typeface="+mn-cs"/>
                <a:sym typeface="Century Gothic"/>
              </a:defRPr>
            </a:lvl1pPr>
            <a:lvl2pPr marL="482600" marR="0" indent="-254000" algn="l" defTabSz="914400" rtl="0" latinLnBrk="0">
              <a:lnSpc>
                <a:spcPct val="100000"/>
              </a:lnSpc>
              <a:spcBef>
                <a:spcPts val="1800"/>
              </a:spcBef>
              <a:spcAft>
                <a:spcPts val="0"/>
              </a:spcAft>
              <a:buClr>
                <a:schemeClr val="accent1"/>
              </a:buClr>
              <a:buSzPct val="100000"/>
              <a:buFontTx/>
              <a:buChar char="◼"/>
              <a:tabLst/>
              <a:defRPr sz="2000" b="0" i="0" u="none" strike="noStrike" cap="none" spc="0" baseline="0">
                <a:ln>
                  <a:noFill/>
                </a:ln>
                <a:solidFill>
                  <a:srgbClr val="333333"/>
                </a:solidFill>
                <a:uFillTx/>
                <a:latin typeface="+mn-lt"/>
                <a:ea typeface="+mn-ea"/>
                <a:cs typeface="+mn-cs"/>
                <a:sym typeface="Century Gothic"/>
              </a:defRPr>
            </a:lvl2pPr>
            <a:lvl3pPr marL="711200" marR="0" indent="-254000" algn="l" defTabSz="914400" rtl="0" latinLnBrk="0">
              <a:lnSpc>
                <a:spcPct val="100000"/>
              </a:lnSpc>
              <a:spcBef>
                <a:spcPts val="1800"/>
              </a:spcBef>
              <a:spcAft>
                <a:spcPts val="0"/>
              </a:spcAft>
              <a:buClr>
                <a:schemeClr val="accent1"/>
              </a:buClr>
              <a:buSzPct val="100000"/>
              <a:buFontTx/>
              <a:buChar char="◼"/>
              <a:tabLst/>
              <a:defRPr sz="2000" b="0" i="0" u="none" strike="noStrike" cap="none" spc="0" baseline="0">
                <a:ln>
                  <a:noFill/>
                </a:ln>
                <a:solidFill>
                  <a:srgbClr val="333333"/>
                </a:solidFill>
                <a:uFillTx/>
                <a:latin typeface="+mn-lt"/>
                <a:ea typeface="+mn-ea"/>
                <a:cs typeface="+mn-cs"/>
                <a:sym typeface="Century Gothic"/>
              </a:defRPr>
            </a:lvl3pPr>
            <a:lvl4pPr marL="939800" marR="0" indent="-254000" algn="l" defTabSz="914400" rtl="0" latinLnBrk="0">
              <a:lnSpc>
                <a:spcPct val="100000"/>
              </a:lnSpc>
              <a:spcBef>
                <a:spcPts val="1800"/>
              </a:spcBef>
              <a:spcAft>
                <a:spcPts val="0"/>
              </a:spcAft>
              <a:buClr>
                <a:schemeClr val="accent1"/>
              </a:buClr>
              <a:buSzPct val="100000"/>
              <a:buFontTx/>
              <a:buChar char="◼"/>
              <a:tabLst/>
              <a:defRPr sz="2000" b="0" i="0" u="none" strike="noStrike" cap="none" spc="0" baseline="0">
                <a:ln>
                  <a:noFill/>
                </a:ln>
                <a:solidFill>
                  <a:srgbClr val="333333"/>
                </a:solidFill>
                <a:uFillTx/>
                <a:latin typeface="+mn-lt"/>
                <a:ea typeface="+mn-ea"/>
                <a:cs typeface="+mn-cs"/>
                <a:sym typeface="Century Gothic"/>
              </a:defRPr>
            </a:lvl4pPr>
            <a:lvl5pPr marL="1168400" marR="0" indent="-254000" algn="l" defTabSz="914400" rtl="0" latinLnBrk="0">
              <a:lnSpc>
                <a:spcPct val="100000"/>
              </a:lnSpc>
              <a:spcBef>
                <a:spcPts val="1800"/>
              </a:spcBef>
              <a:spcAft>
                <a:spcPts val="0"/>
              </a:spcAft>
              <a:buClr>
                <a:schemeClr val="accent1"/>
              </a:buClr>
              <a:buSzPct val="100000"/>
              <a:buFontTx/>
              <a:buChar char="◼"/>
              <a:tabLst/>
              <a:defRPr sz="2000" b="0" i="0" u="none" strike="noStrike" cap="none" spc="0" baseline="0">
                <a:ln>
                  <a:noFill/>
                </a:ln>
                <a:solidFill>
                  <a:srgbClr val="333333"/>
                </a:solidFill>
                <a:uFillTx/>
                <a:latin typeface="+mn-lt"/>
                <a:ea typeface="+mn-ea"/>
                <a:cs typeface="+mn-cs"/>
                <a:sym typeface="Century Gothic"/>
              </a:defRPr>
            </a:lvl5pPr>
            <a:lvl6pPr marL="137795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ln>
                  <a:noFill/>
                </a:ln>
                <a:solidFill>
                  <a:srgbClr val="333333"/>
                </a:solidFill>
                <a:uFillTx/>
                <a:latin typeface="+mn-lt"/>
                <a:ea typeface="+mn-ea"/>
                <a:cs typeface="+mn-cs"/>
                <a:sym typeface="Century Gothic"/>
              </a:defRPr>
            </a:lvl6pPr>
            <a:lvl7pPr marL="1603375"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ln>
                  <a:noFill/>
                </a:ln>
                <a:solidFill>
                  <a:srgbClr val="333333"/>
                </a:solidFill>
                <a:uFillTx/>
                <a:latin typeface="+mn-lt"/>
                <a:ea typeface="+mn-ea"/>
                <a:cs typeface="+mn-cs"/>
                <a:sym typeface="Century Gothic"/>
              </a:defRPr>
            </a:lvl7pPr>
            <a:lvl8pPr marL="1830388"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ln>
                  <a:noFill/>
                </a:ln>
                <a:solidFill>
                  <a:srgbClr val="333333"/>
                </a:solidFill>
                <a:uFillTx/>
                <a:latin typeface="+mn-lt"/>
                <a:ea typeface="+mn-ea"/>
                <a:cs typeface="+mn-cs"/>
                <a:sym typeface="Century Gothic"/>
              </a:defRPr>
            </a:lvl8pPr>
            <a:lvl9pPr marL="2057400" marR="0" indent="-228600" algn="l" defTabSz="914400" rtl="0" latinLnBrk="0">
              <a:lnSpc>
                <a:spcPct val="100000"/>
              </a:lnSpc>
              <a:spcBef>
                <a:spcPts val="1800"/>
              </a:spcBef>
              <a:spcAft>
                <a:spcPts val="0"/>
              </a:spcAft>
              <a:buClr>
                <a:schemeClr val="accent1"/>
              </a:buClr>
              <a:buSzPct val="100000"/>
              <a:buFontTx/>
              <a:buChar char="◼"/>
              <a:tabLst/>
              <a:defRPr sz="1800" b="0" i="0" u="none" strike="noStrike" cap="none" spc="0" baseline="0">
                <a:ln>
                  <a:noFill/>
                </a:ln>
                <a:solidFill>
                  <a:srgbClr val="333333"/>
                </a:solidFill>
                <a:uFillTx/>
                <a:latin typeface="+mn-lt"/>
                <a:ea typeface="+mn-ea"/>
                <a:cs typeface="+mn-cs"/>
                <a:sym typeface="Century Gothic"/>
              </a:defRPr>
            </a:lvl9pPr>
          </a:lstStyle>
          <a:p>
            <a:pPr hangingPunct="1">
              <a:buFont typeface="Arial" panose="020B0604020202020204" pitchFamily="34" charset="0"/>
              <a:buChar char="•"/>
            </a:pPr>
            <a:r>
              <a:rPr lang="es-MX" sz="2400" b="1" dirty="0"/>
              <a:t>Probabilidad y Estadística </a:t>
            </a:r>
          </a:p>
          <a:p>
            <a:pPr hangingPunct="1">
              <a:buFont typeface="Arial" panose="020B0604020202020204" pitchFamily="34" charset="0"/>
              <a:buChar char="•"/>
            </a:pPr>
            <a:r>
              <a:rPr lang="es-MX" sz="2400" b="1" dirty="0"/>
              <a:t>Iniciación al trabajo docente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RELACIÓN CON LOS CURSOS DEL SEMESTRE"/>
          <p:cNvSpPr txBox="1">
            <a:spLocks noGrp="1"/>
          </p:cNvSpPr>
          <p:nvPr>
            <p:ph type="title"/>
          </p:nvPr>
        </p:nvSpPr>
        <p:spPr>
          <a:xfrm>
            <a:off x="457198" y="544668"/>
            <a:ext cx="6508378" cy="1143001"/>
          </a:xfrm>
          <a:prstGeom prst="rect">
            <a:avLst/>
          </a:prstGeom>
        </p:spPr>
        <p:txBody>
          <a:bodyPr/>
          <a:lstStyle>
            <a:lvl1pPr defTabSz="859536">
              <a:defRPr sz="3300"/>
            </a:lvl1pPr>
          </a:lstStyle>
          <a:p>
            <a:r>
              <a:rPr b="1" dirty="0"/>
              <a:t>RELACIÓN CON LOS CURSOS DEL SEMESTRE</a:t>
            </a:r>
          </a:p>
        </p:txBody>
      </p:sp>
      <p:sp>
        <p:nvSpPr>
          <p:cNvPr id="319" name="Planeación educativa…"/>
          <p:cNvSpPr txBox="1">
            <a:spLocks noGrp="1"/>
          </p:cNvSpPr>
          <p:nvPr>
            <p:ph type="body" idx="1"/>
          </p:nvPr>
        </p:nvSpPr>
        <p:spPr>
          <a:xfrm>
            <a:off x="457198" y="1744135"/>
            <a:ext cx="6508378" cy="3916363"/>
          </a:xfrm>
          <a:prstGeom prst="rect">
            <a:avLst/>
          </a:prstGeom>
        </p:spPr>
        <p:txBody>
          <a:bodyPr/>
          <a:lstStyle/>
          <a:p>
            <a:pPr>
              <a:lnSpc>
                <a:spcPct val="150000"/>
              </a:lnSpc>
              <a:buSzTx/>
              <a:buFont typeface="Arial" panose="020B0604020202020204" pitchFamily="34" charset="0"/>
              <a:buChar char="•"/>
            </a:pPr>
            <a:endParaRPr lang="es-MX" b="1" dirty="0"/>
          </a:p>
          <a:p>
            <a:pPr>
              <a:lnSpc>
                <a:spcPct val="150000"/>
              </a:lnSpc>
              <a:buSzTx/>
              <a:buFont typeface="Arial" panose="020B0604020202020204" pitchFamily="34" charset="0"/>
              <a:buChar char="•"/>
            </a:pPr>
            <a:r>
              <a:rPr b="1" dirty="0" err="1"/>
              <a:t>Planeación</a:t>
            </a:r>
            <a:r>
              <a:rPr b="1" dirty="0"/>
              <a:t> </a:t>
            </a:r>
            <a:r>
              <a:rPr lang="es-MX" b="1" dirty="0"/>
              <a:t>y evaluación de la enseñanza y del aprendizaje</a:t>
            </a:r>
            <a:endParaRPr b="1" dirty="0"/>
          </a:p>
          <a:p>
            <a:pPr>
              <a:lnSpc>
                <a:spcPct val="150000"/>
              </a:lnSpc>
              <a:buSzTx/>
              <a:buFont typeface="Arial" panose="020B0604020202020204" pitchFamily="34" charset="0"/>
              <a:buChar char="•"/>
            </a:pPr>
            <a:r>
              <a:rPr b="1" dirty="0" err="1"/>
              <a:t>Observación</a:t>
            </a:r>
            <a:r>
              <a:rPr b="1" dirty="0"/>
              <a:t> y </a:t>
            </a:r>
            <a:r>
              <a:rPr b="1" dirty="0" err="1"/>
              <a:t>análisis</a:t>
            </a:r>
            <a:r>
              <a:rPr b="1" dirty="0"/>
              <a:t> de la </a:t>
            </a:r>
            <a:r>
              <a:rPr b="1" dirty="0" err="1"/>
              <a:t>práctica</a:t>
            </a:r>
            <a:r>
              <a:rPr lang="es-MX" b="1" dirty="0"/>
              <a:t> y contextos escolares</a:t>
            </a:r>
            <a:endParaRPr b="1" dirty="0"/>
          </a:p>
          <a:p>
            <a:pPr>
              <a:lnSpc>
                <a:spcPct val="150000"/>
              </a:lnSpc>
              <a:buSzTx/>
              <a:buFont typeface="Arial" panose="020B0604020202020204" pitchFamily="34" charset="0"/>
              <a:buChar char="•"/>
            </a:pPr>
            <a:endParaRPr b="1" dirty="0"/>
          </a:p>
        </p:txBody>
      </p:sp>
      <p:pic>
        <p:nvPicPr>
          <p:cNvPr id="320"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321" name="logo chiquito" descr="logo chiquito"/>
          <p:cNvPicPr>
            <a:picLocks noChangeAspect="1"/>
          </p:cNvPicPr>
          <p:nvPr/>
        </p:nvPicPr>
        <p:blipFill>
          <a:blip r:embed="rId3"/>
          <a:stretch>
            <a:fillRect/>
          </a:stretch>
        </p:blipFill>
        <p:spPr>
          <a:xfrm>
            <a:off x="7659930" y="5597176"/>
            <a:ext cx="645872" cy="676013"/>
          </a:xfrm>
          <a:prstGeom prst="rect">
            <a:avLst/>
          </a:prstGeom>
          <a:ln w="12700">
            <a:miter lim="400000"/>
          </a:ln>
        </p:spPr>
      </p:pic>
      <p:sp>
        <p:nvSpPr>
          <p:cNvPr id="322" name="ENEP-F-ST-19…"/>
          <p:cNvSpPr txBox="1"/>
          <p:nvPr/>
        </p:nvSpPr>
        <p:spPr>
          <a:xfrm>
            <a:off x="521877" y="5545921"/>
            <a:ext cx="8100246" cy="778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BIBLIOGRAFIA"/>
          <p:cNvSpPr txBox="1">
            <a:spLocks noGrp="1"/>
          </p:cNvSpPr>
          <p:nvPr>
            <p:ph type="title"/>
          </p:nvPr>
        </p:nvSpPr>
        <p:spPr>
          <a:xfrm>
            <a:off x="457198" y="501650"/>
            <a:ext cx="6508378" cy="620886"/>
          </a:xfrm>
          <a:prstGeom prst="rect">
            <a:avLst/>
          </a:prstGeom>
        </p:spPr>
        <p:txBody>
          <a:bodyPr/>
          <a:lstStyle>
            <a:lvl1pPr defTabSz="868680">
              <a:defRPr sz="3400"/>
            </a:lvl1pPr>
          </a:lstStyle>
          <a:p>
            <a:r>
              <a:rPr b="1" dirty="0"/>
              <a:t>BIBLIOGRAFIA</a:t>
            </a:r>
          </a:p>
        </p:txBody>
      </p:sp>
      <p:sp>
        <p:nvSpPr>
          <p:cNvPr id="325" name="Alsina, C., Burgués, C. y Fortuny, J. Ma. (1999). Invitación a la didáctica de la geometría. España: Síntesis.…"/>
          <p:cNvSpPr txBox="1">
            <a:spLocks noGrp="1"/>
          </p:cNvSpPr>
          <p:nvPr>
            <p:ph type="body" idx="1"/>
          </p:nvPr>
        </p:nvSpPr>
        <p:spPr>
          <a:xfrm>
            <a:off x="428440" y="1485900"/>
            <a:ext cx="6508379" cy="3916363"/>
          </a:xfrm>
          <a:prstGeom prst="rect">
            <a:avLst/>
          </a:prstGeom>
        </p:spPr>
        <p:txBody>
          <a:bodyPr/>
          <a:lstStyle/>
          <a:p>
            <a:pPr marL="0" indent="0">
              <a:lnSpc>
                <a:spcPct val="80000"/>
              </a:lnSpc>
              <a:buNone/>
              <a:defRPr sz="1400"/>
            </a:pPr>
            <a:r>
              <a:rPr lang="es-MX" sz="2800" b="1" dirty="0"/>
              <a:t>UNIDAD 1 y UNIDAD 3</a:t>
            </a:r>
          </a:p>
          <a:p>
            <a:pPr marL="0" indent="0">
              <a:lnSpc>
                <a:spcPct val="80000"/>
              </a:lnSpc>
              <a:buNone/>
              <a:defRPr sz="1400"/>
            </a:pPr>
            <a:endParaRPr lang="es-MX" b="1" dirty="0"/>
          </a:p>
          <a:p>
            <a:pPr marL="0" indent="0">
              <a:lnSpc>
                <a:spcPct val="80000"/>
              </a:lnSpc>
              <a:buNone/>
              <a:defRPr sz="1400"/>
            </a:pPr>
            <a:r>
              <a:rPr lang="es-MX" b="1" dirty="0"/>
              <a:t>Secretaría de Educación Pública. (2017a). Aprendizajes Clave para la Educación Integral. Plan y programas de estudio para la educación básica. México: SEP. Recuperado de https://www.aprendizajesclave.sep.gob.mx/descargables/APRENDIZAJE S_CLAVE_PARA_LA_EDUCACION_INTEGRAL.pdf ________ (2017b). </a:t>
            </a:r>
          </a:p>
          <a:p>
            <a:pPr marL="0" indent="0">
              <a:lnSpc>
                <a:spcPct val="80000"/>
              </a:lnSpc>
              <a:buNone/>
              <a:defRPr sz="1400"/>
            </a:pPr>
            <a:r>
              <a:rPr lang="es-MX" b="1" dirty="0"/>
              <a:t>Aprendizajes Clave para la Educación Integral. Educación Preescolar. Plan y programas de estudio, orientaciones didácticas y sugerencias de evaluación. México: SEP. Recuperado de  https://www.aprendizajesclave.sep.gob.mx/descargables/biblioteca/pree </a:t>
            </a:r>
            <a:r>
              <a:rPr lang="es-MX" b="1" dirty="0" err="1"/>
              <a:t>scolar</a:t>
            </a:r>
            <a:r>
              <a:rPr lang="es-MX" b="1" dirty="0"/>
              <a:t>/1LpM-Preescolar-DIGITAL.pdf </a:t>
            </a:r>
            <a:endParaRPr b="1" dirty="0"/>
          </a:p>
        </p:txBody>
      </p:sp>
      <p:pic>
        <p:nvPicPr>
          <p:cNvPr id="326"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327" name="logo chiquito" descr="logo chiquito"/>
          <p:cNvPicPr>
            <a:picLocks noChangeAspect="1"/>
          </p:cNvPicPr>
          <p:nvPr/>
        </p:nvPicPr>
        <p:blipFill>
          <a:blip r:embed="rId3"/>
          <a:stretch>
            <a:fillRect/>
          </a:stretch>
        </p:blipFill>
        <p:spPr>
          <a:xfrm>
            <a:off x="7659930" y="5648068"/>
            <a:ext cx="645872" cy="676013"/>
          </a:xfrm>
          <a:prstGeom prst="rect">
            <a:avLst/>
          </a:prstGeom>
          <a:ln w="12700">
            <a:miter lim="400000"/>
          </a:ln>
        </p:spPr>
      </p:pic>
      <p:sp>
        <p:nvSpPr>
          <p:cNvPr id="328" name="ENEP-F-ST-19…"/>
          <p:cNvSpPr txBox="1"/>
          <p:nvPr/>
        </p:nvSpPr>
        <p:spPr>
          <a:xfrm>
            <a:off x="615313" y="5264600"/>
            <a:ext cx="8100247" cy="683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Isoda, M. et al (2007a). Japanese Lesson Study in Mathematics. Its impact, diversity and potential for educational improvement. Singapure: World scientific publishing.…"/>
          <p:cNvSpPr txBox="1">
            <a:spLocks noGrp="1"/>
          </p:cNvSpPr>
          <p:nvPr>
            <p:ph type="body" idx="1"/>
          </p:nvPr>
        </p:nvSpPr>
        <p:spPr>
          <a:xfrm>
            <a:off x="434569" y="148887"/>
            <a:ext cx="6508378" cy="5517340"/>
          </a:xfrm>
          <a:prstGeom prst="rect">
            <a:avLst/>
          </a:prstGeom>
        </p:spPr>
        <p:txBody>
          <a:bodyPr>
            <a:noAutofit/>
          </a:bodyPr>
          <a:lstStyle/>
          <a:p>
            <a:pPr marL="0" indent="0">
              <a:lnSpc>
                <a:spcPct val="150000"/>
              </a:lnSpc>
              <a:buNone/>
              <a:defRPr sz="1400"/>
            </a:pPr>
            <a:r>
              <a:rPr lang="es-MX" sz="1400" b="1" dirty="0"/>
              <a:t>UNIDAD 2 Y UNIDAD 4</a:t>
            </a:r>
          </a:p>
          <a:p>
            <a:pPr>
              <a:lnSpc>
                <a:spcPct val="150000"/>
              </a:lnSpc>
              <a:buFont typeface="Arial" panose="020B0604020202020204" pitchFamily="34" charset="0"/>
              <a:buChar char="•"/>
              <a:defRPr sz="1400"/>
            </a:pPr>
            <a:r>
              <a:rPr lang="es-MX" sz="1400" b="1" dirty="0"/>
              <a:t>Cedillo, T. y Cruz, V. (2012). Del sentido numérico al pensamiento </a:t>
            </a:r>
            <a:r>
              <a:rPr lang="es-MX" sz="1400" b="1" dirty="0" err="1"/>
              <a:t>prealgebraico</a:t>
            </a:r>
            <a:r>
              <a:rPr lang="es-MX" sz="1400" b="1" dirty="0"/>
              <a:t>. México: Pearson.</a:t>
            </a:r>
          </a:p>
          <a:p>
            <a:pPr>
              <a:lnSpc>
                <a:spcPct val="150000"/>
              </a:lnSpc>
              <a:buFont typeface="Arial" panose="020B0604020202020204" pitchFamily="34" charset="0"/>
              <a:buChar char="•"/>
              <a:defRPr sz="1400"/>
            </a:pPr>
            <a:r>
              <a:rPr lang="es-MX" sz="1400" b="1" dirty="0"/>
              <a:t> </a:t>
            </a:r>
            <a:r>
              <a:rPr lang="es-MX" sz="1400" b="1" dirty="0" err="1"/>
              <a:t>Cedillo,T</a:t>
            </a:r>
            <a:r>
              <a:rPr lang="es-MX" sz="1400" b="1" dirty="0"/>
              <a:t>., </a:t>
            </a:r>
            <a:r>
              <a:rPr lang="es-MX" sz="1400" b="1" dirty="0" err="1"/>
              <a:t>Isoda</a:t>
            </a:r>
            <a:r>
              <a:rPr lang="es-MX" sz="1400" b="1" dirty="0"/>
              <a:t>, M., </a:t>
            </a:r>
            <a:r>
              <a:rPr lang="es-MX" sz="1400" b="1" dirty="0" err="1"/>
              <a:t>Chalini</a:t>
            </a:r>
            <a:r>
              <a:rPr lang="es-MX" sz="1400" b="1" dirty="0"/>
              <a:t>, A., Cruz, V., Ramírez, M. E. y Vega, E. (2012). Matemáticas para la Educación Normal: guía para el aprendizaje y enseñanza de la aritmética. México: Pearson/SEP. </a:t>
            </a:r>
          </a:p>
          <a:p>
            <a:pPr>
              <a:lnSpc>
                <a:spcPct val="150000"/>
              </a:lnSpc>
              <a:buFont typeface="Arial" panose="020B0604020202020204" pitchFamily="34" charset="0"/>
              <a:buChar char="•"/>
              <a:defRPr sz="1400"/>
            </a:pPr>
            <a:r>
              <a:rPr lang="es-MX" sz="1400" b="1" dirty="0" err="1"/>
              <a:t>Chalini</a:t>
            </a:r>
            <a:r>
              <a:rPr lang="es-MX" sz="1400" b="1" dirty="0"/>
              <a:t>, A. (2018). Matemática para preescolar en el Siglo XXI. Libro para la Educadora (obra inédita).  </a:t>
            </a:r>
          </a:p>
          <a:p>
            <a:pPr>
              <a:spcBef>
                <a:spcPts val="0"/>
              </a:spcBef>
              <a:buFont typeface="Arial" panose="020B0604020202020204" pitchFamily="34" charset="0"/>
              <a:buChar char="•"/>
              <a:defRPr sz="1400"/>
            </a:pPr>
            <a:r>
              <a:rPr lang="es-MX" sz="1400" b="1" dirty="0"/>
              <a:t> </a:t>
            </a:r>
            <a:r>
              <a:rPr lang="es-MX" sz="1400" b="1" dirty="0" err="1"/>
              <a:t>Quaranta</a:t>
            </a:r>
            <a:r>
              <a:rPr lang="es-MX" sz="1400" b="1" dirty="0"/>
              <a:t>, M.E., y </a:t>
            </a:r>
            <a:r>
              <a:rPr lang="es-MX" sz="1400" b="1" dirty="0" err="1"/>
              <a:t>Ressia</a:t>
            </a:r>
            <a:r>
              <a:rPr lang="es-MX" sz="1400" b="1" dirty="0"/>
              <a:t>, B., (2009), La enseñanza de la geometría en el jardín de infantes. Dirección General de Cultura y Educación de la Provincia de Buenos Aires. </a:t>
            </a:r>
          </a:p>
          <a:p>
            <a:pPr marL="0" indent="0">
              <a:lnSpc>
                <a:spcPct val="150000"/>
              </a:lnSpc>
              <a:buNone/>
              <a:defRPr sz="1400"/>
            </a:pPr>
            <a:r>
              <a:rPr lang="es-MX" sz="1400" b="1" dirty="0"/>
              <a:t>Recursos de apoyo </a:t>
            </a:r>
          </a:p>
          <a:p>
            <a:pPr>
              <a:lnSpc>
                <a:spcPct val="150000"/>
              </a:lnSpc>
              <a:buFont typeface="Arial" panose="020B0604020202020204" pitchFamily="34" charset="0"/>
              <a:buChar char="•"/>
              <a:defRPr sz="1400"/>
            </a:pPr>
            <a:r>
              <a:rPr lang="es-MX" sz="1400" b="1" dirty="0"/>
              <a:t>Secretaría de Educación Pública. Libros de texto gratuitos y materiales de apoyo para preescolar.  Libros de texto gratuitos de Matemáticas de primero a tercer grado de primaria. </a:t>
            </a:r>
            <a:endParaRPr sz="1400" b="1" dirty="0"/>
          </a:p>
        </p:txBody>
      </p:sp>
      <p:pic>
        <p:nvPicPr>
          <p:cNvPr id="331"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332" name="logo chiquito" descr="logo chiquito"/>
          <p:cNvPicPr>
            <a:picLocks noChangeAspect="1"/>
          </p:cNvPicPr>
          <p:nvPr/>
        </p:nvPicPr>
        <p:blipFill>
          <a:blip r:embed="rId3"/>
          <a:stretch>
            <a:fillRect/>
          </a:stretch>
        </p:blipFill>
        <p:spPr>
          <a:xfrm>
            <a:off x="7710298" y="6012927"/>
            <a:ext cx="645872" cy="676013"/>
          </a:xfrm>
          <a:prstGeom prst="rect">
            <a:avLst/>
          </a:prstGeom>
          <a:ln w="12700">
            <a:miter lim="400000"/>
          </a:ln>
        </p:spPr>
      </p:pic>
      <p:sp>
        <p:nvSpPr>
          <p:cNvPr id="333" name="ENEP-F-ST-19…"/>
          <p:cNvSpPr txBox="1"/>
          <p:nvPr/>
        </p:nvSpPr>
        <p:spPr>
          <a:xfrm>
            <a:off x="525398" y="5591131"/>
            <a:ext cx="8100246" cy="1097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lnSpcReduction="10000"/>
          </a:bodyPr>
          <a:lstStyle/>
          <a:p>
            <a:pPr>
              <a:lnSpc>
                <a:spcPct val="81000"/>
              </a:lnSpc>
              <a:spcBef>
                <a:spcPts val="1800"/>
              </a:spcBef>
              <a:defRPr sz="2000" b="1">
                <a:solidFill>
                  <a:srgbClr val="333333"/>
                </a:solidFill>
                <a:latin typeface="Arial"/>
                <a:ea typeface="Arial"/>
                <a:cs typeface="Arial"/>
                <a:sym typeface="Arial"/>
              </a:defRPr>
            </a:pPr>
            <a:endParaRPr dirty="0"/>
          </a:p>
          <a:p>
            <a:pPr>
              <a:spcBef>
                <a:spcPts val="1800"/>
              </a:spcBef>
              <a:defRPr sz="1100" b="1">
                <a:solidFill>
                  <a:srgbClr val="333333"/>
                </a:solidFill>
                <a:latin typeface="Arial"/>
                <a:ea typeface="Arial"/>
                <a:cs typeface="Arial"/>
                <a:sym typeface="Arial"/>
              </a:defRPr>
            </a:pPr>
            <a:r>
              <a:rPr dirty="0"/>
              <a:t>ENEP-F-ST-19</a:t>
            </a:r>
            <a:endParaRPr lang="es-MX" sz="2000" dirty="0"/>
          </a:p>
          <a:p>
            <a:pPr>
              <a:spcBef>
                <a:spcPts val="1800"/>
              </a:spcBef>
              <a:defRPr sz="1100" b="1">
                <a:solidFill>
                  <a:srgbClr val="333333"/>
                </a:solidFill>
                <a:latin typeface="Arial"/>
                <a:ea typeface="Arial"/>
                <a:cs typeface="Arial"/>
                <a:sym typeface="Arial"/>
              </a:defRPr>
            </a:pPr>
            <a:r>
              <a:rPr dirty="0"/>
              <a:t>V01/122012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RITERIOS DE EVALUACIÓN"/>
          <p:cNvSpPr txBox="1">
            <a:spLocks noGrp="1"/>
          </p:cNvSpPr>
          <p:nvPr>
            <p:ph type="title"/>
          </p:nvPr>
        </p:nvSpPr>
        <p:spPr>
          <a:xfrm>
            <a:off x="1071347" y="2707326"/>
            <a:ext cx="6508378" cy="1143001"/>
          </a:xfrm>
          <a:prstGeom prst="rect">
            <a:avLst/>
          </a:prstGeom>
        </p:spPr>
        <p:txBody>
          <a:bodyPr/>
          <a:lstStyle/>
          <a:p>
            <a:r>
              <a:rPr b="1" dirty="0"/>
              <a:t>CRITERIOS DE EVALUACIÓN</a:t>
            </a:r>
          </a:p>
        </p:txBody>
      </p:sp>
      <p:pic>
        <p:nvPicPr>
          <p:cNvPr id="336"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337" name="logo chiquito" descr="logo chiquito"/>
          <p:cNvPicPr>
            <a:picLocks noChangeAspect="1"/>
          </p:cNvPicPr>
          <p:nvPr/>
        </p:nvPicPr>
        <p:blipFill>
          <a:blip r:embed="rId3"/>
          <a:stretch>
            <a:fillRect/>
          </a:stretch>
        </p:blipFill>
        <p:spPr>
          <a:xfrm>
            <a:off x="7979771" y="6043967"/>
            <a:ext cx="645872" cy="676013"/>
          </a:xfrm>
          <a:prstGeom prst="rect">
            <a:avLst/>
          </a:prstGeom>
          <a:ln w="12700">
            <a:miter lim="400000"/>
          </a:ln>
        </p:spPr>
      </p:pic>
      <p:sp>
        <p:nvSpPr>
          <p:cNvPr id="338" name="ENEP-F-ST-19…"/>
          <p:cNvSpPr txBox="1"/>
          <p:nvPr/>
        </p:nvSpPr>
        <p:spPr>
          <a:xfrm>
            <a:off x="525396" y="5546609"/>
            <a:ext cx="8100246" cy="1097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81000"/>
              </a:lnSpc>
              <a:spcBef>
                <a:spcPts val="1800"/>
              </a:spcBef>
              <a:defRPr sz="2000" b="1">
                <a:solidFill>
                  <a:srgbClr val="333333"/>
                </a:solidFill>
                <a:latin typeface="Arial"/>
                <a:ea typeface="Arial"/>
                <a:cs typeface="Arial"/>
                <a:sym typeface="Arial"/>
              </a:defRPr>
            </a:pPr>
            <a:endParaRPr dirty="0"/>
          </a:p>
          <a:p>
            <a:pPr>
              <a:lnSpc>
                <a:spcPct val="81000"/>
              </a:lnSpc>
              <a:spcBef>
                <a:spcPts val="1800"/>
              </a:spcBef>
              <a:defRPr sz="1100" b="1">
                <a:solidFill>
                  <a:srgbClr val="333333"/>
                </a:solidFill>
                <a:latin typeface="Arial"/>
                <a:ea typeface="Arial"/>
                <a:cs typeface="Arial"/>
                <a:sym typeface="Arial"/>
              </a:defRPr>
            </a:pPr>
            <a:r>
              <a:rPr dirty="0"/>
              <a:t>ENEP-F-ST-19</a:t>
            </a:r>
            <a:endParaRPr sz="2000" dirty="0"/>
          </a:p>
          <a:p>
            <a:pPr>
              <a:lnSpc>
                <a:spcPct val="81000"/>
              </a:lnSpc>
              <a:spcBef>
                <a:spcPts val="1800"/>
              </a:spcBef>
              <a:defRPr sz="1100" b="1">
                <a:solidFill>
                  <a:srgbClr val="333333"/>
                </a:solidFill>
                <a:latin typeface="Arial"/>
                <a:ea typeface="Arial"/>
                <a:cs typeface="Arial"/>
                <a:sym typeface="Arial"/>
              </a:defRPr>
            </a:pPr>
            <a:r>
              <a:rPr dirty="0"/>
              <a:t>V01/122012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tif" descr="image1.tif">
            <a:extLst>
              <a:ext uri="{FF2B5EF4-FFF2-40B4-BE49-F238E27FC236}">
                <a16:creationId xmlns:a16="http://schemas.microsoft.com/office/drawing/2014/main" id="{45BC0D1C-7548-4DDC-8871-C1630093CB7D}"/>
              </a:ext>
            </a:extLst>
          </p:cNvPr>
          <p:cNvPicPr>
            <a:picLocks noChangeAspect="1"/>
          </p:cNvPicPr>
          <p:nvPr/>
        </p:nvPicPr>
        <p:blipFill>
          <a:blip r:embed="rId2"/>
          <a:stretch>
            <a:fillRect/>
          </a:stretch>
        </p:blipFill>
        <p:spPr>
          <a:xfrm>
            <a:off x="7840925" y="241709"/>
            <a:ext cx="1115347" cy="1087312"/>
          </a:xfrm>
          <a:prstGeom prst="rect">
            <a:avLst/>
          </a:prstGeom>
          <a:ln w="12700">
            <a:miter lim="400000"/>
          </a:ln>
        </p:spPr>
      </p:pic>
      <p:pic>
        <p:nvPicPr>
          <p:cNvPr id="5" name="logo chiquito" descr="logo chiquito">
            <a:extLst>
              <a:ext uri="{FF2B5EF4-FFF2-40B4-BE49-F238E27FC236}">
                <a16:creationId xmlns:a16="http://schemas.microsoft.com/office/drawing/2014/main" id="{299DF0B2-B4FB-415C-B16B-588313A039A6}"/>
              </a:ext>
            </a:extLst>
          </p:cNvPr>
          <p:cNvPicPr>
            <a:picLocks noChangeAspect="1"/>
          </p:cNvPicPr>
          <p:nvPr/>
        </p:nvPicPr>
        <p:blipFill>
          <a:blip r:embed="rId3"/>
          <a:stretch>
            <a:fillRect/>
          </a:stretch>
        </p:blipFill>
        <p:spPr>
          <a:xfrm>
            <a:off x="8075662" y="6023100"/>
            <a:ext cx="645872" cy="676013"/>
          </a:xfrm>
          <a:prstGeom prst="rect">
            <a:avLst/>
          </a:prstGeom>
          <a:ln w="12700">
            <a:miter lim="400000"/>
          </a:ln>
        </p:spPr>
      </p:pic>
      <p:sp>
        <p:nvSpPr>
          <p:cNvPr id="6" name="ENEP-F-ST-19…">
            <a:extLst>
              <a:ext uri="{FF2B5EF4-FFF2-40B4-BE49-F238E27FC236}">
                <a16:creationId xmlns:a16="http://schemas.microsoft.com/office/drawing/2014/main" id="{37D83529-3BE7-44DE-994C-AB22FE6395A4}"/>
              </a:ext>
            </a:extLst>
          </p:cNvPr>
          <p:cNvSpPr txBox="1"/>
          <p:nvPr/>
        </p:nvSpPr>
        <p:spPr>
          <a:xfrm>
            <a:off x="525398" y="5934553"/>
            <a:ext cx="8100246" cy="8531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70000" lnSpcReduction="20000"/>
          </a:bodyPr>
          <a:lstStyle/>
          <a:p>
            <a:pPr>
              <a:lnSpc>
                <a:spcPct val="81000"/>
              </a:lnSpc>
              <a:spcBef>
                <a:spcPts val="1800"/>
              </a:spcBef>
              <a:defRPr sz="2000" b="1">
                <a:solidFill>
                  <a:srgbClr val="333333"/>
                </a:solidFill>
                <a:latin typeface="Arial"/>
                <a:ea typeface="Arial"/>
                <a:cs typeface="Arial"/>
                <a:sym typeface="Arial"/>
              </a:defRPr>
            </a:pPr>
            <a:endParaRPr dirty="0"/>
          </a:p>
          <a:p>
            <a:pPr>
              <a:lnSpc>
                <a:spcPct val="81000"/>
              </a:lnSpc>
              <a:spcBef>
                <a:spcPts val="1800"/>
              </a:spcBef>
              <a:defRPr sz="1100" b="1">
                <a:solidFill>
                  <a:srgbClr val="333333"/>
                </a:solidFill>
                <a:latin typeface="Arial"/>
                <a:ea typeface="Arial"/>
                <a:cs typeface="Arial"/>
                <a:sym typeface="Arial"/>
              </a:defRPr>
            </a:pPr>
            <a:r>
              <a:rPr dirty="0"/>
              <a:t>ENEP-F-ST-19</a:t>
            </a:r>
            <a:endParaRPr sz="2000" dirty="0"/>
          </a:p>
          <a:p>
            <a:pPr>
              <a:lnSpc>
                <a:spcPct val="81000"/>
              </a:lnSpc>
              <a:spcBef>
                <a:spcPts val="1800"/>
              </a:spcBef>
              <a:defRPr sz="1100" b="1">
                <a:solidFill>
                  <a:srgbClr val="333333"/>
                </a:solidFill>
                <a:latin typeface="Arial"/>
                <a:ea typeface="Arial"/>
                <a:cs typeface="Arial"/>
                <a:sym typeface="Arial"/>
              </a:defRPr>
            </a:pPr>
            <a:r>
              <a:rPr dirty="0"/>
              <a:t>V01/122012                  </a:t>
            </a:r>
          </a:p>
        </p:txBody>
      </p:sp>
      <p:graphicFrame>
        <p:nvGraphicFramePr>
          <p:cNvPr id="11" name="Tabla 10"/>
          <p:cNvGraphicFramePr>
            <a:graphicFrameLocks noGrp="1"/>
          </p:cNvGraphicFramePr>
          <p:nvPr>
            <p:extLst>
              <p:ext uri="{D42A27DB-BD31-4B8C-83A1-F6EECF244321}">
                <p14:modId xmlns:p14="http://schemas.microsoft.com/office/powerpoint/2010/main" val="2956188574"/>
              </p:ext>
            </p:extLst>
          </p:nvPr>
        </p:nvGraphicFramePr>
        <p:xfrm>
          <a:off x="1586989" y="948418"/>
          <a:ext cx="5591174" cy="2265122"/>
        </p:xfrm>
        <a:graphic>
          <a:graphicData uri="http://schemas.openxmlformats.org/drawingml/2006/table">
            <a:tbl>
              <a:tblPr/>
              <a:tblGrid>
                <a:gridCol w="2076202">
                  <a:extLst>
                    <a:ext uri="{9D8B030D-6E8A-4147-A177-3AD203B41FA5}">
                      <a16:colId xmlns:a16="http://schemas.microsoft.com/office/drawing/2014/main" val="2340402270"/>
                    </a:ext>
                  </a:extLst>
                </a:gridCol>
                <a:gridCol w="1757486">
                  <a:extLst>
                    <a:ext uri="{9D8B030D-6E8A-4147-A177-3AD203B41FA5}">
                      <a16:colId xmlns:a16="http://schemas.microsoft.com/office/drawing/2014/main" val="2206404668"/>
                    </a:ext>
                  </a:extLst>
                </a:gridCol>
                <a:gridCol w="1757486">
                  <a:extLst>
                    <a:ext uri="{9D8B030D-6E8A-4147-A177-3AD203B41FA5}">
                      <a16:colId xmlns:a16="http://schemas.microsoft.com/office/drawing/2014/main" val="1756839536"/>
                    </a:ext>
                  </a:extLst>
                </a:gridCol>
              </a:tblGrid>
              <a:tr h="249261">
                <a:tc rowSpan="2">
                  <a:txBody>
                    <a:bodyPr/>
                    <a:lstStyle/>
                    <a:p>
                      <a:pPr algn="ctr" rtl="0" fontAlgn="base"/>
                      <a:r>
                        <a:rPr lang="es-MX" sz="900" b="1" i="0" dirty="0">
                          <a:solidFill>
                            <a:srgbClr val="FFFFFF"/>
                          </a:solidFill>
                          <a:effectLst/>
                          <a:latin typeface="Arial" panose="020B0604020202020204" pitchFamily="34" charset="0"/>
                        </a:rPr>
                        <a:t>Criterios de evaluación  por Unidad</a:t>
                      </a:r>
                      <a:r>
                        <a:rPr lang="es-MX" sz="900" b="0" i="0" dirty="0">
                          <a:effectLst/>
                          <a:latin typeface="Arial" panose="020B0604020202020204" pitchFamily="34" charset="0"/>
                        </a:rPr>
                        <a:t> </a:t>
                      </a:r>
                      <a:endParaRPr lang="es-MX" sz="1900" b="0" i="0" dirty="0">
                        <a:effectLst/>
                      </a:endParaRPr>
                    </a:p>
                  </a:txBody>
                  <a:tcPr marL="80036" marR="80036" marT="40018" marB="4001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gridSpan="2">
                  <a:txBody>
                    <a:bodyPr/>
                    <a:lstStyle/>
                    <a:p>
                      <a:pPr algn="ctr" rtl="0" fontAlgn="base"/>
                      <a:r>
                        <a:rPr lang="es-MX" sz="900" b="1" i="0">
                          <a:solidFill>
                            <a:srgbClr val="FFFFFF"/>
                          </a:solidFill>
                          <a:effectLst/>
                          <a:latin typeface="Arial" panose="020B0604020202020204" pitchFamily="34" charset="0"/>
                        </a:rPr>
                        <a:t>Porcentajes de Evaluacón</a:t>
                      </a:r>
                      <a:r>
                        <a:rPr lang="es-MX" sz="900" b="0" i="0">
                          <a:effectLst/>
                          <a:latin typeface="Arial" panose="020B0604020202020204" pitchFamily="34" charset="0"/>
                        </a:rPr>
                        <a:t> </a:t>
                      </a:r>
                      <a:endParaRPr lang="es-MX" sz="1900" b="0" i="0">
                        <a:effectLst/>
                      </a:endParaRPr>
                    </a:p>
                  </a:txBody>
                  <a:tcPr marL="80036" marR="80036" marT="40018" marB="4001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hMerge="1">
                  <a:txBody>
                    <a:bodyPr/>
                    <a:lstStyle/>
                    <a:p>
                      <a:endParaRPr lang="es-MX"/>
                    </a:p>
                  </a:txBody>
                  <a:tcPr/>
                </a:tc>
                <a:extLst>
                  <a:ext uri="{0D108BD9-81ED-4DB2-BD59-A6C34878D82A}">
                    <a16:rowId xmlns:a16="http://schemas.microsoft.com/office/drawing/2014/main" val="1785337910"/>
                  </a:ext>
                </a:extLst>
              </a:tr>
              <a:tr h="249261">
                <a:tc vMerge="1">
                  <a:txBody>
                    <a:bodyPr/>
                    <a:lstStyle/>
                    <a:p>
                      <a:endParaRPr lang="es-MX"/>
                    </a:p>
                  </a:txBody>
                  <a:tcPr/>
                </a:tc>
                <a:tc>
                  <a:txBody>
                    <a:bodyPr/>
                    <a:lstStyle/>
                    <a:p>
                      <a:pPr algn="ctr" rtl="0" fontAlgn="base"/>
                      <a:r>
                        <a:rPr lang="es-MX" sz="900" b="1" i="0">
                          <a:solidFill>
                            <a:srgbClr val="FFFFFF"/>
                          </a:solidFill>
                          <a:effectLst/>
                          <a:latin typeface="Arial" panose="020B0604020202020204" pitchFamily="34" charset="0"/>
                        </a:rPr>
                        <a:t>Formativa</a:t>
                      </a:r>
                      <a:r>
                        <a:rPr lang="es-MX" sz="900" b="0" i="0">
                          <a:effectLst/>
                          <a:latin typeface="Arial" panose="020B0604020202020204" pitchFamily="34" charset="0"/>
                        </a:rPr>
                        <a:t> </a:t>
                      </a:r>
                      <a:endParaRPr lang="es-MX" sz="1900" b="0" i="0">
                        <a:effectLst/>
                      </a:endParaRPr>
                    </a:p>
                  </a:txBody>
                  <a:tcPr marL="80036" marR="80036" marT="40018" marB="4001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ctr" rtl="0" fontAlgn="base"/>
                      <a:r>
                        <a:rPr lang="es-MX" sz="900" b="1" i="0">
                          <a:solidFill>
                            <a:srgbClr val="FFFFFF"/>
                          </a:solidFill>
                          <a:effectLst/>
                          <a:latin typeface="Arial" panose="020B0604020202020204" pitchFamily="34" charset="0"/>
                        </a:rPr>
                        <a:t>Sumativa</a:t>
                      </a:r>
                      <a:r>
                        <a:rPr lang="es-MX" sz="900" b="0" i="0">
                          <a:effectLst/>
                          <a:latin typeface="Arial" panose="020B0604020202020204" pitchFamily="34" charset="0"/>
                        </a:rPr>
                        <a:t> </a:t>
                      </a:r>
                      <a:endParaRPr lang="es-MX" sz="1900" b="0" i="0">
                        <a:effectLst/>
                      </a:endParaRPr>
                    </a:p>
                  </a:txBody>
                  <a:tcPr marL="80036" marR="80036" marT="40018" marB="4001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3597397319"/>
                  </a:ext>
                </a:extLst>
              </a:tr>
              <a:tr h="266751">
                <a:tc>
                  <a:txBody>
                    <a:bodyPr/>
                    <a:lstStyle/>
                    <a:p>
                      <a:pPr algn="just" rtl="0" fontAlgn="base"/>
                      <a:r>
                        <a:rPr lang="es-MX" sz="1000" b="0" i="0">
                          <a:effectLst/>
                          <a:latin typeface="Calibri" panose="020F0502020204030204" pitchFamily="34" charset="0"/>
                        </a:rPr>
                        <a:t>Asistencia y participación </a:t>
                      </a:r>
                      <a:endParaRPr lang="es-MX" sz="1900" b="0" i="0">
                        <a:effectLst/>
                      </a:endParaRPr>
                    </a:p>
                  </a:txBody>
                  <a:tcPr marL="80036" marR="80036" marT="40018" marB="4001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s-MX" sz="1000" b="0" i="0">
                          <a:effectLst/>
                          <a:latin typeface="Calibri" panose="020F0502020204030204" pitchFamily="34" charset="0"/>
                        </a:rPr>
                        <a:t>10% </a:t>
                      </a:r>
                      <a:endParaRPr lang="es-MX" sz="1900" b="0" i="0">
                        <a:effectLst/>
                      </a:endParaRPr>
                    </a:p>
                  </a:txBody>
                  <a:tcPr marL="80036" marR="80036" marT="40018" marB="4001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s-MX" sz="1000" b="0" i="0">
                          <a:effectLst/>
                          <a:latin typeface="Calibri" panose="020F0502020204030204" pitchFamily="34" charset="0"/>
                        </a:rPr>
                        <a:t> </a:t>
                      </a:r>
                    </a:p>
                  </a:txBody>
                  <a:tcPr marL="80036" marR="80036" marT="40018" marB="4001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0047543"/>
                  </a:ext>
                </a:extLst>
              </a:tr>
              <a:tr h="266751">
                <a:tc>
                  <a:txBody>
                    <a:bodyPr/>
                    <a:lstStyle/>
                    <a:p>
                      <a:pPr algn="just" rtl="0" fontAlgn="base"/>
                      <a:r>
                        <a:rPr lang="es-MX" sz="1000" b="0" i="0">
                          <a:effectLst/>
                          <a:latin typeface="Calibri" panose="020F0502020204030204" pitchFamily="34" charset="0"/>
                        </a:rPr>
                        <a:t>Actividades y trabajos escritos </a:t>
                      </a:r>
                      <a:endParaRPr lang="es-MX" sz="1900" b="0" i="0">
                        <a:effectLst/>
                      </a:endParaRPr>
                    </a:p>
                  </a:txBody>
                  <a:tcPr marL="80036" marR="80036" marT="40018" marB="4001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s-MX" sz="1000" b="0" i="0">
                          <a:effectLst/>
                          <a:latin typeface="Calibri" panose="020F0502020204030204" pitchFamily="34" charset="0"/>
                        </a:rPr>
                        <a:t>50% </a:t>
                      </a:r>
                      <a:endParaRPr lang="es-MX" sz="1900" b="0" i="0">
                        <a:effectLst/>
                      </a:endParaRPr>
                    </a:p>
                  </a:txBody>
                  <a:tcPr marL="80036" marR="80036" marT="40018" marB="4001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s-MX" sz="1000" b="0" i="0">
                          <a:effectLst/>
                          <a:latin typeface="Calibri" panose="020F0502020204030204" pitchFamily="34" charset="0"/>
                        </a:rPr>
                        <a:t> </a:t>
                      </a:r>
                    </a:p>
                  </a:txBody>
                  <a:tcPr marL="80036" marR="80036" marT="40018" marB="4001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42093050"/>
                  </a:ext>
                </a:extLst>
              </a:tr>
              <a:tr h="266751">
                <a:tc>
                  <a:txBody>
                    <a:bodyPr/>
                    <a:lstStyle/>
                    <a:p>
                      <a:pPr algn="just" rtl="0" fontAlgn="base"/>
                      <a:r>
                        <a:rPr lang="es-MX" sz="1000" b="0" i="0">
                          <a:effectLst/>
                          <a:latin typeface="Calibri" panose="020F0502020204030204" pitchFamily="34" charset="0"/>
                        </a:rPr>
                        <a:t>Evidencia de unidad </a:t>
                      </a:r>
                      <a:endParaRPr lang="es-MX" sz="1900" b="0" i="0">
                        <a:effectLst/>
                      </a:endParaRPr>
                    </a:p>
                  </a:txBody>
                  <a:tcPr marL="80036" marR="80036" marT="40018" marB="4001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s-MX" sz="1000" b="0" i="0" dirty="0">
                          <a:effectLst/>
                          <a:latin typeface="Calibri" panose="020F0502020204030204" pitchFamily="34" charset="0"/>
                        </a:rPr>
                        <a:t>Heteroevaluación </a:t>
                      </a:r>
                    </a:p>
                  </a:txBody>
                  <a:tcPr marL="80036" marR="80036" marT="40018" marB="4001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s-MX" sz="1000" b="0" i="0" dirty="0">
                          <a:effectLst/>
                          <a:latin typeface="Calibri" panose="020F0502020204030204" pitchFamily="34" charset="0"/>
                        </a:rPr>
                        <a:t>30 </a:t>
                      </a:r>
                      <a:endParaRPr lang="es-MX" sz="1900" b="0" i="0" dirty="0">
                        <a:effectLst/>
                      </a:endParaRPr>
                    </a:p>
                  </a:txBody>
                  <a:tcPr marL="80036" marR="80036" marT="40018" marB="4001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4000172"/>
                  </a:ext>
                </a:extLst>
              </a:tr>
              <a:tr h="966347">
                <a:tc>
                  <a:txBody>
                    <a:bodyPr/>
                    <a:lstStyle/>
                    <a:p>
                      <a:pPr algn="just" rtl="0" fontAlgn="base"/>
                      <a:r>
                        <a:rPr lang="es-MX" sz="1000" b="0" i="0">
                          <a:effectLst/>
                          <a:latin typeface="Calibri" panose="020F0502020204030204" pitchFamily="34" charset="0"/>
                        </a:rPr>
                        <a:t>Portafolio </a:t>
                      </a:r>
                      <a:endParaRPr lang="es-MX" sz="1900" b="0" i="0">
                        <a:effectLst/>
                      </a:endParaRPr>
                    </a:p>
                  </a:txBody>
                  <a:tcPr marL="80036" marR="80036" marT="40018" marB="4001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s-MX" sz="1000" b="0" i="0" dirty="0">
                          <a:effectLst/>
                          <a:latin typeface="Calibri" panose="020F0502020204030204" pitchFamily="34" charset="0"/>
                        </a:rPr>
                        <a:t>Coevaluación: 5% </a:t>
                      </a:r>
                      <a:endParaRPr lang="es-MX" sz="1900" b="0" i="0" dirty="0">
                        <a:effectLst/>
                      </a:endParaRPr>
                    </a:p>
                    <a:p>
                      <a:pPr algn="ctr" rtl="0" fontAlgn="base"/>
                      <a:r>
                        <a:rPr lang="es-MX" sz="1000" b="0" i="0" dirty="0">
                          <a:effectLst/>
                          <a:latin typeface="Calibri" panose="020F0502020204030204" pitchFamily="34" charset="0"/>
                        </a:rPr>
                        <a:t>Autoevaluación 5% </a:t>
                      </a:r>
                      <a:endParaRPr lang="es-MX" sz="1900" b="0" i="0" dirty="0">
                        <a:effectLst/>
                      </a:endParaRPr>
                    </a:p>
                    <a:p>
                      <a:pPr algn="ctr" rtl="0" fontAlgn="base"/>
                      <a:r>
                        <a:rPr lang="es-MX" sz="1000" b="0" i="0" dirty="0">
                          <a:effectLst/>
                          <a:latin typeface="Calibri" panose="020F0502020204030204" pitchFamily="34" charset="0"/>
                        </a:rPr>
                        <a:t>Total: 20% </a:t>
                      </a:r>
                      <a:endParaRPr lang="es-MX" sz="1900" b="0" i="0" dirty="0">
                        <a:effectLst/>
                      </a:endParaRPr>
                    </a:p>
                  </a:txBody>
                  <a:tcPr marL="80036" marR="80036" marT="40018" marB="4001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s-MX" sz="1000" b="0" i="0" dirty="0">
                          <a:effectLst/>
                          <a:latin typeface="Calibri" panose="020F0502020204030204" pitchFamily="34" charset="0"/>
                        </a:rPr>
                        <a:t> </a:t>
                      </a:r>
                    </a:p>
                  </a:txBody>
                  <a:tcPr marL="80036" marR="80036" marT="40018" marB="4001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89312043"/>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4088901679"/>
              </p:ext>
            </p:extLst>
          </p:nvPr>
        </p:nvGraphicFramePr>
        <p:xfrm>
          <a:off x="1350901" y="3213540"/>
          <a:ext cx="6206110" cy="2125376"/>
        </p:xfrm>
        <a:graphic>
          <a:graphicData uri="http://schemas.openxmlformats.org/drawingml/2006/table">
            <a:tbl>
              <a:tblPr/>
              <a:tblGrid>
                <a:gridCol w="2421123">
                  <a:extLst>
                    <a:ext uri="{9D8B030D-6E8A-4147-A177-3AD203B41FA5}">
                      <a16:colId xmlns:a16="http://schemas.microsoft.com/office/drawing/2014/main" val="2615202431"/>
                    </a:ext>
                  </a:extLst>
                </a:gridCol>
                <a:gridCol w="1744477">
                  <a:extLst>
                    <a:ext uri="{9D8B030D-6E8A-4147-A177-3AD203B41FA5}">
                      <a16:colId xmlns:a16="http://schemas.microsoft.com/office/drawing/2014/main" val="4144065195"/>
                    </a:ext>
                  </a:extLst>
                </a:gridCol>
                <a:gridCol w="2040510">
                  <a:extLst>
                    <a:ext uri="{9D8B030D-6E8A-4147-A177-3AD203B41FA5}">
                      <a16:colId xmlns:a16="http://schemas.microsoft.com/office/drawing/2014/main" val="383025520"/>
                    </a:ext>
                  </a:extLst>
                </a:gridCol>
              </a:tblGrid>
              <a:tr h="764841">
                <a:tc>
                  <a:txBody>
                    <a:bodyPr/>
                    <a:lstStyle/>
                    <a:p>
                      <a:pPr algn="ctr" rtl="0" fontAlgn="base"/>
                      <a:r>
                        <a:rPr lang="es-MX" sz="1000" b="1" i="0">
                          <a:solidFill>
                            <a:srgbClr val="FFFFFF"/>
                          </a:solidFill>
                          <a:effectLst/>
                          <a:latin typeface="Arial" panose="020B0604020202020204" pitchFamily="34" charset="0"/>
                        </a:rPr>
                        <a:t>Criterios de evaluación  Semestral por curso</a:t>
                      </a:r>
                      <a:r>
                        <a:rPr lang="es-MX" sz="1000" b="0" i="0">
                          <a:effectLst/>
                          <a:latin typeface="Arial" panose="020B0604020202020204" pitchFamily="34" charset="0"/>
                        </a:rPr>
                        <a:t> </a:t>
                      </a:r>
                      <a:endParaRPr lang="es-MX"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gridSpan="2">
                  <a:txBody>
                    <a:bodyPr/>
                    <a:lstStyle/>
                    <a:p>
                      <a:pPr algn="ctr" rtl="0" fontAlgn="base"/>
                      <a:r>
                        <a:rPr lang="es-MX" sz="1000" b="1" i="0" dirty="0">
                          <a:solidFill>
                            <a:srgbClr val="FFFFFF"/>
                          </a:solidFill>
                          <a:effectLst/>
                          <a:latin typeface="Arial" panose="020B0604020202020204" pitchFamily="34" charset="0"/>
                        </a:rPr>
                        <a:t>Porcentajes de </a:t>
                      </a:r>
                      <a:r>
                        <a:rPr lang="es-MX" sz="1000" b="1" i="0" dirty="0" err="1">
                          <a:solidFill>
                            <a:srgbClr val="FFFFFF"/>
                          </a:solidFill>
                          <a:effectLst/>
                          <a:latin typeface="Arial" panose="020B0604020202020204" pitchFamily="34" charset="0"/>
                        </a:rPr>
                        <a:t>Evaluacón</a:t>
                      </a:r>
                      <a:r>
                        <a:rPr lang="es-MX" sz="1000" b="0" i="0" dirty="0">
                          <a:effectLst/>
                          <a:latin typeface="Arial" panose="020B0604020202020204" pitchFamily="34" charset="0"/>
                        </a:rPr>
                        <a:t> </a:t>
                      </a:r>
                      <a:endParaRPr lang="es-MX" b="0" i="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hMerge="1">
                  <a:txBody>
                    <a:bodyPr/>
                    <a:lstStyle/>
                    <a:p>
                      <a:endParaRPr lang="es-MX"/>
                    </a:p>
                  </a:txBody>
                  <a:tcPr/>
                </a:tc>
                <a:extLst>
                  <a:ext uri="{0D108BD9-81ED-4DB2-BD59-A6C34878D82A}">
                    <a16:rowId xmlns:a16="http://schemas.microsoft.com/office/drawing/2014/main" val="3616051563"/>
                  </a:ext>
                </a:extLst>
              </a:tr>
              <a:tr h="698653">
                <a:tc>
                  <a:txBody>
                    <a:bodyPr/>
                    <a:lstStyle/>
                    <a:p>
                      <a:pPr algn="just" rtl="0" fontAlgn="base"/>
                      <a:r>
                        <a:rPr lang="es-MX" sz="1100" b="0" i="0">
                          <a:effectLst/>
                          <a:latin typeface="Calibri" panose="020F0502020204030204" pitchFamily="34" charset="0"/>
                        </a:rPr>
                        <a:t>El promedio de las unidades </a:t>
                      </a:r>
                      <a:endParaRPr lang="es-MX"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s-MX" sz="1100" b="0" i="0">
                          <a:effectLst/>
                          <a:latin typeface="Calibri" panose="020F0502020204030204" pitchFamily="34" charset="0"/>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s-MX" sz="1100" b="0" i="0">
                          <a:effectLst/>
                          <a:latin typeface="Calibri" panose="020F0502020204030204" pitchFamily="34" charset="0"/>
                        </a:rPr>
                        <a:t>50% </a:t>
                      </a:r>
                      <a:endParaRPr lang="es-MX"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88899051"/>
                  </a:ext>
                </a:extLst>
              </a:tr>
              <a:tr h="661882">
                <a:tc>
                  <a:txBody>
                    <a:bodyPr/>
                    <a:lstStyle/>
                    <a:p>
                      <a:pPr algn="just" rtl="0" fontAlgn="base"/>
                      <a:r>
                        <a:rPr lang="es-MX" sz="1200" b="0" i="0">
                          <a:effectLst/>
                          <a:latin typeface="Arial" panose="020B0604020202020204" pitchFamily="34" charset="0"/>
                        </a:rPr>
                        <a:t>Evidencia final </a:t>
                      </a:r>
                      <a:endParaRPr lang="es-MX"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s-MX" sz="1200" b="0" i="0" dirty="0">
                          <a:effectLst/>
                          <a:latin typeface="Calibri" panose="020F0502020204030204" pitchFamily="34" charset="0"/>
                        </a:rPr>
                        <a:t>50% </a:t>
                      </a:r>
                      <a:endParaRPr lang="es-MX" b="0" i="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s-MX" sz="1200" b="0" i="0" dirty="0">
                          <a:effectLst/>
                          <a:latin typeface="Calibri" panose="020F0502020204030204" pitchFamily="34" charset="0"/>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7856730"/>
                  </a:ext>
                </a:extLst>
              </a:tr>
            </a:tbl>
          </a:graphicData>
        </a:graphic>
      </p:graphicFrame>
    </p:spTree>
    <p:extLst>
      <p:ext uri="{BB962C8B-B14F-4D97-AF65-F5344CB8AC3E}">
        <p14:creationId xmlns:p14="http://schemas.microsoft.com/office/powerpoint/2010/main" val="115803606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tif" descr="image1.tif">
            <a:extLst>
              <a:ext uri="{FF2B5EF4-FFF2-40B4-BE49-F238E27FC236}">
                <a16:creationId xmlns:a16="http://schemas.microsoft.com/office/drawing/2014/main" id="{D2115024-3EC2-4850-A272-21AEEFB0979F}"/>
              </a:ext>
            </a:extLst>
          </p:cNvPr>
          <p:cNvPicPr>
            <a:picLocks noChangeAspect="1"/>
          </p:cNvPicPr>
          <p:nvPr/>
        </p:nvPicPr>
        <p:blipFill>
          <a:blip r:embed="rId2"/>
          <a:stretch>
            <a:fillRect/>
          </a:stretch>
        </p:blipFill>
        <p:spPr>
          <a:xfrm>
            <a:off x="7888693" y="231062"/>
            <a:ext cx="1184820" cy="1155039"/>
          </a:xfrm>
          <a:prstGeom prst="rect">
            <a:avLst/>
          </a:prstGeom>
          <a:ln w="12700">
            <a:miter lim="400000"/>
          </a:ln>
        </p:spPr>
      </p:pic>
      <p:pic>
        <p:nvPicPr>
          <p:cNvPr id="6" name="logo chiquito" descr="logo chiquito">
            <a:extLst>
              <a:ext uri="{FF2B5EF4-FFF2-40B4-BE49-F238E27FC236}">
                <a16:creationId xmlns:a16="http://schemas.microsoft.com/office/drawing/2014/main" id="{299DF0B2-B4FB-415C-B16B-588313A039A6}"/>
              </a:ext>
            </a:extLst>
          </p:cNvPr>
          <p:cNvPicPr>
            <a:picLocks noChangeAspect="1"/>
          </p:cNvPicPr>
          <p:nvPr/>
        </p:nvPicPr>
        <p:blipFill>
          <a:blip r:embed="rId3"/>
          <a:stretch>
            <a:fillRect/>
          </a:stretch>
        </p:blipFill>
        <p:spPr>
          <a:xfrm>
            <a:off x="8075662" y="6005146"/>
            <a:ext cx="663026" cy="693967"/>
          </a:xfrm>
          <a:prstGeom prst="rect">
            <a:avLst/>
          </a:prstGeom>
          <a:ln w="12700">
            <a:miter lim="400000"/>
          </a:ln>
        </p:spPr>
      </p:pic>
      <p:sp>
        <p:nvSpPr>
          <p:cNvPr id="7" name="ENEP-F-ST-19…">
            <a:extLst>
              <a:ext uri="{FF2B5EF4-FFF2-40B4-BE49-F238E27FC236}">
                <a16:creationId xmlns:a16="http://schemas.microsoft.com/office/drawing/2014/main" id="{37D83529-3BE7-44DE-994C-AB22FE6395A4}"/>
              </a:ext>
            </a:extLst>
          </p:cNvPr>
          <p:cNvSpPr txBox="1"/>
          <p:nvPr/>
        </p:nvSpPr>
        <p:spPr>
          <a:xfrm>
            <a:off x="525398" y="5911895"/>
            <a:ext cx="6081398" cy="875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77500" lnSpcReduction="20000"/>
          </a:bodyPr>
          <a:lstStyle/>
          <a:p>
            <a:pPr>
              <a:lnSpc>
                <a:spcPct val="81000"/>
              </a:lnSpc>
              <a:spcBef>
                <a:spcPts val="1800"/>
              </a:spcBef>
              <a:defRPr sz="2000" b="1">
                <a:solidFill>
                  <a:srgbClr val="333333"/>
                </a:solidFill>
                <a:latin typeface="Arial"/>
                <a:ea typeface="Arial"/>
                <a:cs typeface="Arial"/>
                <a:sym typeface="Arial"/>
              </a:defRPr>
            </a:pPr>
            <a:endParaRPr dirty="0"/>
          </a:p>
          <a:p>
            <a:pPr>
              <a:lnSpc>
                <a:spcPct val="81000"/>
              </a:lnSpc>
              <a:spcBef>
                <a:spcPts val="1800"/>
              </a:spcBef>
              <a:defRPr sz="1100" b="1">
                <a:solidFill>
                  <a:srgbClr val="333333"/>
                </a:solidFill>
                <a:latin typeface="Arial"/>
                <a:ea typeface="Arial"/>
                <a:cs typeface="Arial"/>
                <a:sym typeface="Arial"/>
              </a:defRPr>
            </a:pPr>
            <a:r>
              <a:rPr dirty="0"/>
              <a:t>ENEP-F-ST-19</a:t>
            </a:r>
            <a:endParaRPr sz="2000" dirty="0"/>
          </a:p>
          <a:p>
            <a:pPr>
              <a:lnSpc>
                <a:spcPct val="81000"/>
              </a:lnSpc>
              <a:spcBef>
                <a:spcPts val="1800"/>
              </a:spcBef>
              <a:defRPr sz="1100" b="1">
                <a:solidFill>
                  <a:srgbClr val="333333"/>
                </a:solidFill>
                <a:latin typeface="Arial"/>
                <a:ea typeface="Arial"/>
                <a:cs typeface="Arial"/>
                <a:sym typeface="Arial"/>
              </a:defRPr>
            </a:pPr>
            <a:r>
              <a:rPr dirty="0"/>
              <a:t>V01/122012                  </a:t>
            </a:r>
          </a:p>
        </p:txBody>
      </p:sp>
      <p:sp>
        <p:nvSpPr>
          <p:cNvPr id="2" name="CuadroTexto 1"/>
          <p:cNvSpPr txBox="1"/>
          <p:nvPr/>
        </p:nvSpPr>
        <p:spPr>
          <a:xfrm>
            <a:off x="764931" y="509953"/>
            <a:ext cx="6928339" cy="31700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fontAlgn="base"/>
            <a:r>
              <a:rPr lang="es-MX" sz="1400" dirty="0"/>
              <a:t>La buena actitud y disposición, respeto y atención será factor determinante para la aprobación de los cursos. </a:t>
            </a:r>
          </a:p>
          <a:p>
            <a:pPr fontAlgn="base"/>
            <a:r>
              <a:rPr lang="es-MX" sz="1400" dirty="0"/>
              <a:t> </a:t>
            </a:r>
          </a:p>
          <a:p>
            <a:pPr fontAlgn="base"/>
            <a:r>
              <a:rPr lang="es-MX" sz="1400" dirty="0"/>
              <a:t>Todas las unidades deben ser acreditadas con el mínimo de 6 y con una asistencia del 85 % por unidad evaluada. </a:t>
            </a:r>
          </a:p>
          <a:p>
            <a:pPr fontAlgn="base"/>
            <a:r>
              <a:rPr lang="es-MX" sz="1400" dirty="0"/>
              <a:t> </a:t>
            </a:r>
          </a:p>
          <a:p>
            <a:pPr fontAlgn="base"/>
            <a:r>
              <a:rPr lang="es-MX" sz="1400" dirty="0"/>
              <a:t>En el caso del apartado de asistencia y participación se tomará encuentra la entrega de los trabajos escritos como parte de este aspecto.  </a:t>
            </a:r>
          </a:p>
          <a:p>
            <a:pPr fontAlgn="base"/>
            <a:r>
              <a:rPr lang="es-MX" sz="1400" dirty="0"/>
              <a:t> </a:t>
            </a:r>
          </a:p>
          <a:p>
            <a:pPr fontAlgn="base"/>
            <a:r>
              <a:rPr lang="es-MX" sz="1400" dirty="0"/>
              <a:t> </a:t>
            </a:r>
            <a:endParaRPr lang="es-MX" dirty="0"/>
          </a:p>
          <a:p>
            <a:pPr fontAlgn="base"/>
            <a:r>
              <a:rPr lang="es-MX" sz="1400" dirty="0"/>
              <a:t>Si por alguna razón se encontrara en los trabajos elaborados por los alumnos normalista el plagio (copia) la calificación de este trabajo será de cero para todas las partes involucradas. </a:t>
            </a:r>
          </a:p>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n-lt"/>
              <a:ea typeface="+mn-ea"/>
              <a:cs typeface="+mn-cs"/>
              <a:sym typeface="Century Gothic"/>
            </a:endParaRPr>
          </a:p>
        </p:txBody>
      </p:sp>
    </p:spTree>
    <p:extLst>
      <p:ext uri="{BB962C8B-B14F-4D97-AF65-F5344CB8AC3E}">
        <p14:creationId xmlns:p14="http://schemas.microsoft.com/office/powerpoint/2010/main" val="14616135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99107" y="356819"/>
            <a:ext cx="6829059" cy="5762673"/>
          </a:xfrm>
        </p:spPr>
        <p:txBody>
          <a:bodyPr>
            <a:normAutofit/>
          </a:bodyPr>
          <a:lstStyle/>
          <a:p>
            <a:pPr>
              <a:lnSpc>
                <a:spcPct val="150000"/>
              </a:lnSpc>
              <a:buFont typeface="Arial" panose="020B0604020202020204" pitchFamily="34" charset="0"/>
              <a:buChar char="•"/>
            </a:pPr>
            <a:r>
              <a:rPr lang="es-MX" b="1" dirty="0"/>
              <a:t>La buena actitud, disposición  y respeto  será factor determinante para la aprobación de los cursos.</a:t>
            </a:r>
          </a:p>
          <a:p>
            <a:pPr>
              <a:lnSpc>
                <a:spcPct val="150000"/>
              </a:lnSpc>
              <a:buFont typeface="Arial" panose="020B0604020202020204" pitchFamily="34" charset="0"/>
              <a:buChar char="•"/>
            </a:pPr>
            <a:r>
              <a:rPr lang="es-MX" b="1" dirty="0"/>
              <a:t>Para obtener la calificación asignada en autoevaluación deberá estar argumentada con fortalezas, áreas de oportunidad y logros de la competencia de las evidencias finales.</a:t>
            </a:r>
          </a:p>
          <a:p>
            <a:pPr>
              <a:lnSpc>
                <a:spcPct val="150000"/>
              </a:lnSpc>
              <a:buFont typeface="Arial" panose="020B0604020202020204" pitchFamily="34" charset="0"/>
              <a:buChar char="•"/>
            </a:pPr>
            <a:endParaRPr lang="es-MX" b="1" dirty="0"/>
          </a:p>
          <a:p>
            <a:pPr>
              <a:lnSpc>
                <a:spcPct val="150000"/>
              </a:lnSpc>
              <a:buFont typeface="Arial" panose="020B0604020202020204" pitchFamily="34" charset="0"/>
              <a:buChar char="•"/>
            </a:pPr>
            <a:endParaRPr lang="es-MX" b="1" dirty="0"/>
          </a:p>
        </p:txBody>
      </p:sp>
      <p:pic>
        <p:nvPicPr>
          <p:cNvPr id="4"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5" name="logo chiquito" descr="logo chiquito"/>
          <p:cNvPicPr>
            <a:picLocks noChangeAspect="1"/>
          </p:cNvPicPr>
          <p:nvPr/>
        </p:nvPicPr>
        <p:blipFill>
          <a:blip r:embed="rId3"/>
          <a:stretch>
            <a:fillRect/>
          </a:stretch>
        </p:blipFill>
        <p:spPr>
          <a:xfrm>
            <a:off x="7979771" y="6043967"/>
            <a:ext cx="645872" cy="676013"/>
          </a:xfrm>
          <a:prstGeom prst="rect">
            <a:avLst/>
          </a:prstGeom>
          <a:ln w="12700">
            <a:miter lim="400000"/>
          </a:ln>
        </p:spPr>
      </p:pic>
      <p:sp>
        <p:nvSpPr>
          <p:cNvPr id="6" name="ENEP-F-ST-19…"/>
          <p:cNvSpPr txBox="1"/>
          <p:nvPr/>
        </p:nvSpPr>
        <p:spPr>
          <a:xfrm>
            <a:off x="525397" y="5622170"/>
            <a:ext cx="8100246" cy="1097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81000"/>
              </a:lnSpc>
              <a:spcBef>
                <a:spcPts val="1800"/>
              </a:spcBef>
              <a:defRPr sz="2000" b="1">
                <a:solidFill>
                  <a:srgbClr val="333333"/>
                </a:solidFill>
                <a:latin typeface="Arial"/>
                <a:ea typeface="Arial"/>
                <a:cs typeface="Arial"/>
                <a:sym typeface="Arial"/>
              </a:defRPr>
            </a:pPr>
            <a:endParaRPr dirty="0"/>
          </a:p>
          <a:p>
            <a:pPr>
              <a:lnSpc>
                <a:spcPct val="81000"/>
              </a:lnSpc>
              <a:spcBef>
                <a:spcPts val="1800"/>
              </a:spcBef>
              <a:defRPr sz="1100" b="1">
                <a:solidFill>
                  <a:srgbClr val="333333"/>
                </a:solidFill>
                <a:latin typeface="Arial"/>
                <a:ea typeface="Arial"/>
                <a:cs typeface="Arial"/>
                <a:sym typeface="Arial"/>
              </a:defRPr>
            </a:pPr>
            <a:r>
              <a:rPr dirty="0"/>
              <a:t>ENEP-F-ST-19</a:t>
            </a:r>
            <a:endParaRPr lang="es-MX" sz="2000" dirty="0"/>
          </a:p>
          <a:p>
            <a:pPr>
              <a:lnSpc>
                <a:spcPct val="81000"/>
              </a:lnSpc>
              <a:spcBef>
                <a:spcPts val="1800"/>
              </a:spcBef>
              <a:defRPr sz="1100" b="1">
                <a:solidFill>
                  <a:srgbClr val="333333"/>
                </a:solidFill>
                <a:latin typeface="Arial"/>
                <a:ea typeface="Arial"/>
                <a:cs typeface="Arial"/>
                <a:sym typeface="Arial"/>
              </a:defRPr>
            </a:pPr>
            <a:r>
              <a:rPr dirty="0"/>
              <a:t>V01/122012                  </a:t>
            </a:r>
          </a:p>
        </p:txBody>
      </p:sp>
    </p:spTree>
    <p:extLst>
      <p:ext uri="{BB962C8B-B14F-4D97-AF65-F5344CB8AC3E}">
        <p14:creationId xmlns:p14="http://schemas.microsoft.com/office/powerpoint/2010/main" val="140304756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FECHAS DE OBSERVACION Y EVALUACION"/>
          <p:cNvSpPr txBox="1">
            <a:spLocks noGrp="1"/>
          </p:cNvSpPr>
          <p:nvPr>
            <p:ph type="title"/>
          </p:nvPr>
        </p:nvSpPr>
        <p:spPr>
          <a:xfrm>
            <a:off x="457198" y="532631"/>
            <a:ext cx="6508378" cy="1143001"/>
          </a:xfrm>
          <a:prstGeom prst="rect">
            <a:avLst/>
          </a:prstGeom>
        </p:spPr>
        <p:txBody>
          <a:bodyPr/>
          <a:lstStyle/>
          <a:p>
            <a:pPr algn="ctr" defTabSz="859536">
              <a:defRPr sz="3300"/>
            </a:pPr>
            <a:r>
              <a:rPr b="1" dirty="0"/>
              <a:t>FECHAS DE OBSERVACIÓN </a:t>
            </a:r>
          </a:p>
        </p:txBody>
      </p:sp>
      <p:pic>
        <p:nvPicPr>
          <p:cNvPr id="347"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sp>
        <p:nvSpPr>
          <p:cNvPr id="348" name="JORNADA DE OBSERVACIÓN:…"/>
          <p:cNvSpPr txBox="1">
            <a:spLocks noGrp="1"/>
          </p:cNvSpPr>
          <p:nvPr>
            <p:ph type="body" idx="1"/>
          </p:nvPr>
        </p:nvSpPr>
        <p:spPr>
          <a:xfrm>
            <a:off x="761998" y="2106694"/>
            <a:ext cx="6950806" cy="4390026"/>
          </a:xfrm>
          <a:prstGeom prst="rect">
            <a:avLst/>
          </a:prstGeom>
        </p:spPr>
        <p:txBody>
          <a:bodyPr>
            <a:normAutofit/>
          </a:bodyPr>
          <a:lstStyle/>
          <a:p>
            <a:pPr marL="0" indent="0">
              <a:buSzTx/>
              <a:buNone/>
            </a:pPr>
            <a:r>
              <a:rPr b="1" dirty="0"/>
              <a:t>JORNADA DE OBSERVACIÓN:</a:t>
            </a:r>
          </a:p>
          <a:p>
            <a:pPr>
              <a:buFont typeface="Arial" panose="020B0604020202020204" pitchFamily="34" charset="0"/>
              <a:buChar char="•"/>
            </a:pPr>
            <a:r>
              <a:rPr b="1" dirty="0"/>
              <a:t>1er </a:t>
            </a:r>
            <a:r>
              <a:rPr b="1" dirty="0" err="1"/>
              <a:t>Jornada</a:t>
            </a:r>
            <a:r>
              <a:rPr lang="es-MX" b="1" dirty="0"/>
              <a:t> 2, 3 y 4 de Marzo.</a:t>
            </a:r>
          </a:p>
          <a:p>
            <a:pPr>
              <a:buFont typeface="Arial" panose="020B0604020202020204" pitchFamily="34" charset="0"/>
              <a:buChar char="•"/>
            </a:pPr>
            <a:endParaRPr b="1" dirty="0"/>
          </a:p>
          <a:p>
            <a:pPr>
              <a:buFont typeface="Arial" panose="020B0604020202020204" pitchFamily="34" charset="0"/>
              <a:buChar char="•"/>
            </a:pPr>
            <a:r>
              <a:rPr b="1" dirty="0"/>
              <a:t>2a </a:t>
            </a:r>
            <a:r>
              <a:rPr b="1" dirty="0" err="1"/>
              <a:t>Jornada</a:t>
            </a:r>
            <a:r>
              <a:rPr b="1" dirty="0"/>
              <a:t>  </a:t>
            </a:r>
            <a:r>
              <a:rPr lang="es-MX" b="1" dirty="0"/>
              <a:t> 29, 30 y 31 de Marzo.  </a:t>
            </a:r>
            <a:r>
              <a:rPr b="1" dirty="0"/>
              <a:t> </a:t>
            </a:r>
          </a:p>
          <a:p>
            <a:pPr>
              <a:buFont typeface="Arial" panose="020B0604020202020204" pitchFamily="34" charset="0"/>
              <a:buChar char="•"/>
            </a:pPr>
            <a:endParaRPr b="1" dirty="0"/>
          </a:p>
          <a:p>
            <a:pPr>
              <a:buFont typeface="Arial" panose="020B0604020202020204" pitchFamily="34" charset="0"/>
              <a:buChar char="•"/>
            </a:pPr>
            <a:r>
              <a:rPr b="1" dirty="0"/>
              <a:t>3era </a:t>
            </a:r>
            <a:r>
              <a:rPr b="1" dirty="0" err="1"/>
              <a:t>Jornada</a:t>
            </a:r>
            <a:r>
              <a:rPr b="1" dirty="0"/>
              <a:t> </a:t>
            </a:r>
            <a:r>
              <a:rPr lang="es-MX" b="1" dirty="0"/>
              <a:t> </a:t>
            </a:r>
            <a:r>
              <a:rPr b="1" dirty="0"/>
              <a:t> </a:t>
            </a:r>
            <a:r>
              <a:rPr lang="es-MX" b="1" dirty="0"/>
              <a:t>16, al 19 de mayo. Aplicación de la secuencia didáctica</a:t>
            </a:r>
            <a:endParaRPr b="1" dirty="0"/>
          </a:p>
        </p:txBody>
      </p:sp>
      <p:pic>
        <p:nvPicPr>
          <p:cNvPr id="349" name="logo chiquito" descr="logo chiquito"/>
          <p:cNvPicPr>
            <a:picLocks noChangeAspect="1"/>
          </p:cNvPicPr>
          <p:nvPr/>
        </p:nvPicPr>
        <p:blipFill>
          <a:blip r:embed="rId3"/>
          <a:stretch>
            <a:fillRect/>
          </a:stretch>
        </p:blipFill>
        <p:spPr>
          <a:xfrm>
            <a:off x="7979771" y="5802028"/>
            <a:ext cx="645872" cy="676013"/>
          </a:xfrm>
          <a:prstGeom prst="rect">
            <a:avLst/>
          </a:prstGeom>
          <a:ln w="12700">
            <a:miter lim="400000"/>
          </a:ln>
        </p:spPr>
      </p:pic>
      <p:sp>
        <p:nvSpPr>
          <p:cNvPr id="350" name="ENEP-F-ST-19…"/>
          <p:cNvSpPr txBox="1"/>
          <p:nvPr/>
        </p:nvSpPr>
        <p:spPr>
          <a:xfrm>
            <a:off x="631005" y="5356068"/>
            <a:ext cx="8100246" cy="1097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81000"/>
              </a:lnSpc>
              <a:spcBef>
                <a:spcPts val="1800"/>
              </a:spcBef>
              <a:defRPr sz="2000" b="1">
                <a:solidFill>
                  <a:srgbClr val="333333"/>
                </a:solidFill>
                <a:latin typeface="Arial"/>
                <a:ea typeface="Arial"/>
                <a:cs typeface="Arial"/>
                <a:sym typeface="Arial"/>
              </a:defRPr>
            </a:pPr>
            <a:endParaRPr dirty="0"/>
          </a:p>
          <a:p>
            <a:pPr>
              <a:lnSpc>
                <a:spcPct val="81000"/>
              </a:lnSpc>
              <a:spcBef>
                <a:spcPts val="1800"/>
              </a:spcBef>
              <a:defRPr sz="1100" b="1">
                <a:solidFill>
                  <a:srgbClr val="333333"/>
                </a:solidFill>
                <a:latin typeface="Arial"/>
                <a:ea typeface="Arial"/>
                <a:cs typeface="Arial"/>
                <a:sym typeface="Arial"/>
              </a:defRPr>
            </a:pPr>
            <a:r>
              <a:rPr dirty="0"/>
              <a:t>ENEP-F-ST-19</a:t>
            </a:r>
            <a:endParaRPr sz="2000" dirty="0"/>
          </a:p>
          <a:p>
            <a:pPr>
              <a:lnSpc>
                <a:spcPct val="81000"/>
              </a:lnSpc>
              <a:spcBef>
                <a:spcPts val="1800"/>
              </a:spcBef>
              <a:defRPr sz="1100" b="1">
                <a:solidFill>
                  <a:srgbClr val="333333"/>
                </a:solidFill>
                <a:latin typeface="Arial"/>
                <a:ea typeface="Arial"/>
                <a:cs typeface="Arial"/>
                <a:sym typeface="Arial"/>
              </a:defRPr>
            </a:pPr>
            <a:r>
              <a:rPr dirty="0"/>
              <a:t>V01/122012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ENFOQUE  DEL CURSO"/>
          <p:cNvSpPr txBox="1">
            <a:spLocks noGrp="1"/>
          </p:cNvSpPr>
          <p:nvPr>
            <p:ph type="title"/>
          </p:nvPr>
        </p:nvSpPr>
        <p:spPr>
          <a:xfrm>
            <a:off x="457198" y="501650"/>
            <a:ext cx="6508378" cy="1143000"/>
          </a:xfrm>
          <a:prstGeom prst="rect">
            <a:avLst/>
          </a:prstGeom>
        </p:spPr>
        <p:txBody>
          <a:bodyPr/>
          <a:lstStyle>
            <a:lvl1pPr algn="ctr"/>
          </a:lstStyle>
          <a:p>
            <a:r>
              <a:t>ENFOQUE  DEL CURSO</a:t>
            </a:r>
          </a:p>
        </p:txBody>
      </p:sp>
      <p:sp>
        <p:nvSpPr>
          <p:cNvPr id="220" name="Los futuros profesores abordarán el estudio de la geometría desde la óptica de su aprendizaje y enseñanza en educación preescolar teniendo como referente los contenidos planteados para la escuela primaria (SEP, 2011). El curso va más alla del reconocimiento de figuras y cuerpos geométricos, se hace énfasis en el estudio de las propiedades de las figuras con la finalidad de propiciar un análisis profundo de los conceptos y relaciones geométricas, destacando la distinción entre lo perceptible y el objeto geométrico que se analiza."/>
          <p:cNvSpPr txBox="1">
            <a:spLocks noGrp="1"/>
          </p:cNvSpPr>
          <p:nvPr>
            <p:ph type="body" idx="1"/>
          </p:nvPr>
        </p:nvSpPr>
        <p:spPr>
          <a:xfrm>
            <a:off x="621775" y="2018819"/>
            <a:ext cx="6508378" cy="3916363"/>
          </a:xfrm>
          <a:prstGeom prst="rect">
            <a:avLst/>
          </a:prstGeom>
        </p:spPr>
        <p:txBody>
          <a:bodyPr/>
          <a:lstStyle>
            <a:lvl1pPr algn="just"/>
          </a:lstStyle>
          <a:p>
            <a:r>
              <a:rPr lang="es-MX" dirty="0"/>
              <a:t> 	Desarrollar el sentido espacial, el pensamiento geométricos, los conceptos y procedimientos para medir a través de la resolución de problemas, así como la consolidación de habilidades de visualización usando actividades, prácticas para fortalecer sus habilidades espaciales y aprender a aplicar la terminología, lo cual  está en relación directa con sus formas de razonamiento y habilidades comunicativas.</a:t>
            </a:r>
            <a:endParaRPr dirty="0"/>
          </a:p>
        </p:txBody>
      </p:sp>
      <p:pic>
        <p:nvPicPr>
          <p:cNvPr id="221"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222" name="logo chiquito" descr="logo chiquito"/>
          <p:cNvPicPr>
            <a:picLocks noChangeAspect="1"/>
          </p:cNvPicPr>
          <p:nvPr/>
        </p:nvPicPr>
        <p:blipFill>
          <a:blip r:embed="rId3"/>
          <a:stretch>
            <a:fillRect/>
          </a:stretch>
        </p:blipFill>
        <p:spPr>
          <a:xfrm>
            <a:off x="7659930" y="5464023"/>
            <a:ext cx="645872" cy="676013"/>
          </a:xfrm>
          <a:prstGeom prst="rect">
            <a:avLst/>
          </a:prstGeom>
          <a:ln w="12700">
            <a:miter lim="400000"/>
          </a:ln>
        </p:spPr>
      </p:pic>
      <p:sp>
        <p:nvSpPr>
          <p:cNvPr id="223" name="ENEP-F-ST-19…"/>
          <p:cNvSpPr txBox="1"/>
          <p:nvPr/>
        </p:nvSpPr>
        <p:spPr>
          <a:xfrm>
            <a:off x="521877" y="5545921"/>
            <a:ext cx="8100246" cy="778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8" y="378069"/>
            <a:ext cx="6508379" cy="808892"/>
          </a:xfrm>
        </p:spPr>
        <p:txBody>
          <a:bodyPr/>
          <a:lstStyle/>
          <a:p>
            <a:r>
              <a:rPr lang="es-MX" dirty="0"/>
              <a:t>Evidencias de unidad </a:t>
            </a:r>
          </a:p>
        </p:txBody>
      </p:sp>
      <p:sp>
        <p:nvSpPr>
          <p:cNvPr id="3" name="Marcador de texto 2"/>
          <p:cNvSpPr>
            <a:spLocks noGrp="1"/>
          </p:cNvSpPr>
          <p:nvPr>
            <p:ph type="body" idx="1"/>
          </p:nvPr>
        </p:nvSpPr>
        <p:spPr>
          <a:xfrm>
            <a:off x="457198" y="1492799"/>
            <a:ext cx="6508379" cy="3351763"/>
          </a:xfrm>
        </p:spPr>
        <p:txBody>
          <a:bodyPr/>
          <a:lstStyle/>
          <a:p>
            <a:pPr marL="0" indent="0">
              <a:buNone/>
            </a:pPr>
            <a:endParaRPr lang="es-MX" dirty="0"/>
          </a:p>
        </p:txBody>
      </p:sp>
      <p:pic>
        <p:nvPicPr>
          <p:cNvPr id="4"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5" name="logo chiquito" descr="logo chiquito"/>
          <p:cNvPicPr>
            <a:picLocks noChangeAspect="1"/>
          </p:cNvPicPr>
          <p:nvPr/>
        </p:nvPicPr>
        <p:blipFill>
          <a:blip r:embed="rId3"/>
          <a:stretch>
            <a:fillRect/>
          </a:stretch>
        </p:blipFill>
        <p:spPr>
          <a:xfrm>
            <a:off x="7805964" y="6124397"/>
            <a:ext cx="645872" cy="617413"/>
          </a:xfrm>
          <a:prstGeom prst="rect">
            <a:avLst/>
          </a:prstGeom>
          <a:ln w="12700">
            <a:miter lim="400000"/>
          </a:ln>
        </p:spPr>
      </p:pic>
      <p:sp>
        <p:nvSpPr>
          <p:cNvPr id="6" name="ENEP-F-ST-19…"/>
          <p:cNvSpPr txBox="1"/>
          <p:nvPr/>
        </p:nvSpPr>
        <p:spPr>
          <a:xfrm>
            <a:off x="457198" y="5715000"/>
            <a:ext cx="8100246" cy="10026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92500" lnSpcReduction="10000"/>
          </a:bodyPr>
          <a:lstStyle/>
          <a:p>
            <a:pPr>
              <a:lnSpc>
                <a:spcPct val="81000"/>
              </a:lnSpc>
              <a:spcBef>
                <a:spcPts val="1800"/>
              </a:spcBef>
              <a:defRPr sz="2000" b="1">
                <a:solidFill>
                  <a:srgbClr val="333333"/>
                </a:solidFill>
                <a:latin typeface="Arial"/>
                <a:ea typeface="Arial"/>
                <a:cs typeface="Arial"/>
                <a:sym typeface="Arial"/>
              </a:defRPr>
            </a:pPr>
            <a:endParaRPr dirty="0"/>
          </a:p>
          <a:p>
            <a:pPr>
              <a:lnSpc>
                <a:spcPct val="81000"/>
              </a:lnSpc>
              <a:spcBef>
                <a:spcPts val="1800"/>
              </a:spcBef>
              <a:defRPr sz="1100" b="1">
                <a:solidFill>
                  <a:srgbClr val="333333"/>
                </a:solidFill>
                <a:latin typeface="Arial"/>
                <a:ea typeface="Arial"/>
                <a:cs typeface="Arial"/>
                <a:sym typeface="Arial"/>
              </a:defRPr>
            </a:pPr>
            <a:r>
              <a:rPr dirty="0"/>
              <a:t>ENEP-F-ST-19</a:t>
            </a:r>
            <a:endParaRPr sz="2000" dirty="0"/>
          </a:p>
          <a:p>
            <a:pPr>
              <a:lnSpc>
                <a:spcPct val="81000"/>
              </a:lnSpc>
              <a:spcBef>
                <a:spcPts val="1800"/>
              </a:spcBef>
              <a:defRPr sz="1100" b="1">
                <a:solidFill>
                  <a:srgbClr val="333333"/>
                </a:solidFill>
                <a:latin typeface="Arial"/>
                <a:ea typeface="Arial"/>
                <a:cs typeface="Arial"/>
                <a:sym typeface="Arial"/>
              </a:defRPr>
            </a:pPr>
            <a:r>
              <a:rPr dirty="0"/>
              <a:t>V01/122012                  </a:t>
            </a:r>
          </a:p>
        </p:txBody>
      </p:sp>
      <p:graphicFrame>
        <p:nvGraphicFramePr>
          <p:cNvPr id="7" name="Tabla 6"/>
          <p:cNvGraphicFramePr>
            <a:graphicFrameLocks noGrp="1"/>
          </p:cNvGraphicFramePr>
          <p:nvPr>
            <p:extLst>
              <p:ext uri="{D42A27DB-BD31-4B8C-83A1-F6EECF244321}">
                <p14:modId xmlns:p14="http://schemas.microsoft.com/office/powerpoint/2010/main" val="1542665159"/>
              </p:ext>
            </p:extLst>
          </p:nvPr>
        </p:nvGraphicFramePr>
        <p:xfrm>
          <a:off x="663387" y="2188307"/>
          <a:ext cx="6096000" cy="237900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827291242"/>
                    </a:ext>
                  </a:extLst>
                </a:gridCol>
                <a:gridCol w="2032000">
                  <a:extLst>
                    <a:ext uri="{9D8B030D-6E8A-4147-A177-3AD203B41FA5}">
                      <a16:colId xmlns:a16="http://schemas.microsoft.com/office/drawing/2014/main" val="2332526075"/>
                    </a:ext>
                  </a:extLst>
                </a:gridCol>
                <a:gridCol w="2032000">
                  <a:extLst>
                    <a:ext uri="{9D8B030D-6E8A-4147-A177-3AD203B41FA5}">
                      <a16:colId xmlns:a16="http://schemas.microsoft.com/office/drawing/2014/main" val="3208679418"/>
                    </a:ext>
                  </a:extLst>
                </a:gridCol>
              </a:tblGrid>
              <a:tr h="370840">
                <a:tc>
                  <a:txBody>
                    <a:bodyPr/>
                    <a:lstStyle/>
                    <a:p>
                      <a:pPr algn="ctr"/>
                      <a:r>
                        <a:rPr lang="es-MX" dirty="0">
                          <a:solidFill>
                            <a:schemeClr val="accent2">
                              <a:lumMod val="90000"/>
                              <a:lumOff val="10000"/>
                            </a:schemeClr>
                          </a:solidFill>
                        </a:rPr>
                        <a:t>Unidad</a:t>
                      </a:r>
                      <a:r>
                        <a:rPr lang="es-MX" dirty="0"/>
                        <a:t> </a:t>
                      </a:r>
                    </a:p>
                  </a:txBody>
                  <a:tcPr/>
                </a:tc>
                <a:tc>
                  <a:txBody>
                    <a:bodyPr/>
                    <a:lstStyle/>
                    <a:p>
                      <a:pPr algn="ctr"/>
                      <a:r>
                        <a:rPr lang="es-MX" dirty="0">
                          <a:solidFill>
                            <a:schemeClr val="accent2">
                              <a:lumMod val="90000"/>
                              <a:lumOff val="10000"/>
                            </a:schemeClr>
                          </a:solidFill>
                        </a:rPr>
                        <a:t>Trabajo</a:t>
                      </a:r>
                      <a:r>
                        <a:rPr lang="es-MX" dirty="0"/>
                        <a:t> </a:t>
                      </a:r>
                    </a:p>
                  </a:txBody>
                  <a:tcPr/>
                </a:tc>
                <a:tc>
                  <a:txBody>
                    <a:bodyPr/>
                    <a:lstStyle/>
                    <a:p>
                      <a:pPr algn="ctr"/>
                      <a:r>
                        <a:rPr lang="es-MX" dirty="0">
                          <a:solidFill>
                            <a:schemeClr val="accent2">
                              <a:lumMod val="90000"/>
                              <a:lumOff val="10000"/>
                            </a:schemeClr>
                          </a:solidFill>
                        </a:rPr>
                        <a:t>Fecha</a:t>
                      </a:r>
                      <a:r>
                        <a:rPr lang="es-MX" baseline="0" dirty="0">
                          <a:solidFill>
                            <a:schemeClr val="accent2">
                              <a:lumMod val="90000"/>
                              <a:lumOff val="10000"/>
                            </a:schemeClr>
                          </a:solidFill>
                        </a:rPr>
                        <a:t> de entrega</a:t>
                      </a:r>
                      <a:endParaRPr lang="es-MX" dirty="0">
                        <a:solidFill>
                          <a:schemeClr val="accent2">
                            <a:lumMod val="90000"/>
                            <a:lumOff val="10000"/>
                          </a:schemeClr>
                        </a:solidFill>
                      </a:endParaRPr>
                    </a:p>
                  </a:txBody>
                  <a:tcPr/>
                </a:tc>
                <a:extLst>
                  <a:ext uri="{0D108BD9-81ED-4DB2-BD59-A6C34878D82A}">
                    <a16:rowId xmlns:a16="http://schemas.microsoft.com/office/drawing/2014/main" val="2997359131"/>
                  </a:ext>
                </a:extLst>
              </a:tr>
              <a:tr h="370840">
                <a:tc>
                  <a:txBody>
                    <a:bodyPr/>
                    <a:lstStyle/>
                    <a:p>
                      <a:pPr algn="ctr"/>
                      <a:r>
                        <a:rPr lang="es-MX" sz="1400" b="0" dirty="0"/>
                        <a:t>1</a:t>
                      </a:r>
                    </a:p>
                  </a:txBody>
                  <a:tcPr/>
                </a:tc>
                <a:tc>
                  <a:txBody>
                    <a:bodyPr/>
                    <a:lstStyle/>
                    <a:p>
                      <a:r>
                        <a:rPr lang="es-MX" sz="1600" b="0" dirty="0"/>
                        <a:t>Matriz analítica </a:t>
                      </a:r>
                    </a:p>
                  </a:txBody>
                  <a:tcPr/>
                </a:tc>
                <a:tc>
                  <a:txBody>
                    <a:bodyPr/>
                    <a:lstStyle/>
                    <a:p>
                      <a:r>
                        <a:rPr lang="es-MX" sz="1600" b="0" dirty="0"/>
                        <a:t>9 de marzo</a:t>
                      </a:r>
                    </a:p>
                  </a:txBody>
                  <a:tcPr/>
                </a:tc>
                <a:extLst>
                  <a:ext uri="{0D108BD9-81ED-4DB2-BD59-A6C34878D82A}">
                    <a16:rowId xmlns:a16="http://schemas.microsoft.com/office/drawing/2014/main" val="3727223785"/>
                  </a:ext>
                </a:extLst>
              </a:tr>
              <a:tr h="370840">
                <a:tc>
                  <a:txBody>
                    <a:bodyPr/>
                    <a:lstStyle/>
                    <a:p>
                      <a:pPr algn="ctr"/>
                      <a:r>
                        <a:rPr lang="es-MX" sz="1400" b="0" dirty="0"/>
                        <a:t>2</a:t>
                      </a:r>
                    </a:p>
                  </a:txBody>
                  <a:tcPr/>
                </a:tc>
                <a:tc>
                  <a:txBody>
                    <a:bodyPr/>
                    <a:lstStyle/>
                    <a:p>
                      <a:r>
                        <a:rPr lang="es-MX" sz="1400" b="0" dirty="0"/>
                        <a:t>Secuencia didáctica</a:t>
                      </a:r>
                    </a:p>
                  </a:txBody>
                  <a:tcPr/>
                </a:tc>
                <a:tc>
                  <a:txBody>
                    <a:bodyPr/>
                    <a:lstStyle/>
                    <a:p>
                      <a:r>
                        <a:rPr lang="es-MX" sz="1600" b="0" dirty="0"/>
                        <a:t>20 de abril </a:t>
                      </a:r>
                    </a:p>
                  </a:txBody>
                  <a:tcPr/>
                </a:tc>
                <a:extLst>
                  <a:ext uri="{0D108BD9-81ED-4DB2-BD59-A6C34878D82A}">
                    <a16:rowId xmlns:a16="http://schemas.microsoft.com/office/drawing/2014/main" val="48980896"/>
                  </a:ext>
                </a:extLst>
              </a:tr>
              <a:tr h="504484">
                <a:tc>
                  <a:txBody>
                    <a:bodyPr/>
                    <a:lstStyle/>
                    <a:p>
                      <a:pPr algn="ctr"/>
                      <a:r>
                        <a:rPr lang="es-MX" sz="1400" b="0" dirty="0"/>
                        <a:t>3</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MX" sz="1600" b="0" dirty="0"/>
                        <a:t>Matriz analítica </a:t>
                      </a:r>
                    </a:p>
                  </a:txBody>
                  <a:tcPr/>
                </a:tc>
                <a:tc>
                  <a:txBody>
                    <a:bodyPr/>
                    <a:lstStyle/>
                    <a:p>
                      <a:r>
                        <a:rPr lang="es-MX" sz="1600" b="0" dirty="0"/>
                        <a:t>13 mayo</a:t>
                      </a:r>
                    </a:p>
                  </a:txBody>
                  <a:tcPr/>
                </a:tc>
                <a:extLst>
                  <a:ext uri="{0D108BD9-81ED-4DB2-BD59-A6C34878D82A}">
                    <a16:rowId xmlns:a16="http://schemas.microsoft.com/office/drawing/2014/main" val="915745275"/>
                  </a:ext>
                </a:extLst>
              </a:tr>
              <a:tr h="370840">
                <a:tc>
                  <a:txBody>
                    <a:bodyPr/>
                    <a:lstStyle/>
                    <a:p>
                      <a:pPr algn="ctr"/>
                      <a:r>
                        <a:rPr lang="es-MX" sz="1400" b="0" dirty="0"/>
                        <a:t>4</a:t>
                      </a:r>
                    </a:p>
                  </a:txBody>
                  <a:tcPr/>
                </a:tc>
                <a:tc>
                  <a:txBody>
                    <a:bodyPr/>
                    <a:lstStyle/>
                    <a:p>
                      <a:r>
                        <a:rPr lang="es-MX" sz="1400" b="0" dirty="0"/>
                        <a:t>Secuencia didáctica</a:t>
                      </a:r>
                    </a:p>
                  </a:txBody>
                  <a:tcPr/>
                </a:tc>
                <a:tc>
                  <a:txBody>
                    <a:bodyPr/>
                    <a:lstStyle/>
                    <a:p>
                      <a:r>
                        <a:rPr lang="es-MX" sz="1600" b="0" dirty="0"/>
                        <a:t>22 junio </a:t>
                      </a:r>
                    </a:p>
                  </a:txBody>
                  <a:tcPr/>
                </a:tc>
                <a:extLst>
                  <a:ext uri="{0D108BD9-81ED-4DB2-BD59-A6C34878D82A}">
                    <a16:rowId xmlns:a16="http://schemas.microsoft.com/office/drawing/2014/main" val="496219079"/>
                  </a:ext>
                </a:extLst>
              </a:tr>
            </a:tbl>
          </a:graphicData>
        </a:graphic>
      </p:graphicFrame>
      <p:sp>
        <p:nvSpPr>
          <p:cNvPr id="8" name="Rectángulo 7"/>
          <p:cNvSpPr/>
          <p:nvPr/>
        </p:nvSpPr>
        <p:spPr>
          <a:xfrm>
            <a:off x="457198" y="4877495"/>
            <a:ext cx="7069017" cy="783420"/>
          </a:xfrm>
          <a:prstGeom prst="rect">
            <a:avLst/>
          </a:prstGeom>
        </p:spPr>
        <p:txBody>
          <a:bodyPr wrap="square">
            <a:spAutoFit/>
          </a:bodyPr>
          <a:lstStyle/>
          <a:p>
            <a:pPr>
              <a:lnSpc>
                <a:spcPct val="150000"/>
              </a:lnSpc>
            </a:pPr>
            <a:r>
              <a:rPr lang="es-MX" sz="1600" dirty="0"/>
              <a:t>Las fechas de entrega de evidencias de unidad pueden cambiar de acuerdo al avance programático.</a:t>
            </a:r>
          </a:p>
        </p:txBody>
      </p:sp>
    </p:spTree>
    <p:extLst>
      <p:ext uri="{BB962C8B-B14F-4D97-AF65-F5344CB8AC3E}">
        <p14:creationId xmlns:p14="http://schemas.microsoft.com/office/powerpoint/2010/main" val="241479478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Evaluacion Global"/>
          <p:cNvSpPr txBox="1">
            <a:spLocks noGrp="1"/>
          </p:cNvSpPr>
          <p:nvPr>
            <p:ph type="title"/>
          </p:nvPr>
        </p:nvSpPr>
        <p:spPr>
          <a:xfrm>
            <a:off x="467544" y="404664"/>
            <a:ext cx="6508378" cy="1143001"/>
          </a:xfrm>
          <a:prstGeom prst="rect">
            <a:avLst/>
          </a:prstGeom>
        </p:spPr>
        <p:txBody>
          <a:bodyPr/>
          <a:lstStyle/>
          <a:p>
            <a:r>
              <a:rPr b="1" dirty="0" err="1"/>
              <a:t>Evaluación</a:t>
            </a:r>
            <a:r>
              <a:rPr b="1" dirty="0"/>
              <a:t> </a:t>
            </a:r>
            <a:r>
              <a:rPr lang="es-MX" b="1" dirty="0"/>
              <a:t>Final</a:t>
            </a:r>
            <a:endParaRPr b="1" dirty="0"/>
          </a:p>
        </p:txBody>
      </p:sp>
      <p:sp>
        <p:nvSpPr>
          <p:cNvPr id="359" name="Realizaran dos secuencia didacticas en el transcurso del semestre para ponerse en practica con 3 ninos del jardin, una  en la segunda jornada de observacion y otra en la tercera jornada.…"/>
          <p:cNvSpPr txBox="1">
            <a:spLocks noGrp="1"/>
          </p:cNvSpPr>
          <p:nvPr>
            <p:ph type="body" idx="1"/>
          </p:nvPr>
        </p:nvSpPr>
        <p:spPr>
          <a:xfrm>
            <a:off x="467544" y="1937062"/>
            <a:ext cx="6508378" cy="3916364"/>
          </a:xfrm>
          <a:prstGeom prst="rect">
            <a:avLst/>
          </a:prstGeom>
        </p:spPr>
        <p:txBody>
          <a:bodyPr>
            <a:normAutofit fontScale="92500" lnSpcReduction="20000"/>
          </a:bodyPr>
          <a:lstStyle/>
          <a:p>
            <a:pPr>
              <a:lnSpc>
                <a:spcPct val="150000"/>
              </a:lnSpc>
              <a:buFont typeface="Arial" panose="020B0604020202020204" pitchFamily="34" charset="0"/>
              <a:buChar char="•"/>
            </a:pPr>
            <a:r>
              <a:rPr lang="es-MX" b="1" dirty="0"/>
              <a:t>Realizarán un ensayo  reflexivo sobre la aplicación de una secuencia didáctica durante la última jornada de observación y del logro de las competencias del perfil de egreso con  base a las actividades que aplicaron a los niños.</a:t>
            </a:r>
          </a:p>
          <a:p>
            <a:pPr>
              <a:lnSpc>
                <a:spcPct val="150000"/>
              </a:lnSpc>
              <a:buFont typeface="Arial" panose="020B0604020202020204" pitchFamily="34" charset="0"/>
              <a:buChar char="•"/>
            </a:pPr>
            <a:r>
              <a:rPr lang="es-MX" b="1" dirty="0"/>
              <a:t>Fecha de entrega: 24 de junio  2022</a:t>
            </a:r>
          </a:p>
          <a:p>
            <a:pPr marL="0" indent="0">
              <a:lnSpc>
                <a:spcPct val="150000"/>
              </a:lnSpc>
              <a:buNone/>
            </a:pPr>
            <a:r>
              <a:rPr lang="es-MX" b="1" dirty="0"/>
              <a:t>Las fechas de entrega de evidencias de unidad pueden cambiar de acuerdo al avance programático.</a:t>
            </a:r>
          </a:p>
        </p:txBody>
      </p:sp>
      <p:pic>
        <p:nvPicPr>
          <p:cNvPr id="360"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361" name="logo chiquito" descr="logo chiquito"/>
          <p:cNvPicPr>
            <a:picLocks noChangeAspect="1"/>
          </p:cNvPicPr>
          <p:nvPr/>
        </p:nvPicPr>
        <p:blipFill>
          <a:blip r:embed="rId3"/>
          <a:stretch>
            <a:fillRect/>
          </a:stretch>
        </p:blipFill>
        <p:spPr>
          <a:xfrm>
            <a:off x="7982863" y="5853426"/>
            <a:ext cx="645872" cy="676013"/>
          </a:xfrm>
          <a:prstGeom prst="rect">
            <a:avLst/>
          </a:prstGeom>
          <a:ln w="12700">
            <a:miter lim="400000"/>
          </a:ln>
        </p:spPr>
      </p:pic>
      <p:sp>
        <p:nvSpPr>
          <p:cNvPr id="362" name="ENEP-F-ST-19…"/>
          <p:cNvSpPr txBox="1"/>
          <p:nvPr/>
        </p:nvSpPr>
        <p:spPr>
          <a:xfrm>
            <a:off x="631005" y="5356068"/>
            <a:ext cx="8100246" cy="1097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81000"/>
              </a:lnSpc>
              <a:spcBef>
                <a:spcPts val="1800"/>
              </a:spcBef>
              <a:defRPr sz="2000" b="1">
                <a:solidFill>
                  <a:srgbClr val="333333"/>
                </a:solidFill>
                <a:latin typeface="Arial"/>
                <a:ea typeface="Arial"/>
                <a:cs typeface="Arial"/>
                <a:sym typeface="Arial"/>
              </a:defRPr>
            </a:pPr>
            <a:endParaRPr dirty="0"/>
          </a:p>
          <a:p>
            <a:pPr>
              <a:lnSpc>
                <a:spcPct val="81000"/>
              </a:lnSpc>
              <a:spcBef>
                <a:spcPts val="1800"/>
              </a:spcBef>
              <a:defRPr sz="1100" b="1">
                <a:solidFill>
                  <a:srgbClr val="333333"/>
                </a:solidFill>
                <a:latin typeface="Arial"/>
                <a:ea typeface="Arial"/>
                <a:cs typeface="Arial"/>
                <a:sym typeface="Arial"/>
              </a:defRPr>
            </a:pPr>
            <a:r>
              <a:rPr dirty="0"/>
              <a:t>ENEP-F-ST-19</a:t>
            </a:r>
            <a:endParaRPr sz="2000" dirty="0"/>
          </a:p>
          <a:p>
            <a:pPr>
              <a:lnSpc>
                <a:spcPct val="81000"/>
              </a:lnSpc>
              <a:spcBef>
                <a:spcPts val="1800"/>
              </a:spcBef>
              <a:defRPr sz="1100" b="1">
                <a:solidFill>
                  <a:srgbClr val="333333"/>
                </a:solidFill>
                <a:latin typeface="Arial"/>
                <a:ea typeface="Arial"/>
                <a:cs typeface="Arial"/>
                <a:sym typeface="Arial"/>
              </a:defRPr>
            </a:pPr>
            <a:r>
              <a:rPr dirty="0"/>
              <a:t>V01/122012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B66D9A-5391-4676-AB1F-EC1449847B4C}"/>
              </a:ext>
            </a:extLst>
          </p:cNvPr>
          <p:cNvSpPr>
            <a:spLocks noGrp="1"/>
          </p:cNvSpPr>
          <p:nvPr>
            <p:ph type="title"/>
          </p:nvPr>
        </p:nvSpPr>
        <p:spPr>
          <a:xfrm>
            <a:off x="339211" y="160337"/>
            <a:ext cx="6508379" cy="1143000"/>
          </a:xfrm>
        </p:spPr>
        <p:txBody>
          <a:bodyPr/>
          <a:lstStyle/>
          <a:p>
            <a:r>
              <a:rPr lang="es-MX" dirty="0"/>
              <a:t>RUBRICAS </a:t>
            </a:r>
          </a:p>
        </p:txBody>
      </p:sp>
      <p:pic>
        <p:nvPicPr>
          <p:cNvPr id="8" name="Imagen 7">
            <a:extLst>
              <a:ext uri="{FF2B5EF4-FFF2-40B4-BE49-F238E27FC236}">
                <a16:creationId xmlns:a16="http://schemas.microsoft.com/office/drawing/2014/main" id="{9B81820A-B6E2-4409-B46E-D8CE7C1FA6D0}"/>
              </a:ext>
            </a:extLst>
          </p:cNvPr>
          <p:cNvPicPr>
            <a:picLocks noChangeAspect="1"/>
          </p:cNvPicPr>
          <p:nvPr/>
        </p:nvPicPr>
        <p:blipFill>
          <a:blip r:embed="rId2"/>
          <a:stretch>
            <a:fillRect/>
          </a:stretch>
        </p:blipFill>
        <p:spPr>
          <a:xfrm>
            <a:off x="1472323" y="1793057"/>
            <a:ext cx="5968501" cy="4773582"/>
          </a:xfrm>
          <a:prstGeom prst="rect">
            <a:avLst/>
          </a:prstGeom>
        </p:spPr>
      </p:pic>
      <p:sp>
        <p:nvSpPr>
          <p:cNvPr id="3" name="Marcador de texto 2">
            <a:extLst>
              <a:ext uri="{FF2B5EF4-FFF2-40B4-BE49-F238E27FC236}">
                <a16:creationId xmlns:a16="http://schemas.microsoft.com/office/drawing/2014/main" id="{49AABEFC-3626-473B-9048-0BBA95C6E72F}"/>
              </a:ext>
            </a:extLst>
          </p:cNvPr>
          <p:cNvSpPr>
            <a:spLocks noGrp="1"/>
          </p:cNvSpPr>
          <p:nvPr>
            <p:ph type="body" idx="1"/>
          </p:nvPr>
        </p:nvSpPr>
        <p:spPr>
          <a:xfrm>
            <a:off x="339210" y="1439705"/>
            <a:ext cx="6508379" cy="3916363"/>
          </a:xfrm>
        </p:spPr>
        <p:txBody>
          <a:bodyPr/>
          <a:lstStyle/>
          <a:p>
            <a:r>
              <a:rPr lang="es-MX" dirty="0"/>
              <a:t>Matriz Analítica</a:t>
            </a:r>
          </a:p>
        </p:txBody>
      </p:sp>
      <p:pic>
        <p:nvPicPr>
          <p:cNvPr id="4" name="image1.tif" descr="image1.tif">
            <a:extLst>
              <a:ext uri="{FF2B5EF4-FFF2-40B4-BE49-F238E27FC236}">
                <a16:creationId xmlns:a16="http://schemas.microsoft.com/office/drawing/2014/main" id="{2F15A0EB-7007-4C56-8F39-E264024713E6}"/>
              </a:ext>
            </a:extLst>
          </p:cNvPr>
          <p:cNvPicPr>
            <a:picLocks noChangeAspect="1"/>
          </p:cNvPicPr>
          <p:nvPr/>
        </p:nvPicPr>
        <p:blipFill>
          <a:blip r:embed="rId3"/>
          <a:stretch>
            <a:fillRect/>
          </a:stretch>
        </p:blipFill>
        <p:spPr>
          <a:xfrm>
            <a:off x="7440824" y="501650"/>
            <a:ext cx="1184820" cy="1155039"/>
          </a:xfrm>
          <a:prstGeom prst="rect">
            <a:avLst/>
          </a:prstGeom>
          <a:ln w="12700">
            <a:miter lim="400000"/>
          </a:ln>
        </p:spPr>
      </p:pic>
      <p:pic>
        <p:nvPicPr>
          <p:cNvPr id="5" name="logo chiquito" descr="logo chiquito">
            <a:extLst>
              <a:ext uri="{FF2B5EF4-FFF2-40B4-BE49-F238E27FC236}">
                <a16:creationId xmlns:a16="http://schemas.microsoft.com/office/drawing/2014/main" id="{88CF3A93-B3A6-4589-95ED-BB9CDBFCB3AA}"/>
              </a:ext>
            </a:extLst>
          </p:cNvPr>
          <p:cNvPicPr>
            <a:picLocks noChangeAspect="1"/>
          </p:cNvPicPr>
          <p:nvPr/>
        </p:nvPicPr>
        <p:blipFill>
          <a:blip r:embed="rId4"/>
          <a:stretch>
            <a:fillRect/>
          </a:stretch>
        </p:blipFill>
        <p:spPr>
          <a:xfrm>
            <a:off x="7982863" y="5853426"/>
            <a:ext cx="645872" cy="676013"/>
          </a:xfrm>
          <a:prstGeom prst="rect">
            <a:avLst/>
          </a:prstGeom>
          <a:ln w="12700">
            <a:miter lim="400000"/>
          </a:ln>
        </p:spPr>
      </p:pic>
      <p:sp>
        <p:nvSpPr>
          <p:cNvPr id="7" name="ENEP-F-ST-19…">
            <a:extLst>
              <a:ext uri="{FF2B5EF4-FFF2-40B4-BE49-F238E27FC236}">
                <a16:creationId xmlns:a16="http://schemas.microsoft.com/office/drawing/2014/main" id="{A792EB78-1EDC-467D-9640-980822667BA9}"/>
              </a:ext>
            </a:extLst>
          </p:cNvPr>
          <p:cNvSpPr txBox="1"/>
          <p:nvPr/>
        </p:nvSpPr>
        <p:spPr>
          <a:xfrm>
            <a:off x="406450" y="5431630"/>
            <a:ext cx="8100246" cy="1097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81000"/>
              </a:lnSpc>
              <a:spcBef>
                <a:spcPts val="1800"/>
              </a:spcBef>
              <a:defRPr sz="2000" b="1">
                <a:solidFill>
                  <a:srgbClr val="333333"/>
                </a:solidFill>
                <a:latin typeface="Arial"/>
                <a:ea typeface="Arial"/>
                <a:cs typeface="Arial"/>
                <a:sym typeface="Arial"/>
              </a:defRPr>
            </a:pPr>
            <a:endParaRPr dirty="0"/>
          </a:p>
          <a:p>
            <a:pPr>
              <a:lnSpc>
                <a:spcPct val="81000"/>
              </a:lnSpc>
              <a:spcBef>
                <a:spcPts val="1800"/>
              </a:spcBef>
              <a:defRPr sz="1100" b="1">
                <a:solidFill>
                  <a:srgbClr val="333333"/>
                </a:solidFill>
                <a:latin typeface="Arial"/>
                <a:ea typeface="Arial"/>
                <a:cs typeface="Arial"/>
                <a:sym typeface="Arial"/>
              </a:defRPr>
            </a:pPr>
            <a:r>
              <a:rPr dirty="0"/>
              <a:t>ENEP-F-ST-19</a:t>
            </a:r>
            <a:endParaRPr sz="2000" dirty="0"/>
          </a:p>
          <a:p>
            <a:pPr>
              <a:lnSpc>
                <a:spcPct val="81000"/>
              </a:lnSpc>
              <a:spcBef>
                <a:spcPts val="1800"/>
              </a:spcBef>
              <a:defRPr sz="1100" b="1">
                <a:solidFill>
                  <a:srgbClr val="333333"/>
                </a:solidFill>
                <a:latin typeface="Arial"/>
                <a:ea typeface="Arial"/>
                <a:cs typeface="Arial"/>
                <a:sym typeface="Arial"/>
              </a:defRPr>
            </a:pPr>
            <a:r>
              <a:rPr dirty="0"/>
              <a:t>V01/122012                  </a:t>
            </a:r>
          </a:p>
        </p:txBody>
      </p:sp>
    </p:spTree>
    <p:extLst>
      <p:ext uri="{BB962C8B-B14F-4D97-AF65-F5344CB8AC3E}">
        <p14:creationId xmlns:p14="http://schemas.microsoft.com/office/powerpoint/2010/main" val="84638216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19FC9CE-9C02-430C-98C4-8807D280FBC6}"/>
              </a:ext>
            </a:extLst>
          </p:cNvPr>
          <p:cNvSpPr>
            <a:spLocks noGrp="1"/>
          </p:cNvSpPr>
          <p:nvPr>
            <p:ph type="body" idx="1"/>
          </p:nvPr>
        </p:nvSpPr>
        <p:spPr>
          <a:xfrm>
            <a:off x="282382" y="174523"/>
            <a:ext cx="6508379" cy="3916363"/>
          </a:xfrm>
        </p:spPr>
        <p:txBody>
          <a:bodyPr/>
          <a:lstStyle/>
          <a:p>
            <a:r>
              <a:rPr lang="es-MX" dirty="0"/>
              <a:t>Secuencia didáctica </a:t>
            </a:r>
          </a:p>
        </p:txBody>
      </p:sp>
      <p:pic>
        <p:nvPicPr>
          <p:cNvPr id="5" name="image1.tif" descr="image1.tif">
            <a:extLst>
              <a:ext uri="{FF2B5EF4-FFF2-40B4-BE49-F238E27FC236}">
                <a16:creationId xmlns:a16="http://schemas.microsoft.com/office/drawing/2014/main" id="{8B33C512-0FA2-44D0-B9E1-2DD115B9CB4B}"/>
              </a:ext>
            </a:extLst>
          </p:cNvPr>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6" name="logo chiquito" descr="logo chiquito">
            <a:extLst>
              <a:ext uri="{FF2B5EF4-FFF2-40B4-BE49-F238E27FC236}">
                <a16:creationId xmlns:a16="http://schemas.microsoft.com/office/drawing/2014/main" id="{3B370D3E-8AE3-4C7F-8028-A292C5D4E88F}"/>
              </a:ext>
            </a:extLst>
          </p:cNvPr>
          <p:cNvPicPr>
            <a:picLocks noChangeAspect="1"/>
          </p:cNvPicPr>
          <p:nvPr/>
        </p:nvPicPr>
        <p:blipFill>
          <a:blip r:embed="rId3"/>
          <a:stretch>
            <a:fillRect/>
          </a:stretch>
        </p:blipFill>
        <p:spPr>
          <a:xfrm>
            <a:off x="7982863" y="5853426"/>
            <a:ext cx="645872" cy="676013"/>
          </a:xfrm>
          <a:prstGeom prst="rect">
            <a:avLst/>
          </a:prstGeom>
          <a:ln w="12700">
            <a:miter lim="400000"/>
          </a:ln>
        </p:spPr>
      </p:pic>
      <p:sp>
        <p:nvSpPr>
          <p:cNvPr id="7" name="ENEP-F-ST-19…">
            <a:extLst>
              <a:ext uri="{FF2B5EF4-FFF2-40B4-BE49-F238E27FC236}">
                <a16:creationId xmlns:a16="http://schemas.microsoft.com/office/drawing/2014/main" id="{2E4E02D9-8F16-4F57-BEA6-F839957C5536}"/>
              </a:ext>
            </a:extLst>
          </p:cNvPr>
          <p:cNvSpPr txBox="1"/>
          <p:nvPr/>
        </p:nvSpPr>
        <p:spPr>
          <a:xfrm>
            <a:off x="205553" y="5729658"/>
            <a:ext cx="8100246" cy="1097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81000"/>
              </a:lnSpc>
              <a:spcBef>
                <a:spcPts val="1800"/>
              </a:spcBef>
              <a:defRPr sz="2000" b="1">
                <a:solidFill>
                  <a:srgbClr val="333333"/>
                </a:solidFill>
                <a:latin typeface="Arial"/>
                <a:ea typeface="Arial"/>
                <a:cs typeface="Arial"/>
                <a:sym typeface="Arial"/>
              </a:defRPr>
            </a:pPr>
            <a:endParaRPr dirty="0"/>
          </a:p>
          <a:p>
            <a:pPr>
              <a:lnSpc>
                <a:spcPct val="81000"/>
              </a:lnSpc>
              <a:spcBef>
                <a:spcPts val="1800"/>
              </a:spcBef>
              <a:defRPr sz="1100" b="1">
                <a:solidFill>
                  <a:srgbClr val="333333"/>
                </a:solidFill>
                <a:latin typeface="Arial"/>
                <a:ea typeface="Arial"/>
                <a:cs typeface="Arial"/>
                <a:sym typeface="Arial"/>
              </a:defRPr>
            </a:pPr>
            <a:r>
              <a:rPr dirty="0"/>
              <a:t>ENEP-F-ST-19</a:t>
            </a:r>
            <a:endParaRPr sz="2000" dirty="0"/>
          </a:p>
          <a:p>
            <a:pPr>
              <a:lnSpc>
                <a:spcPct val="81000"/>
              </a:lnSpc>
              <a:spcBef>
                <a:spcPts val="1800"/>
              </a:spcBef>
              <a:defRPr sz="1100" b="1">
                <a:solidFill>
                  <a:srgbClr val="333333"/>
                </a:solidFill>
                <a:latin typeface="Arial"/>
                <a:ea typeface="Arial"/>
                <a:cs typeface="Arial"/>
                <a:sym typeface="Arial"/>
              </a:defRPr>
            </a:pPr>
            <a:r>
              <a:rPr dirty="0"/>
              <a:t>V01/122012                  </a:t>
            </a:r>
          </a:p>
        </p:txBody>
      </p:sp>
      <p:pic>
        <p:nvPicPr>
          <p:cNvPr id="9" name="Imagen 8">
            <a:extLst>
              <a:ext uri="{FF2B5EF4-FFF2-40B4-BE49-F238E27FC236}">
                <a16:creationId xmlns:a16="http://schemas.microsoft.com/office/drawing/2014/main" id="{6D4765E6-50E6-4A58-9635-1098E43CDE1D}"/>
              </a:ext>
            </a:extLst>
          </p:cNvPr>
          <p:cNvPicPr>
            <a:picLocks noChangeAspect="1"/>
          </p:cNvPicPr>
          <p:nvPr/>
        </p:nvPicPr>
        <p:blipFill rotWithShape="1">
          <a:blip r:embed="rId4"/>
          <a:srcRect l="24946" t="20992" r="22158" b="7324"/>
          <a:stretch/>
        </p:blipFill>
        <p:spPr>
          <a:xfrm>
            <a:off x="136310" y="531916"/>
            <a:ext cx="7166296" cy="5659516"/>
          </a:xfrm>
          <a:prstGeom prst="rect">
            <a:avLst/>
          </a:prstGeom>
        </p:spPr>
      </p:pic>
      <p:pic>
        <p:nvPicPr>
          <p:cNvPr id="11" name="Imagen 10">
            <a:extLst>
              <a:ext uri="{FF2B5EF4-FFF2-40B4-BE49-F238E27FC236}">
                <a16:creationId xmlns:a16="http://schemas.microsoft.com/office/drawing/2014/main" id="{EF98DC8C-C7BF-4959-97F1-1D9AA9DBC3D4}"/>
              </a:ext>
            </a:extLst>
          </p:cNvPr>
          <p:cNvPicPr>
            <a:picLocks noChangeAspect="1"/>
          </p:cNvPicPr>
          <p:nvPr/>
        </p:nvPicPr>
        <p:blipFill rotWithShape="1">
          <a:blip r:embed="rId5"/>
          <a:srcRect l="22796" t="59270" r="20138" b="27587"/>
          <a:stretch/>
        </p:blipFill>
        <p:spPr>
          <a:xfrm>
            <a:off x="282382" y="5940555"/>
            <a:ext cx="6806676" cy="676013"/>
          </a:xfrm>
          <a:prstGeom prst="rect">
            <a:avLst/>
          </a:prstGeom>
        </p:spPr>
      </p:pic>
    </p:spTree>
    <p:extLst>
      <p:ext uri="{BB962C8B-B14F-4D97-AF65-F5344CB8AC3E}">
        <p14:creationId xmlns:p14="http://schemas.microsoft.com/office/powerpoint/2010/main" val="247285988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08005-0B54-4565-BDC8-8E86E32A796D}"/>
              </a:ext>
            </a:extLst>
          </p:cNvPr>
          <p:cNvSpPr>
            <a:spLocks noGrp="1"/>
          </p:cNvSpPr>
          <p:nvPr>
            <p:ph type="title"/>
          </p:nvPr>
        </p:nvSpPr>
        <p:spPr>
          <a:xfrm>
            <a:off x="457198" y="914400"/>
            <a:ext cx="6508379" cy="397933"/>
          </a:xfrm>
        </p:spPr>
        <p:txBody>
          <a:bodyPr>
            <a:normAutofit fontScale="90000"/>
          </a:bodyPr>
          <a:lstStyle/>
          <a:p>
            <a:endParaRPr lang="es-MX" dirty="0"/>
          </a:p>
        </p:txBody>
      </p:sp>
      <p:sp>
        <p:nvSpPr>
          <p:cNvPr id="3" name="Marcador de texto 2">
            <a:extLst>
              <a:ext uri="{FF2B5EF4-FFF2-40B4-BE49-F238E27FC236}">
                <a16:creationId xmlns:a16="http://schemas.microsoft.com/office/drawing/2014/main" id="{F840C3C1-25AD-4C7F-BB6D-A832FB6BB678}"/>
              </a:ext>
            </a:extLst>
          </p:cNvPr>
          <p:cNvSpPr>
            <a:spLocks noGrp="1"/>
          </p:cNvSpPr>
          <p:nvPr>
            <p:ph type="body" idx="1"/>
          </p:nvPr>
        </p:nvSpPr>
        <p:spPr>
          <a:xfrm>
            <a:off x="457197" y="1470818"/>
            <a:ext cx="6508379" cy="3916363"/>
          </a:xfrm>
        </p:spPr>
        <p:txBody>
          <a:bodyPr/>
          <a:lstStyle/>
          <a:p>
            <a:r>
              <a:rPr lang="es-MX" dirty="0"/>
              <a:t>Ensayo </a:t>
            </a:r>
          </a:p>
        </p:txBody>
      </p:sp>
      <p:pic>
        <p:nvPicPr>
          <p:cNvPr id="4" name="image1.tif" descr="image1.tif">
            <a:extLst>
              <a:ext uri="{FF2B5EF4-FFF2-40B4-BE49-F238E27FC236}">
                <a16:creationId xmlns:a16="http://schemas.microsoft.com/office/drawing/2014/main" id="{D2AA09D9-0D5A-472F-97FE-06DC4D23BBD9}"/>
              </a:ext>
            </a:extLst>
          </p:cNvPr>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5" name="logo chiquito" descr="logo chiquito">
            <a:extLst>
              <a:ext uri="{FF2B5EF4-FFF2-40B4-BE49-F238E27FC236}">
                <a16:creationId xmlns:a16="http://schemas.microsoft.com/office/drawing/2014/main" id="{412D4FB0-E1B5-47CB-972C-C20A8EECE642}"/>
              </a:ext>
            </a:extLst>
          </p:cNvPr>
          <p:cNvPicPr>
            <a:picLocks noChangeAspect="1"/>
          </p:cNvPicPr>
          <p:nvPr/>
        </p:nvPicPr>
        <p:blipFill>
          <a:blip r:embed="rId3"/>
          <a:stretch>
            <a:fillRect/>
          </a:stretch>
        </p:blipFill>
        <p:spPr>
          <a:xfrm>
            <a:off x="7982863" y="5853426"/>
            <a:ext cx="645872" cy="676013"/>
          </a:xfrm>
          <a:prstGeom prst="rect">
            <a:avLst/>
          </a:prstGeom>
          <a:ln w="12700">
            <a:miter lim="400000"/>
          </a:ln>
        </p:spPr>
      </p:pic>
      <p:sp>
        <p:nvSpPr>
          <p:cNvPr id="7" name="ENEP-F-ST-19…">
            <a:extLst>
              <a:ext uri="{FF2B5EF4-FFF2-40B4-BE49-F238E27FC236}">
                <a16:creationId xmlns:a16="http://schemas.microsoft.com/office/drawing/2014/main" id="{6D6BC6B1-D2C6-4B11-814F-41C77DCFDA3A}"/>
              </a:ext>
            </a:extLst>
          </p:cNvPr>
          <p:cNvSpPr txBox="1"/>
          <p:nvPr/>
        </p:nvSpPr>
        <p:spPr>
          <a:xfrm>
            <a:off x="205553" y="5850057"/>
            <a:ext cx="8100246" cy="8570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70000" lnSpcReduction="20000"/>
          </a:bodyPr>
          <a:lstStyle/>
          <a:p>
            <a:pPr>
              <a:lnSpc>
                <a:spcPct val="81000"/>
              </a:lnSpc>
              <a:spcBef>
                <a:spcPts val="1800"/>
              </a:spcBef>
              <a:defRPr sz="2000" b="1">
                <a:solidFill>
                  <a:srgbClr val="333333"/>
                </a:solidFill>
                <a:latin typeface="Arial"/>
                <a:ea typeface="Arial"/>
                <a:cs typeface="Arial"/>
                <a:sym typeface="Arial"/>
              </a:defRPr>
            </a:pPr>
            <a:endParaRPr dirty="0"/>
          </a:p>
          <a:p>
            <a:pPr>
              <a:lnSpc>
                <a:spcPct val="81000"/>
              </a:lnSpc>
              <a:spcBef>
                <a:spcPts val="1800"/>
              </a:spcBef>
              <a:defRPr sz="1100" b="1">
                <a:solidFill>
                  <a:srgbClr val="333333"/>
                </a:solidFill>
                <a:latin typeface="Arial"/>
                <a:ea typeface="Arial"/>
                <a:cs typeface="Arial"/>
                <a:sym typeface="Arial"/>
              </a:defRPr>
            </a:pPr>
            <a:r>
              <a:rPr dirty="0"/>
              <a:t>ENEP-F-ST-19</a:t>
            </a:r>
            <a:endParaRPr sz="2000" dirty="0"/>
          </a:p>
          <a:p>
            <a:pPr>
              <a:lnSpc>
                <a:spcPct val="81000"/>
              </a:lnSpc>
              <a:spcBef>
                <a:spcPts val="1800"/>
              </a:spcBef>
              <a:defRPr sz="1100" b="1">
                <a:solidFill>
                  <a:srgbClr val="333333"/>
                </a:solidFill>
                <a:latin typeface="Arial"/>
                <a:ea typeface="Arial"/>
                <a:cs typeface="Arial"/>
                <a:sym typeface="Arial"/>
              </a:defRPr>
            </a:pPr>
            <a:r>
              <a:rPr dirty="0"/>
              <a:t>V01/122012                  </a:t>
            </a:r>
          </a:p>
        </p:txBody>
      </p:sp>
      <p:pic>
        <p:nvPicPr>
          <p:cNvPr id="9" name="Imagen 8">
            <a:extLst>
              <a:ext uri="{FF2B5EF4-FFF2-40B4-BE49-F238E27FC236}">
                <a16:creationId xmlns:a16="http://schemas.microsoft.com/office/drawing/2014/main" id="{05912868-2EC5-4A37-88B1-58B6551E8524}"/>
              </a:ext>
            </a:extLst>
          </p:cNvPr>
          <p:cNvPicPr>
            <a:picLocks noChangeAspect="1"/>
          </p:cNvPicPr>
          <p:nvPr/>
        </p:nvPicPr>
        <p:blipFill rotWithShape="1">
          <a:blip r:embed="rId4"/>
          <a:srcRect l="30370" t="23858" r="30000" b="9625"/>
          <a:stretch/>
        </p:blipFill>
        <p:spPr>
          <a:xfrm>
            <a:off x="518356" y="1312333"/>
            <a:ext cx="3623733" cy="3421315"/>
          </a:xfrm>
          <a:prstGeom prst="rect">
            <a:avLst/>
          </a:prstGeom>
        </p:spPr>
      </p:pic>
      <p:pic>
        <p:nvPicPr>
          <p:cNvPr id="11" name="Imagen 10">
            <a:extLst>
              <a:ext uri="{FF2B5EF4-FFF2-40B4-BE49-F238E27FC236}">
                <a16:creationId xmlns:a16="http://schemas.microsoft.com/office/drawing/2014/main" id="{238A5726-6B00-4AAB-AD14-E3292BC5A668}"/>
              </a:ext>
            </a:extLst>
          </p:cNvPr>
          <p:cNvPicPr>
            <a:picLocks noChangeAspect="1"/>
          </p:cNvPicPr>
          <p:nvPr/>
        </p:nvPicPr>
        <p:blipFill rotWithShape="1">
          <a:blip r:embed="rId5"/>
          <a:srcRect l="31481" t="55188" r="30278" b="11929"/>
          <a:stretch/>
        </p:blipFill>
        <p:spPr>
          <a:xfrm>
            <a:off x="645356" y="4587240"/>
            <a:ext cx="3496733" cy="1691322"/>
          </a:xfrm>
          <a:prstGeom prst="rect">
            <a:avLst/>
          </a:prstGeom>
        </p:spPr>
      </p:pic>
    </p:spTree>
    <p:extLst>
      <p:ext uri="{BB962C8B-B14F-4D97-AF65-F5344CB8AC3E}">
        <p14:creationId xmlns:p14="http://schemas.microsoft.com/office/powerpoint/2010/main" val="259337110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REGLAMENTO Y ACUERDOS INTERNOS"/>
          <p:cNvSpPr txBox="1">
            <a:spLocks noGrp="1"/>
          </p:cNvSpPr>
          <p:nvPr>
            <p:ph type="title"/>
          </p:nvPr>
        </p:nvSpPr>
        <p:spPr>
          <a:xfrm>
            <a:off x="631005" y="274458"/>
            <a:ext cx="6508378" cy="454384"/>
          </a:xfrm>
          <a:prstGeom prst="rect">
            <a:avLst/>
          </a:prstGeom>
        </p:spPr>
        <p:txBody>
          <a:bodyPr>
            <a:normAutofit fontScale="90000"/>
          </a:bodyPr>
          <a:lstStyle>
            <a:lvl1pPr algn="ctr" defTabSz="859536">
              <a:defRPr sz="3300"/>
            </a:lvl1pPr>
          </a:lstStyle>
          <a:p>
            <a:r>
              <a:rPr sz="2800" b="1" dirty="0"/>
              <a:t>REGLAMENTO Y ACUERDOS INTERNOS</a:t>
            </a:r>
          </a:p>
        </p:txBody>
      </p:sp>
      <p:pic>
        <p:nvPicPr>
          <p:cNvPr id="365"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366" name="logo chiquito" descr="logo chiquito"/>
          <p:cNvPicPr>
            <a:picLocks noChangeAspect="1"/>
          </p:cNvPicPr>
          <p:nvPr/>
        </p:nvPicPr>
        <p:blipFill>
          <a:blip r:embed="rId3"/>
          <a:stretch>
            <a:fillRect/>
          </a:stretch>
        </p:blipFill>
        <p:spPr>
          <a:xfrm>
            <a:off x="7982863" y="5853426"/>
            <a:ext cx="645872" cy="676013"/>
          </a:xfrm>
          <a:prstGeom prst="rect">
            <a:avLst/>
          </a:prstGeom>
          <a:ln w="12700">
            <a:miter lim="400000"/>
          </a:ln>
        </p:spPr>
      </p:pic>
      <p:sp>
        <p:nvSpPr>
          <p:cNvPr id="367" name="ENEP-F-ST-19…"/>
          <p:cNvSpPr txBox="1"/>
          <p:nvPr/>
        </p:nvSpPr>
        <p:spPr>
          <a:xfrm>
            <a:off x="631005" y="5356068"/>
            <a:ext cx="8100246" cy="1097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81000"/>
              </a:lnSpc>
              <a:spcBef>
                <a:spcPts val="1800"/>
              </a:spcBef>
              <a:defRPr sz="2000" b="1">
                <a:solidFill>
                  <a:srgbClr val="333333"/>
                </a:solidFill>
                <a:latin typeface="Arial"/>
                <a:ea typeface="Arial"/>
                <a:cs typeface="Arial"/>
                <a:sym typeface="Arial"/>
              </a:defRPr>
            </a:pPr>
            <a:endParaRPr/>
          </a:p>
          <a:p>
            <a:pPr>
              <a:lnSpc>
                <a:spcPct val="81000"/>
              </a:lnSpc>
              <a:spcBef>
                <a:spcPts val="1800"/>
              </a:spcBef>
              <a:defRPr sz="1100" b="1">
                <a:solidFill>
                  <a:srgbClr val="333333"/>
                </a:solidFill>
                <a:latin typeface="Arial"/>
                <a:ea typeface="Arial"/>
                <a:cs typeface="Arial"/>
                <a:sym typeface="Arial"/>
              </a:defRPr>
            </a:pPr>
            <a:r>
              <a:t>ENEP-F-ST-19</a:t>
            </a:r>
            <a:endParaRPr sz="2000"/>
          </a:p>
          <a:p>
            <a:pPr>
              <a:lnSpc>
                <a:spcPct val="81000"/>
              </a:lnSpc>
              <a:spcBef>
                <a:spcPts val="1800"/>
              </a:spcBef>
              <a:defRPr sz="1100" b="1">
                <a:solidFill>
                  <a:srgbClr val="333333"/>
                </a:solidFill>
                <a:latin typeface="Arial"/>
                <a:ea typeface="Arial"/>
                <a:cs typeface="Arial"/>
                <a:sym typeface="Arial"/>
              </a:defRPr>
            </a:pPr>
            <a:r>
              <a:t>V01/122012                  </a:t>
            </a:r>
          </a:p>
        </p:txBody>
      </p:sp>
      <p:sp>
        <p:nvSpPr>
          <p:cNvPr id="368" name="4 Marcador de contenido"/>
          <p:cNvSpPr txBox="1">
            <a:spLocks noGrp="1"/>
          </p:cNvSpPr>
          <p:nvPr>
            <p:ph type="body" idx="1"/>
          </p:nvPr>
        </p:nvSpPr>
        <p:spPr>
          <a:xfrm>
            <a:off x="155758" y="728842"/>
            <a:ext cx="6983625" cy="4469476"/>
          </a:xfrm>
          <a:prstGeom prst="rect">
            <a:avLst/>
          </a:prstGeom>
        </p:spPr>
        <p:txBody>
          <a:bodyPr>
            <a:noAutofit/>
          </a:bodyPr>
          <a:lstStyle/>
          <a:p>
            <a:pPr algn="just" defTabSz="905255">
              <a:lnSpc>
                <a:spcPct val="160000"/>
              </a:lnSpc>
              <a:spcBef>
                <a:spcPts val="1900"/>
              </a:spcBef>
              <a:buClr>
                <a:srgbClr val="EC714F"/>
              </a:buClr>
              <a:buSzPct val="110000"/>
              <a:buFont typeface="Arial" panose="020B0604020202020204" pitchFamily="34" charset="0"/>
              <a:buChar char="•"/>
              <a:defRPr sz="1600" b="1">
                <a:solidFill>
                  <a:srgbClr val="545454"/>
                </a:solidFill>
                <a:latin typeface="Arial"/>
                <a:ea typeface="Arial"/>
                <a:cs typeface="Arial"/>
                <a:sym typeface="Arial"/>
              </a:defRPr>
            </a:pPr>
            <a:r>
              <a:rPr lang="es-ES" sz="1100" dirty="0"/>
              <a:t>Tener los materiales necesarios de la clase  ( programas, reportes de lectura, etc.) </a:t>
            </a:r>
            <a:endParaRPr lang="es-ES" sz="1100" dirty="0">
              <a:solidFill>
                <a:srgbClr val="545454"/>
              </a:solidFill>
            </a:endParaRPr>
          </a:p>
          <a:p>
            <a:pPr marL="345440" indent="-345440" algn="just" defTabSz="905255">
              <a:lnSpc>
                <a:spcPct val="160000"/>
              </a:lnSpc>
              <a:spcBef>
                <a:spcPts val="1900"/>
              </a:spcBef>
              <a:buClr>
                <a:srgbClr val="EC714F"/>
              </a:buClr>
              <a:buSzPct val="110000"/>
              <a:buChar char="●"/>
              <a:defRPr sz="1600" b="1">
                <a:solidFill>
                  <a:srgbClr val="545454"/>
                </a:solidFill>
                <a:latin typeface="Arial"/>
                <a:ea typeface="Arial"/>
                <a:cs typeface="Arial"/>
                <a:sym typeface="Arial"/>
              </a:defRPr>
            </a:pPr>
            <a:r>
              <a:rPr lang="es-ES" sz="1100" dirty="0"/>
              <a:t>Trabajos duplicados se calificarán con cero.</a:t>
            </a:r>
            <a:endParaRPr lang="es-ES" sz="1100" dirty="0">
              <a:solidFill>
                <a:srgbClr val="000000"/>
              </a:solidFill>
            </a:endParaRPr>
          </a:p>
          <a:p>
            <a:pPr marL="345440" indent="-345440" algn="just" defTabSz="905255">
              <a:lnSpc>
                <a:spcPct val="160000"/>
              </a:lnSpc>
              <a:spcBef>
                <a:spcPts val="1900"/>
              </a:spcBef>
              <a:buClr>
                <a:srgbClr val="EC714F"/>
              </a:buClr>
              <a:buSzPct val="110000"/>
              <a:buChar char="●"/>
              <a:defRPr sz="1600" b="1">
                <a:solidFill>
                  <a:srgbClr val="545454"/>
                </a:solidFill>
                <a:latin typeface="Arial"/>
                <a:ea typeface="Arial"/>
                <a:cs typeface="Arial"/>
                <a:sym typeface="Arial"/>
              </a:defRPr>
            </a:pPr>
            <a:r>
              <a:rPr lang="es-ES" sz="1100" dirty="0"/>
              <a:t>Tareas y trabajos se recogerán en tiempo y forma</a:t>
            </a:r>
            <a:endParaRPr lang="es-ES" sz="1100" dirty="0">
              <a:solidFill>
                <a:srgbClr val="000000"/>
              </a:solidFill>
            </a:endParaRPr>
          </a:p>
          <a:p>
            <a:pPr marL="345440" indent="-345440" algn="just" defTabSz="905255">
              <a:lnSpc>
                <a:spcPct val="160000"/>
              </a:lnSpc>
              <a:spcBef>
                <a:spcPts val="1900"/>
              </a:spcBef>
              <a:buClr>
                <a:srgbClr val="EC714F"/>
              </a:buClr>
              <a:buSzPct val="110000"/>
              <a:buChar char="●"/>
              <a:defRPr sz="1600" b="1">
                <a:solidFill>
                  <a:srgbClr val="545454"/>
                </a:solidFill>
                <a:latin typeface="Arial"/>
                <a:ea typeface="Arial"/>
                <a:cs typeface="Arial"/>
                <a:sym typeface="Arial"/>
              </a:defRPr>
            </a:pPr>
            <a:r>
              <a:rPr lang="es-ES" sz="1100" dirty="0"/>
              <a:t>No se aceptarán trabajos fuera de día y hora establecido para la entrega.</a:t>
            </a:r>
            <a:endParaRPr lang="es-ES" sz="1100" dirty="0">
              <a:ea typeface="News Gothic MT"/>
              <a:cs typeface="News Gothic MT"/>
            </a:endParaRPr>
          </a:p>
          <a:p>
            <a:pPr marL="345440" indent="-345440" algn="just" defTabSz="905255">
              <a:lnSpc>
                <a:spcPct val="160000"/>
              </a:lnSpc>
              <a:spcBef>
                <a:spcPts val="1900"/>
              </a:spcBef>
              <a:buClr>
                <a:srgbClr val="EC714F"/>
              </a:buClr>
              <a:buSzPct val="110000"/>
              <a:buChar char="●"/>
              <a:defRPr sz="1600" b="1">
                <a:solidFill>
                  <a:srgbClr val="545454"/>
                </a:solidFill>
                <a:latin typeface="Arial"/>
                <a:ea typeface="Arial"/>
                <a:cs typeface="Arial"/>
                <a:sym typeface="Arial"/>
              </a:defRPr>
            </a:pPr>
            <a:r>
              <a:rPr lang="es-ES" sz="1100" dirty="0"/>
              <a:t>Al asistir a clases virtuales encender su cámara y es indispensable apagar el micrófono y encenderlo solo para participar y preguntar</a:t>
            </a:r>
          </a:p>
          <a:p>
            <a:pPr marL="345440" indent="-345440" algn="just" defTabSz="905255">
              <a:lnSpc>
                <a:spcPct val="160000"/>
              </a:lnSpc>
              <a:spcBef>
                <a:spcPts val="1900"/>
              </a:spcBef>
              <a:buClr>
                <a:srgbClr val="EC714F"/>
              </a:buClr>
              <a:buSzPct val="110000"/>
              <a:buChar char="●"/>
              <a:defRPr sz="1600" b="1">
                <a:solidFill>
                  <a:srgbClr val="545454"/>
                </a:solidFill>
                <a:latin typeface="Arial"/>
                <a:ea typeface="Arial"/>
                <a:cs typeface="Arial"/>
                <a:sym typeface="Arial"/>
              </a:defRPr>
            </a:pPr>
            <a:r>
              <a:rPr lang="es-ES" sz="1100" dirty="0"/>
              <a:t>Ser respetuoso y puntual en las clases virtuales.</a:t>
            </a:r>
          </a:p>
          <a:p>
            <a:pPr marL="345440" indent="-345440" algn="just" defTabSz="905255">
              <a:lnSpc>
                <a:spcPct val="160000"/>
              </a:lnSpc>
              <a:spcBef>
                <a:spcPts val="1900"/>
              </a:spcBef>
              <a:buClr>
                <a:srgbClr val="EC714F"/>
              </a:buClr>
              <a:buSzPct val="110000"/>
              <a:buChar char="●"/>
              <a:defRPr sz="1600" b="1">
                <a:solidFill>
                  <a:srgbClr val="545454"/>
                </a:solidFill>
                <a:latin typeface="Arial"/>
                <a:ea typeface="Arial"/>
                <a:cs typeface="Arial"/>
                <a:sym typeface="Arial"/>
              </a:defRPr>
            </a:pPr>
            <a:r>
              <a:rPr lang="es-ES" sz="1100" dirty="0"/>
              <a:t>Una vez que pase lista la maestra y la alumna no dijo presente es falta aunque esté conectada y sea en la primera o segunda hora </a:t>
            </a:r>
          </a:p>
          <a:p>
            <a:pPr marL="0" indent="0" algn="just" defTabSz="905255">
              <a:lnSpc>
                <a:spcPct val="160000"/>
              </a:lnSpc>
              <a:spcBef>
                <a:spcPts val="1900"/>
              </a:spcBef>
              <a:buClr>
                <a:srgbClr val="EC714F"/>
              </a:buClr>
              <a:buSzPct val="110000"/>
              <a:buNone/>
              <a:defRPr sz="1485">
                <a:solidFill>
                  <a:srgbClr val="545454"/>
                </a:solidFill>
                <a:latin typeface="News Gothic MT"/>
                <a:ea typeface="News Gothic MT"/>
                <a:cs typeface="News Gothic MT"/>
                <a:sym typeface="News Gothic MT"/>
              </a:defRPr>
            </a:pPr>
            <a:endParaRPr sz="1600" dirty="0">
              <a:solidFill>
                <a:srgbClr val="000000"/>
              </a:solidFill>
              <a:cs typeface="Arial" panose="020B0604020202020204" pitchFamily="34" charset="0"/>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3 Marcador de texto"/>
          <p:cNvSpPr txBox="1">
            <a:spLocks noGrp="1"/>
          </p:cNvSpPr>
          <p:nvPr>
            <p:ph type="body" idx="1"/>
          </p:nvPr>
        </p:nvSpPr>
        <p:spPr>
          <a:xfrm>
            <a:off x="197618" y="239273"/>
            <a:ext cx="7056785" cy="5068050"/>
          </a:xfrm>
          <a:prstGeom prst="rect">
            <a:avLst/>
          </a:prstGeom>
        </p:spPr>
        <p:txBody>
          <a:bodyPr>
            <a:noAutofit/>
          </a:bodyPr>
          <a:lstStyle/>
          <a:p>
            <a:pPr marL="345440" indent="-345440" algn="just" defTabSz="905255">
              <a:lnSpc>
                <a:spcPct val="160000"/>
              </a:lnSpc>
              <a:spcBef>
                <a:spcPts val="1900"/>
              </a:spcBef>
              <a:buClr>
                <a:srgbClr val="EC714F"/>
              </a:buClr>
              <a:buSzPct val="110000"/>
              <a:buChar char="●"/>
              <a:defRPr sz="1600" b="1">
                <a:solidFill>
                  <a:srgbClr val="545454"/>
                </a:solidFill>
                <a:latin typeface="Arial"/>
                <a:ea typeface="Arial"/>
                <a:cs typeface="Arial"/>
                <a:sym typeface="Arial"/>
              </a:defRPr>
            </a:pPr>
            <a:r>
              <a:rPr lang="es-MX" sz="1200" dirty="0">
                <a:latin typeface="Arial" panose="020B0604020202020204" pitchFamily="34" charset="0"/>
                <a:cs typeface="Arial" panose="020B0604020202020204" pitchFamily="34" charset="0"/>
              </a:rPr>
              <a:t>Asistir bien presentables a las clases virtuales con playera blanca de la institución  </a:t>
            </a:r>
          </a:p>
          <a:p>
            <a:pPr marL="345440" indent="-345440" algn="just" defTabSz="905255">
              <a:lnSpc>
                <a:spcPct val="160000"/>
              </a:lnSpc>
              <a:spcBef>
                <a:spcPts val="1900"/>
              </a:spcBef>
              <a:buClr>
                <a:srgbClr val="EC714F"/>
              </a:buClr>
              <a:buSzPct val="110000"/>
              <a:buChar char="●"/>
              <a:defRPr sz="1600" b="1">
                <a:solidFill>
                  <a:srgbClr val="545454"/>
                </a:solidFill>
                <a:latin typeface="Arial"/>
                <a:ea typeface="Arial"/>
                <a:cs typeface="Arial"/>
                <a:sym typeface="Arial"/>
              </a:defRPr>
            </a:pPr>
            <a:r>
              <a:rPr lang="es-MX" sz="1200" dirty="0">
                <a:latin typeface="Arial" panose="020B0604020202020204" pitchFamily="34" charset="0"/>
                <a:cs typeface="Arial" panose="020B0604020202020204" pitchFamily="34" charset="0"/>
              </a:rPr>
              <a:t>Tomar  las clases bien sentados  en un área bien iluminada </a:t>
            </a:r>
          </a:p>
          <a:p>
            <a:pPr marL="345440" indent="-345440" algn="just" defTabSz="905255">
              <a:lnSpc>
                <a:spcPct val="160000"/>
              </a:lnSpc>
              <a:spcBef>
                <a:spcPts val="1900"/>
              </a:spcBef>
              <a:buClr>
                <a:srgbClr val="EC714F"/>
              </a:buClr>
              <a:buSzPct val="110000"/>
              <a:buChar char="●"/>
              <a:defRPr sz="1600" b="1">
                <a:solidFill>
                  <a:srgbClr val="545454"/>
                </a:solidFill>
                <a:latin typeface="Arial"/>
                <a:ea typeface="Arial"/>
                <a:cs typeface="Arial"/>
                <a:sym typeface="Arial"/>
              </a:defRPr>
            </a:pPr>
            <a:r>
              <a:rPr lang="es-MX" sz="1200" dirty="0">
                <a:latin typeface="Arial" panose="020B0604020202020204" pitchFamily="34" charset="0"/>
                <a:cs typeface="Arial" panose="020B0604020202020204" pitchFamily="34" charset="0"/>
              </a:rPr>
              <a:t>Durante la clase no se permite ingerir ningún tipo de bebidas solo agua </a:t>
            </a:r>
          </a:p>
          <a:p>
            <a:pPr marL="345440" indent="-345440" algn="just" defTabSz="905255">
              <a:lnSpc>
                <a:spcPct val="160000"/>
              </a:lnSpc>
              <a:spcBef>
                <a:spcPts val="1900"/>
              </a:spcBef>
              <a:buClr>
                <a:srgbClr val="EC714F"/>
              </a:buClr>
              <a:buSzPct val="110000"/>
              <a:buChar char="●"/>
              <a:defRPr sz="1600" b="1">
                <a:solidFill>
                  <a:srgbClr val="545454"/>
                </a:solidFill>
                <a:latin typeface="Arial"/>
                <a:ea typeface="Arial"/>
                <a:cs typeface="Arial"/>
                <a:sym typeface="Arial"/>
              </a:defRPr>
            </a:pPr>
            <a:r>
              <a:rPr lang="es-MX" sz="1200" dirty="0">
                <a:latin typeface="Arial" panose="020B0604020202020204" pitchFamily="34" charset="0"/>
                <a:cs typeface="Arial" panose="020B0604020202020204" pitchFamily="34" charset="0"/>
              </a:rPr>
              <a:t>Deberán de participar todos los miembros de los equipos de no hacerlo así se calificará con cero a la persona que no haya trabajado </a:t>
            </a:r>
          </a:p>
          <a:p>
            <a:pPr marL="345440" indent="-345440" algn="just" defTabSz="905255">
              <a:lnSpc>
                <a:spcPct val="160000"/>
              </a:lnSpc>
              <a:spcBef>
                <a:spcPts val="1900"/>
              </a:spcBef>
              <a:buClr>
                <a:srgbClr val="EC714F"/>
              </a:buClr>
              <a:buSzPct val="110000"/>
              <a:buChar char="●"/>
              <a:defRPr sz="1600" b="1">
                <a:solidFill>
                  <a:srgbClr val="545454"/>
                </a:solidFill>
                <a:latin typeface="Arial"/>
                <a:ea typeface="Arial"/>
                <a:cs typeface="Arial"/>
                <a:sym typeface="Arial"/>
              </a:defRPr>
            </a:pPr>
            <a:r>
              <a:rPr lang="es-MX" sz="1200" dirty="0">
                <a:latin typeface="Arial" panose="020B0604020202020204" pitchFamily="34" charset="0"/>
                <a:cs typeface="Arial" panose="020B0604020202020204" pitchFamily="34" charset="0"/>
              </a:rPr>
              <a:t>Las actividades que se realizarán en la clase solo se aceptarán ese mismo día ya que si no asiste no tendrá derecho a la calificación.</a:t>
            </a:r>
          </a:p>
          <a:p>
            <a:pPr marL="345440" indent="-345440" algn="just" defTabSz="905255">
              <a:lnSpc>
                <a:spcPct val="160000"/>
              </a:lnSpc>
              <a:spcBef>
                <a:spcPts val="1900"/>
              </a:spcBef>
              <a:buClr>
                <a:srgbClr val="EC714F"/>
              </a:buClr>
              <a:buSzPct val="110000"/>
              <a:buChar char="●"/>
              <a:defRPr sz="1600" b="1">
                <a:solidFill>
                  <a:srgbClr val="545454"/>
                </a:solidFill>
                <a:latin typeface="Arial"/>
                <a:ea typeface="Arial"/>
                <a:cs typeface="Arial"/>
                <a:sym typeface="Arial"/>
              </a:defRPr>
            </a:pPr>
            <a:r>
              <a:rPr lang="es-MX" sz="1200" dirty="0">
                <a:latin typeface="Arial" panose="020B0604020202020204" pitchFamily="34" charset="0"/>
                <a:cs typeface="Arial" panose="020B0604020202020204" pitchFamily="34" charset="0"/>
              </a:rPr>
              <a:t>Para tener derecho a los decimas tendrán que asistir a todas las reuniones e incluso entregar todas las actividades, aun que tu promedio sea 6.6 o 6.9 se quedará la calificación </a:t>
            </a:r>
            <a:r>
              <a:rPr lang="es-MX" sz="1200">
                <a:latin typeface="Arial" panose="020B0604020202020204" pitchFamily="34" charset="0"/>
                <a:cs typeface="Arial" panose="020B0604020202020204" pitchFamily="34" charset="0"/>
              </a:rPr>
              <a:t>en 6.</a:t>
            </a:r>
            <a:endParaRPr lang="es-MX" sz="1200" dirty="0">
              <a:latin typeface="Arial" panose="020B0604020202020204" pitchFamily="34" charset="0"/>
              <a:cs typeface="Arial" panose="020B0604020202020204" pitchFamily="34" charset="0"/>
            </a:endParaRPr>
          </a:p>
          <a:p>
            <a:pPr marL="345440" indent="-345440" algn="just" defTabSz="905255">
              <a:lnSpc>
                <a:spcPct val="160000"/>
              </a:lnSpc>
              <a:spcBef>
                <a:spcPts val="1900"/>
              </a:spcBef>
              <a:buClr>
                <a:srgbClr val="EC714F"/>
              </a:buClr>
              <a:buSzPct val="110000"/>
              <a:buChar char="●"/>
              <a:defRPr sz="1600" b="1">
                <a:solidFill>
                  <a:srgbClr val="545454"/>
                </a:solidFill>
                <a:latin typeface="Arial"/>
                <a:ea typeface="Arial"/>
                <a:cs typeface="Arial"/>
                <a:sym typeface="Arial"/>
              </a:defRPr>
            </a:pPr>
            <a:r>
              <a:rPr lang="es-MX" sz="1200" dirty="0">
                <a:latin typeface="Arial" panose="020B0604020202020204" pitchFamily="34" charset="0"/>
                <a:cs typeface="Arial" panose="020B0604020202020204" pitchFamily="34" charset="0"/>
              </a:rPr>
              <a:t>Estar siempre al pendiente de escuela en red para checar actividades por entregar.</a:t>
            </a:r>
          </a:p>
          <a:p>
            <a:pPr marL="345440" indent="-345440" algn="just" defTabSz="905255">
              <a:lnSpc>
                <a:spcPct val="160000"/>
              </a:lnSpc>
              <a:spcBef>
                <a:spcPts val="1900"/>
              </a:spcBef>
              <a:buClr>
                <a:srgbClr val="EC714F"/>
              </a:buClr>
              <a:buSzPct val="110000"/>
              <a:buChar char="●"/>
              <a:defRPr sz="1600" b="1">
                <a:solidFill>
                  <a:srgbClr val="545454"/>
                </a:solidFill>
                <a:latin typeface="Arial"/>
                <a:ea typeface="Arial"/>
                <a:cs typeface="Arial"/>
                <a:sym typeface="Arial"/>
              </a:defRPr>
            </a:pPr>
            <a:r>
              <a:rPr lang="es-MX" sz="1200" dirty="0">
                <a:latin typeface="Arial" panose="020B0604020202020204" pitchFamily="34" charset="0"/>
                <a:cs typeface="Arial" panose="020B0604020202020204" pitchFamily="34" charset="0"/>
              </a:rPr>
              <a:t>El usos del celular queda prohibido dentro del salón y solo se utilizará en caso de ser necesario, ya que se recogerá y estará a disposición de la subdirectora, asiendo a creedor a la falta del día y cero en las actividades.</a:t>
            </a:r>
          </a:p>
          <a:p>
            <a:pPr marL="345440" indent="-345440" algn="just" defTabSz="905255">
              <a:lnSpc>
                <a:spcPct val="160000"/>
              </a:lnSpc>
              <a:spcBef>
                <a:spcPts val="1900"/>
              </a:spcBef>
              <a:buClr>
                <a:srgbClr val="EC714F"/>
              </a:buClr>
              <a:buSzPct val="110000"/>
              <a:buChar char="●"/>
              <a:defRPr sz="1600" b="1">
                <a:solidFill>
                  <a:srgbClr val="545454"/>
                </a:solidFill>
                <a:latin typeface="Arial"/>
                <a:ea typeface="Arial"/>
                <a:cs typeface="Arial"/>
                <a:sym typeface="Arial"/>
              </a:defRPr>
            </a:pPr>
            <a:endParaRPr lang="es-MX" sz="900" dirty="0">
              <a:latin typeface="Arial" panose="020B0604020202020204" pitchFamily="34" charset="0"/>
              <a:cs typeface="Arial" panose="020B0604020202020204" pitchFamily="34" charset="0"/>
            </a:endParaRPr>
          </a:p>
        </p:txBody>
      </p:sp>
      <p:sp>
        <p:nvSpPr>
          <p:cNvPr id="371" name="ENEP-F-ST-19…"/>
          <p:cNvSpPr txBox="1"/>
          <p:nvPr/>
        </p:nvSpPr>
        <p:spPr>
          <a:xfrm>
            <a:off x="277920" y="5993809"/>
            <a:ext cx="8100246" cy="683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dirty="0"/>
          </a:p>
          <a:p>
            <a:pPr>
              <a:lnSpc>
                <a:spcPct val="90000"/>
              </a:lnSpc>
              <a:defRPr sz="1100" b="1">
                <a:solidFill>
                  <a:srgbClr val="333333"/>
                </a:solidFill>
                <a:latin typeface="Arial"/>
                <a:ea typeface="Arial"/>
                <a:cs typeface="Arial"/>
                <a:sym typeface="Arial"/>
              </a:defRPr>
            </a:pPr>
            <a:r>
              <a:rPr dirty="0"/>
              <a:t>ENEP-F-ST-19</a:t>
            </a:r>
            <a:endParaRPr sz="1600" dirty="0"/>
          </a:p>
          <a:p>
            <a:pPr>
              <a:lnSpc>
                <a:spcPct val="90000"/>
              </a:lnSpc>
              <a:defRPr sz="1100" b="1">
                <a:solidFill>
                  <a:srgbClr val="333333"/>
                </a:solidFill>
                <a:latin typeface="Arial"/>
                <a:ea typeface="Arial"/>
                <a:cs typeface="Arial"/>
                <a:sym typeface="Arial"/>
              </a:defRPr>
            </a:pPr>
            <a:r>
              <a:rPr dirty="0"/>
              <a:t>V01/122012                  </a:t>
            </a:r>
          </a:p>
        </p:txBody>
      </p:sp>
      <p:pic>
        <p:nvPicPr>
          <p:cNvPr id="372" name="logo chiquito" descr="logo chiquito"/>
          <p:cNvPicPr>
            <a:picLocks noChangeAspect="1"/>
          </p:cNvPicPr>
          <p:nvPr/>
        </p:nvPicPr>
        <p:blipFill>
          <a:blip r:embed="rId2"/>
          <a:stretch>
            <a:fillRect/>
          </a:stretch>
        </p:blipFill>
        <p:spPr>
          <a:xfrm>
            <a:off x="7979772" y="6001569"/>
            <a:ext cx="645872" cy="676013"/>
          </a:xfrm>
          <a:prstGeom prst="rect">
            <a:avLst/>
          </a:prstGeom>
          <a:ln w="12700">
            <a:miter lim="400000"/>
          </a:ln>
        </p:spPr>
      </p:pic>
      <p:pic>
        <p:nvPicPr>
          <p:cNvPr id="373" name="image1.tif" descr="image1.tif"/>
          <p:cNvPicPr>
            <a:picLocks noChangeAspect="1"/>
          </p:cNvPicPr>
          <p:nvPr/>
        </p:nvPicPr>
        <p:blipFill>
          <a:blip r:embed="rId3"/>
          <a:stretch>
            <a:fillRect/>
          </a:stretch>
        </p:blipFill>
        <p:spPr>
          <a:xfrm>
            <a:off x="7440824" y="501650"/>
            <a:ext cx="1184820" cy="1155039"/>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57198" y="2209800"/>
            <a:ext cx="8274053" cy="3916363"/>
          </a:xfrm>
        </p:spPr>
        <p:txBody>
          <a:bodyPr/>
          <a:lstStyle/>
          <a:p>
            <a:pPr marL="0" indent="0" algn="ctr">
              <a:buNone/>
            </a:pPr>
            <a:r>
              <a:rPr lang="es-MX" sz="4000" dirty="0"/>
              <a:t>La mejor forma de predecir el futuro es crearlo.</a:t>
            </a:r>
          </a:p>
          <a:p>
            <a:pPr marL="0" indent="0" algn="r">
              <a:buNone/>
            </a:pPr>
            <a:r>
              <a:rPr lang="es-MX" dirty="0"/>
              <a:t>(Alan </a:t>
            </a:r>
            <a:r>
              <a:rPr lang="es-MX" dirty="0" err="1"/>
              <a:t>Kai</a:t>
            </a:r>
            <a:r>
              <a:rPr lang="es-MX" dirty="0"/>
              <a:t>)</a:t>
            </a:r>
          </a:p>
          <a:p>
            <a:pPr marL="0" indent="0" algn="r">
              <a:buNone/>
            </a:pPr>
            <a:endParaRPr lang="es-MX" dirty="0"/>
          </a:p>
          <a:p>
            <a:pPr marL="0" indent="0" algn="ctr">
              <a:buNone/>
            </a:pPr>
            <a:r>
              <a:rPr lang="es-MX" b="1" dirty="0">
                <a:solidFill>
                  <a:schemeClr val="accent1"/>
                </a:solidFill>
              </a:rPr>
              <a:t>¡ Gracias por su atención !</a:t>
            </a:r>
            <a:endParaRPr lang="en-US" b="1" dirty="0">
              <a:solidFill>
                <a:schemeClr val="accent1"/>
              </a:solidFill>
            </a:endParaRPr>
          </a:p>
        </p:txBody>
      </p:sp>
      <p:pic>
        <p:nvPicPr>
          <p:cNvPr id="4" name="image1.tif" descr="image1.tif">
            <a:extLst>
              <a:ext uri="{FF2B5EF4-FFF2-40B4-BE49-F238E27FC236}">
                <a16:creationId xmlns:a16="http://schemas.microsoft.com/office/drawing/2014/main" id="{840C9444-A528-49C5-82D7-4B2D84939FCB}"/>
              </a:ext>
            </a:extLst>
          </p:cNvPr>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5" name="logo chiquito" descr="logo chiquito">
            <a:extLst>
              <a:ext uri="{FF2B5EF4-FFF2-40B4-BE49-F238E27FC236}">
                <a16:creationId xmlns:a16="http://schemas.microsoft.com/office/drawing/2014/main" id="{CDE054FE-4FD9-47CA-9F01-5CBC4009D86B}"/>
              </a:ext>
            </a:extLst>
          </p:cNvPr>
          <p:cNvPicPr>
            <a:picLocks noChangeAspect="1"/>
          </p:cNvPicPr>
          <p:nvPr/>
        </p:nvPicPr>
        <p:blipFill>
          <a:blip r:embed="rId3"/>
          <a:stretch>
            <a:fillRect/>
          </a:stretch>
        </p:blipFill>
        <p:spPr>
          <a:xfrm>
            <a:off x="7982863" y="5853426"/>
            <a:ext cx="645872" cy="676013"/>
          </a:xfrm>
          <a:prstGeom prst="rect">
            <a:avLst/>
          </a:prstGeom>
          <a:ln w="12700">
            <a:miter lim="400000"/>
          </a:ln>
        </p:spPr>
      </p:pic>
      <p:sp>
        <p:nvSpPr>
          <p:cNvPr id="6" name="ENEP-F-ST-19…">
            <a:extLst>
              <a:ext uri="{FF2B5EF4-FFF2-40B4-BE49-F238E27FC236}">
                <a16:creationId xmlns:a16="http://schemas.microsoft.com/office/drawing/2014/main" id="{8B6106AD-F3E4-48DD-9427-C27D79BA7F9F}"/>
              </a:ext>
            </a:extLst>
          </p:cNvPr>
          <p:cNvSpPr txBox="1"/>
          <p:nvPr/>
        </p:nvSpPr>
        <p:spPr>
          <a:xfrm>
            <a:off x="631005" y="5704099"/>
            <a:ext cx="8100246" cy="683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dirty="0"/>
          </a:p>
          <a:p>
            <a:pPr>
              <a:lnSpc>
                <a:spcPct val="90000"/>
              </a:lnSpc>
              <a:defRPr sz="1100" b="1">
                <a:solidFill>
                  <a:srgbClr val="333333"/>
                </a:solidFill>
                <a:latin typeface="Arial"/>
                <a:ea typeface="Arial"/>
                <a:cs typeface="Arial"/>
                <a:sym typeface="Arial"/>
              </a:defRPr>
            </a:pPr>
            <a:r>
              <a:rPr dirty="0"/>
              <a:t>ENEP-F-ST-19</a:t>
            </a:r>
            <a:endParaRPr sz="1600" dirty="0"/>
          </a:p>
          <a:p>
            <a:pPr>
              <a:lnSpc>
                <a:spcPct val="90000"/>
              </a:lnSpc>
              <a:defRPr sz="1100" b="1">
                <a:solidFill>
                  <a:srgbClr val="333333"/>
                </a:solidFill>
                <a:latin typeface="Arial"/>
                <a:ea typeface="Arial"/>
                <a:cs typeface="Arial"/>
                <a:sym typeface="Arial"/>
              </a:defRPr>
            </a:pPr>
            <a:r>
              <a:rPr dirty="0"/>
              <a:t>V01/122012                  </a:t>
            </a:r>
          </a:p>
        </p:txBody>
      </p:sp>
    </p:spTree>
    <p:extLst>
      <p:ext uri="{BB962C8B-B14F-4D97-AF65-F5344CB8AC3E}">
        <p14:creationId xmlns:p14="http://schemas.microsoft.com/office/powerpoint/2010/main" val="172668680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ropósito del curso"/>
          <p:cNvSpPr txBox="1">
            <a:spLocks noGrp="1"/>
          </p:cNvSpPr>
          <p:nvPr>
            <p:ph type="title"/>
          </p:nvPr>
        </p:nvSpPr>
        <p:spPr>
          <a:xfrm>
            <a:off x="457198" y="914400"/>
            <a:ext cx="6508378" cy="1143000"/>
          </a:xfrm>
          <a:prstGeom prst="rect">
            <a:avLst/>
          </a:prstGeom>
        </p:spPr>
        <p:txBody>
          <a:bodyPr/>
          <a:lstStyle/>
          <a:p>
            <a:pPr defTabSz="859536">
              <a:defRPr sz="3300"/>
            </a:pPr>
            <a:r>
              <a:t>Propósito del curso</a:t>
            </a:r>
            <a:br/>
            <a:endParaRPr/>
          </a:p>
        </p:txBody>
      </p:sp>
      <p:sp>
        <p:nvSpPr>
          <p:cNvPr id="226" name="Construir un esquema para la enseñanza de las nociones en educación preescolar acerca de la forma, el espacio y la medida, que sentarán las bases para comprender los conceptos geométricos que se abordan en la escuela primaria, de manera que la articulación entre los conocimientos disciplinarios y los conocimientos didácticos presentes en el curso, al resignificarse desde la práctica docente de nivel preescolar, contribuyan al desarrollo de las competencias profesionales de los futuros docentes de ese nivel."/>
          <p:cNvSpPr txBox="1">
            <a:spLocks noGrp="1"/>
          </p:cNvSpPr>
          <p:nvPr>
            <p:ph type="body" idx="1"/>
          </p:nvPr>
        </p:nvSpPr>
        <p:spPr>
          <a:xfrm>
            <a:off x="457198" y="1694750"/>
            <a:ext cx="6508378" cy="3916363"/>
          </a:xfrm>
          <a:prstGeom prst="rect">
            <a:avLst/>
          </a:prstGeom>
        </p:spPr>
        <p:txBody>
          <a:bodyPr/>
          <a:lstStyle>
            <a:lvl1pPr algn="just"/>
          </a:lstStyle>
          <a:p>
            <a:r>
              <a:rPr lang="es-MX" dirty="0"/>
              <a:t>Se pretende que los estudiantes normalistas desarrollen competencias que les permitan diseñar y aplicar estrategias de aprendizaje para que los alumnos de educación preescolar se apropien de las nociones, conceptos y procedimientos que favorezcan la asignación de significados para los contenidos de forma, espacio y medida que se abordan en ese nivel educativo, los usen con propiedad y fluidez en la solución de problemas. </a:t>
            </a:r>
            <a:endParaRPr dirty="0"/>
          </a:p>
        </p:txBody>
      </p:sp>
      <p:pic>
        <p:nvPicPr>
          <p:cNvPr id="227"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228" name="logo chiquito" descr="logo chiquito"/>
          <p:cNvPicPr>
            <a:picLocks noChangeAspect="1"/>
          </p:cNvPicPr>
          <p:nvPr/>
        </p:nvPicPr>
        <p:blipFill>
          <a:blip r:embed="rId3"/>
          <a:stretch>
            <a:fillRect/>
          </a:stretch>
        </p:blipFill>
        <p:spPr>
          <a:xfrm>
            <a:off x="7659930" y="5464023"/>
            <a:ext cx="645872" cy="676013"/>
          </a:xfrm>
          <a:prstGeom prst="rect">
            <a:avLst/>
          </a:prstGeom>
          <a:ln w="12700">
            <a:miter lim="400000"/>
          </a:ln>
        </p:spPr>
      </p:pic>
      <p:sp>
        <p:nvSpPr>
          <p:cNvPr id="229" name="ENEP-F-ST-19…"/>
          <p:cNvSpPr txBox="1"/>
          <p:nvPr/>
        </p:nvSpPr>
        <p:spPr>
          <a:xfrm>
            <a:off x="521877" y="5545921"/>
            <a:ext cx="8100246" cy="778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1 Título"/>
          <p:cNvSpPr txBox="1">
            <a:spLocks noGrp="1"/>
          </p:cNvSpPr>
          <p:nvPr>
            <p:ph type="title"/>
          </p:nvPr>
        </p:nvSpPr>
        <p:spPr>
          <a:xfrm>
            <a:off x="467544" y="476672"/>
            <a:ext cx="6508378" cy="1143001"/>
          </a:xfrm>
          <a:prstGeom prst="rect">
            <a:avLst/>
          </a:prstGeom>
        </p:spPr>
        <p:txBody>
          <a:bodyPr/>
          <a:lstStyle/>
          <a:p>
            <a:r>
              <a:t>COMPETENCIAS DEL CURSO</a:t>
            </a:r>
          </a:p>
        </p:txBody>
      </p:sp>
      <p:sp>
        <p:nvSpPr>
          <p:cNvPr id="232" name="2 Marcador de texto"/>
          <p:cNvSpPr txBox="1">
            <a:spLocks noGrp="1"/>
          </p:cNvSpPr>
          <p:nvPr>
            <p:ph type="body" idx="1"/>
          </p:nvPr>
        </p:nvSpPr>
        <p:spPr>
          <a:xfrm>
            <a:off x="467543" y="1700808"/>
            <a:ext cx="7344818" cy="4320481"/>
          </a:xfrm>
          <a:prstGeom prst="rect">
            <a:avLst/>
          </a:prstGeom>
        </p:spPr>
        <p:txBody>
          <a:bodyPr/>
          <a:lstStyle/>
          <a:p>
            <a:r>
              <a:rPr lang="es-MX" dirty="0"/>
              <a:t> Conoce y analiza los conceptos y contenidos del programa de estudios de la educación básica de matemáticas; crea actividades contextualizadas y pertinentes para asegurar el logro del aprendizaje de sus alumnos, la coherencia y la continuidad entre los distintos grados y niveles educativos.</a:t>
            </a:r>
          </a:p>
          <a:p>
            <a:r>
              <a:rPr lang="es-MX" dirty="0"/>
              <a:t> Diseña escenarios y experiencias de aprendizaje para el desarrollo del pensamiento geométrico utilizando diversos recursos metodológicos y tecnológicos para favorecer la educación inclusiva. </a:t>
            </a:r>
            <a:endParaRPr dirty="0"/>
          </a:p>
        </p:txBody>
      </p:sp>
      <p:pic>
        <p:nvPicPr>
          <p:cNvPr id="233" name="logo chiquito" descr="logo chiquito"/>
          <p:cNvPicPr>
            <a:picLocks noChangeAspect="1"/>
          </p:cNvPicPr>
          <p:nvPr/>
        </p:nvPicPr>
        <p:blipFill>
          <a:blip r:embed="rId2"/>
          <a:stretch>
            <a:fillRect/>
          </a:stretch>
        </p:blipFill>
        <p:spPr>
          <a:xfrm>
            <a:off x="7659929" y="6039529"/>
            <a:ext cx="645872" cy="676013"/>
          </a:xfrm>
          <a:prstGeom prst="rect">
            <a:avLst/>
          </a:prstGeom>
          <a:ln w="12700">
            <a:miter lim="400000"/>
          </a:ln>
        </p:spPr>
      </p:pic>
      <p:pic>
        <p:nvPicPr>
          <p:cNvPr id="234" name="image1.tif" descr="image1.tif"/>
          <p:cNvPicPr>
            <a:picLocks noChangeAspect="1"/>
          </p:cNvPicPr>
          <p:nvPr/>
        </p:nvPicPr>
        <p:blipFill>
          <a:blip r:embed="rId3"/>
          <a:stretch>
            <a:fillRect/>
          </a:stretch>
        </p:blipFill>
        <p:spPr>
          <a:xfrm>
            <a:off x="7440824" y="501650"/>
            <a:ext cx="1184820" cy="1155039"/>
          </a:xfrm>
          <a:prstGeom prst="rect">
            <a:avLst/>
          </a:prstGeom>
          <a:ln w="12700">
            <a:miter lim="400000"/>
          </a:ln>
        </p:spPr>
      </p:pic>
      <p:sp>
        <p:nvSpPr>
          <p:cNvPr id="235" name="ENEP-F-ST-19…"/>
          <p:cNvSpPr txBox="1"/>
          <p:nvPr/>
        </p:nvSpPr>
        <p:spPr>
          <a:xfrm>
            <a:off x="521877" y="5545921"/>
            <a:ext cx="8100246" cy="778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2 Marcador de texto"/>
          <p:cNvSpPr txBox="1">
            <a:spLocks noGrp="1"/>
          </p:cNvSpPr>
          <p:nvPr>
            <p:ph type="body" idx="1"/>
          </p:nvPr>
        </p:nvSpPr>
        <p:spPr>
          <a:xfrm>
            <a:off x="323527" y="908719"/>
            <a:ext cx="7200802" cy="5184578"/>
          </a:xfrm>
          <a:prstGeom prst="rect">
            <a:avLst/>
          </a:prstGeom>
        </p:spPr>
        <p:txBody>
          <a:bodyPr>
            <a:normAutofit/>
          </a:bodyPr>
          <a:lstStyle/>
          <a:p>
            <a:r>
              <a:rPr lang="es-MX" dirty="0"/>
              <a:t> Diseña y utiliza recursos y medios didácticos pertinentes para desarrollar el pensamiento geométrico en el aprendizaje de las matemáticas, acorde con los procesos de desarrollo cognitivo y socioemocional de los alumnos. </a:t>
            </a:r>
          </a:p>
          <a:p>
            <a:r>
              <a:rPr lang="es-MX" dirty="0"/>
              <a:t> Evalúa el aprendizaje de las primeras nociones de forma, espacio y medida en sus alumnos empleando distintos enfoques, métodos e instrumentos considerando las áreas, campos y ámbitos de conocimiento, así como los saberes correspondientes al grado y nivel educativo.</a:t>
            </a:r>
          </a:p>
          <a:p>
            <a:r>
              <a:rPr lang="es-MX" dirty="0"/>
              <a:t>  Utiliza los resultados de la investigación para profundizar en el conocimiento y los procesos de aprendizaje de las matemáticas de sus alumnos. </a:t>
            </a:r>
          </a:p>
          <a:p>
            <a:endParaRPr dirty="0"/>
          </a:p>
        </p:txBody>
      </p:sp>
      <p:pic>
        <p:nvPicPr>
          <p:cNvPr id="238" name="logo chiquito" descr="logo chiquito"/>
          <p:cNvPicPr>
            <a:picLocks noChangeAspect="1"/>
          </p:cNvPicPr>
          <p:nvPr/>
        </p:nvPicPr>
        <p:blipFill>
          <a:blip r:embed="rId2"/>
          <a:stretch>
            <a:fillRect/>
          </a:stretch>
        </p:blipFill>
        <p:spPr>
          <a:xfrm>
            <a:off x="7659929" y="5964747"/>
            <a:ext cx="645872" cy="676013"/>
          </a:xfrm>
          <a:prstGeom prst="rect">
            <a:avLst/>
          </a:prstGeom>
          <a:ln w="12700">
            <a:miter lim="400000"/>
          </a:ln>
        </p:spPr>
      </p:pic>
      <p:pic>
        <p:nvPicPr>
          <p:cNvPr id="239" name="image1.tif" descr="image1.tif"/>
          <p:cNvPicPr>
            <a:picLocks noChangeAspect="1"/>
          </p:cNvPicPr>
          <p:nvPr/>
        </p:nvPicPr>
        <p:blipFill>
          <a:blip r:embed="rId3"/>
          <a:stretch>
            <a:fillRect/>
          </a:stretch>
        </p:blipFill>
        <p:spPr>
          <a:xfrm>
            <a:off x="7440824" y="501650"/>
            <a:ext cx="1184820" cy="1155039"/>
          </a:xfrm>
          <a:prstGeom prst="rect">
            <a:avLst/>
          </a:prstGeom>
          <a:ln w="12700">
            <a:miter lim="400000"/>
          </a:ln>
        </p:spPr>
      </p:pic>
      <p:sp>
        <p:nvSpPr>
          <p:cNvPr id="240" name="ENEP-F-ST-19…"/>
          <p:cNvSpPr txBox="1"/>
          <p:nvPr/>
        </p:nvSpPr>
        <p:spPr>
          <a:xfrm>
            <a:off x="521877" y="5545921"/>
            <a:ext cx="8100246" cy="778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dirty="0"/>
          </a:p>
          <a:p>
            <a:pPr>
              <a:lnSpc>
                <a:spcPct val="90000"/>
              </a:lnSpc>
              <a:defRPr sz="1100" b="1">
                <a:solidFill>
                  <a:srgbClr val="333333"/>
                </a:solidFill>
                <a:latin typeface="Arial"/>
                <a:ea typeface="Arial"/>
                <a:cs typeface="Arial"/>
                <a:sym typeface="Arial"/>
              </a:defRPr>
            </a:pPr>
            <a:r>
              <a:rPr dirty="0"/>
              <a:t>ENEP-F-ST-19</a:t>
            </a:r>
            <a:endParaRPr sz="1600" dirty="0"/>
          </a:p>
          <a:p>
            <a:pPr>
              <a:lnSpc>
                <a:spcPct val="90000"/>
              </a:lnSpc>
              <a:defRPr sz="1100" b="1">
                <a:solidFill>
                  <a:srgbClr val="333333"/>
                </a:solidFill>
                <a:latin typeface="Arial"/>
                <a:ea typeface="Arial"/>
                <a:cs typeface="Arial"/>
                <a:sym typeface="Arial"/>
              </a:defRPr>
            </a:pPr>
            <a:r>
              <a:rPr dirty="0"/>
              <a:t>V00/012016</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UNIDAD 1 FORMA Y  ESPACIO"/>
          <p:cNvSpPr txBox="1">
            <a:spLocks noGrp="1"/>
          </p:cNvSpPr>
          <p:nvPr>
            <p:ph type="title"/>
          </p:nvPr>
        </p:nvSpPr>
        <p:spPr>
          <a:xfrm>
            <a:off x="395536" y="1048226"/>
            <a:ext cx="6508378" cy="535224"/>
          </a:xfrm>
          <a:prstGeom prst="rect">
            <a:avLst/>
          </a:prstGeom>
        </p:spPr>
        <p:txBody>
          <a:bodyPr>
            <a:normAutofit/>
          </a:bodyPr>
          <a:lstStyle/>
          <a:p>
            <a:pPr algn="ctr" defTabSz="179221">
              <a:defRPr sz="1029"/>
            </a:pPr>
            <a:br>
              <a:rPr dirty="0"/>
            </a:br>
            <a:br>
              <a:rPr sz="931" dirty="0"/>
            </a:br>
            <a:endParaRPr sz="931" dirty="0"/>
          </a:p>
        </p:txBody>
      </p:sp>
      <p:pic>
        <p:nvPicPr>
          <p:cNvPr id="250"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251" name="logo chiquito" descr="logo chiquito"/>
          <p:cNvPicPr>
            <a:picLocks noChangeAspect="1"/>
          </p:cNvPicPr>
          <p:nvPr/>
        </p:nvPicPr>
        <p:blipFill>
          <a:blip r:embed="rId3"/>
          <a:stretch>
            <a:fillRect/>
          </a:stretch>
        </p:blipFill>
        <p:spPr>
          <a:xfrm>
            <a:off x="7659930" y="5464023"/>
            <a:ext cx="645872" cy="676013"/>
          </a:xfrm>
          <a:prstGeom prst="rect">
            <a:avLst/>
          </a:prstGeom>
          <a:ln w="12700">
            <a:miter lim="400000"/>
          </a:ln>
        </p:spPr>
      </p:pic>
      <p:sp>
        <p:nvSpPr>
          <p:cNvPr id="252" name="ENEP-F-ST-19…"/>
          <p:cNvSpPr txBox="1"/>
          <p:nvPr/>
        </p:nvSpPr>
        <p:spPr>
          <a:xfrm>
            <a:off x="525398" y="5721938"/>
            <a:ext cx="8100246" cy="778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dirty="0"/>
          </a:p>
          <a:p>
            <a:pPr>
              <a:lnSpc>
                <a:spcPct val="90000"/>
              </a:lnSpc>
              <a:defRPr sz="1100" b="1">
                <a:solidFill>
                  <a:srgbClr val="333333"/>
                </a:solidFill>
                <a:latin typeface="Arial"/>
                <a:ea typeface="Arial"/>
                <a:cs typeface="Arial"/>
                <a:sym typeface="Arial"/>
              </a:defRPr>
            </a:pPr>
            <a:r>
              <a:rPr dirty="0"/>
              <a:t>ENEP-F-ST-19</a:t>
            </a:r>
            <a:endParaRPr sz="1600" dirty="0"/>
          </a:p>
          <a:p>
            <a:pPr>
              <a:lnSpc>
                <a:spcPct val="90000"/>
              </a:lnSpc>
              <a:defRPr sz="1100" b="1">
                <a:solidFill>
                  <a:srgbClr val="333333"/>
                </a:solidFill>
                <a:latin typeface="Arial"/>
                <a:ea typeface="Arial"/>
                <a:cs typeface="Arial"/>
                <a:sym typeface="Arial"/>
              </a:defRPr>
            </a:pPr>
            <a:r>
              <a:rPr dirty="0"/>
              <a:t>V00/012016</a:t>
            </a:r>
          </a:p>
        </p:txBody>
      </p:sp>
      <p:graphicFrame>
        <p:nvGraphicFramePr>
          <p:cNvPr id="12" name="Diagrama 11"/>
          <p:cNvGraphicFramePr/>
          <p:nvPr>
            <p:extLst>
              <p:ext uri="{D42A27DB-BD31-4B8C-83A1-F6EECF244321}">
                <p14:modId xmlns:p14="http://schemas.microsoft.com/office/powerpoint/2010/main" val="578419614"/>
              </p:ext>
            </p:extLst>
          </p:nvPr>
        </p:nvGraphicFramePr>
        <p:xfrm>
          <a:off x="0" y="0"/>
          <a:ext cx="7970293" cy="51997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Imagen 12"/>
          <p:cNvPicPr>
            <a:picLocks noChangeAspect="1"/>
          </p:cNvPicPr>
          <p:nvPr/>
        </p:nvPicPr>
        <p:blipFill>
          <a:blip r:embed="rId9"/>
          <a:stretch>
            <a:fillRect/>
          </a:stretch>
        </p:blipFill>
        <p:spPr>
          <a:xfrm>
            <a:off x="945676" y="4389646"/>
            <a:ext cx="6014681" cy="1721554"/>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 name="image1.tif" descr="image1.tif"/>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256" name="logo chiquito" descr="logo chiquito"/>
          <p:cNvPicPr>
            <a:picLocks noChangeAspect="1"/>
          </p:cNvPicPr>
          <p:nvPr/>
        </p:nvPicPr>
        <p:blipFill>
          <a:blip r:embed="rId3"/>
          <a:stretch>
            <a:fillRect/>
          </a:stretch>
        </p:blipFill>
        <p:spPr>
          <a:xfrm>
            <a:off x="7710298" y="5882503"/>
            <a:ext cx="645872" cy="676013"/>
          </a:xfrm>
          <a:prstGeom prst="rect">
            <a:avLst/>
          </a:prstGeom>
          <a:ln w="12700">
            <a:miter lim="400000"/>
          </a:ln>
        </p:spPr>
      </p:pic>
      <p:sp>
        <p:nvSpPr>
          <p:cNvPr id="257" name="ENEP-F-ST-19…"/>
          <p:cNvSpPr txBox="1"/>
          <p:nvPr/>
        </p:nvSpPr>
        <p:spPr>
          <a:xfrm>
            <a:off x="621465" y="5871486"/>
            <a:ext cx="8100246" cy="778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
        <p:nvSpPr>
          <p:cNvPr id="4" name="Rectángulo 3"/>
          <p:cNvSpPr/>
          <p:nvPr/>
        </p:nvSpPr>
        <p:spPr>
          <a:xfrm>
            <a:off x="442920" y="1650669"/>
            <a:ext cx="7440823" cy="4616648"/>
          </a:xfrm>
          <a:prstGeom prst="rect">
            <a:avLst/>
          </a:prstGeom>
        </p:spPr>
        <p:txBody>
          <a:bodyPr wrap="square">
            <a:spAutoFit/>
          </a:bodyPr>
          <a:lstStyle/>
          <a:p>
            <a:pPr marL="457200" indent="-457200">
              <a:lnSpc>
                <a:spcPct val="150000"/>
              </a:lnSpc>
              <a:buFont typeface="+mj-lt"/>
              <a:buAutoNum type="arabicPeriod"/>
            </a:pPr>
            <a:r>
              <a:rPr lang="es-MX" sz="2000" b="1" dirty="0"/>
              <a:t>Descripción de los organizadores curriculares (estructura curricular). </a:t>
            </a:r>
          </a:p>
          <a:p>
            <a:pPr marL="896938" indent="19050">
              <a:lnSpc>
                <a:spcPct val="150000"/>
              </a:lnSpc>
              <a:buFont typeface="Arial" panose="020B0604020202020204" pitchFamily="34" charset="0"/>
              <a:buChar char="•"/>
            </a:pPr>
            <a:r>
              <a:rPr lang="es-MX" sz="2000" b="1" dirty="0"/>
              <a:t>Ejes temáticos y temas. </a:t>
            </a:r>
          </a:p>
          <a:p>
            <a:pPr marL="896938" indent="19050">
              <a:lnSpc>
                <a:spcPct val="150000"/>
              </a:lnSpc>
              <a:buFont typeface="Arial" panose="020B0604020202020204" pitchFamily="34" charset="0"/>
              <a:buChar char="•"/>
            </a:pPr>
            <a:r>
              <a:rPr lang="es-MX" sz="2000" b="1" dirty="0"/>
              <a:t>Aprendizajes esperados. </a:t>
            </a:r>
          </a:p>
          <a:p>
            <a:pPr>
              <a:lnSpc>
                <a:spcPct val="150000"/>
              </a:lnSpc>
            </a:pPr>
            <a:r>
              <a:rPr lang="es-MX" sz="2000" b="1" dirty="0"/>
              <a:t>2. Orientaciones didácticas y sugerencias de evaluación. </a:t>
            </a:r>
          </a:p>
          <a:p>
            <a:pPr marL="987425" indent="-90488">
              <a:lnSpc>
                <a:spcPct val="150000"/>
              </a:lnSpc>
              <a:buFont typeface="Arial" panose="020B0604020202020204" pitchFamily="34" charset="0"/>
              <a:buChar char="•"/>
            </a:pPr>
            <a:r>
              <a:rPr lang="es-MX" sz="2000" b="1" dirty="0"/>
              <a:t>Dosificación de los aprendizajes en el eje temático “Forma, Espacio y Medida” relativos a los temas de Ubicación Espacial y de Figuras y Cuerpos geométricos. </a:t>
            </a:r>
          </a:p>
          <a:p>
            <a:pPr>
              <a:lnSpc>
                <a:spcPct val="150000"/>
              </a:lnSpc>
            </a:pPr>
            <a:r>
              <a:rPr lang="es-MX" sz="1600" b="1" dirty="0"/>
              <a:t> </a:t>
            </a:r>
          </a:p>
        </p:txBody>
      </p:sp>
      <p:sp>
        <p:nvSpPr>
          <p:cNvPr id="10" name="UNIDAD 2 MEDIDA Y CÁLCULO GEOMÉTRICO"/>
          <p:cNvSpPr txBox="1">
            <a:spLocks noGrp="1"/>
          </p:cNvSpPr>
          <p:nvPr>
            <p:ph type="title"/>
          </p:nvPr>
        </p:nvSpPr>
        <p:spPr>
          <a:xfrm>
            <a:off x="521877" y="943367"/>
            <a:ext cx="6918947" cy="1143000"/>
          </a:xfrm>
          <a:prstGeom prst="rect">
            <a:avLst/>
          </a:prstGeom>
        </p:spPr>
        <p:txBody>
          <a:bodyPr>
            <a:noAutofit/>
          </a:bodyPr>
          <a:lstStyle>
            <a:lvl1pPr algn="ctr" defTabSz="859536">
              <a:defRPr sz="3300"/>
            </a:lvl1pPr>
          </a:lstStyle>
          <a:p>
            <a:pPr lvl="0" algn="l"/>
            <a:r>
              <a:rPr sz="2400" b="1" dirty="0"/>
              <a:t>UNIDAD </a:t>
            </a:r>
            <a:r>
              <a:rPr lang="es-MX" sz="2400" b="1" dirty="0"/>
              <a:t>1</a:t>
            </a:r>
            <a:br>
              <a:rPr lang="es-MX" sz="2400" b="1" dirty="0"/>
            </a:br>
            <a:r>
              <a:rPr lang="es-MX" sz="2400" b="1" dirty="0"/>
              <a:t>El pensamiento geométrico y su enseñanza y aprendizaje, en el plan y programa de estudios de educación preescolar </a:t>
            </a:r>
            <a:br>
              <a:rPr lang="es-MX" sz="2400" b="1" dirty="0"/>
            </a:br>
            <a:endParaRPr sz="2400" b="1"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2E03667-A2BA-4C98-8EBD-CA00864C87A8}"/>
              </a:ext>
            </a:extLst>
          </p:cNvPr>
          <p:cNvSpPr>
            <a:spLocks noGrp="1"/>
          </p:cNvSpPr>
          <p:nvPr>
            <p:ph type="body" idx="1"/>
          </p:nvPr>
        </p:nvSpPr>
        <p:spPr>
          <a:xfrm>
            <a:off x="521877" y="1159598"/>
            <a:ext cx="6508379" cy="3916363"/>
          </a:xfrm>
        </p:spPr>
        <p:txBody>
          <a:bodyPr/>
          <a:lstStyle/>
          <a:p>
            <a:pPr>
              <a:lnSpc>
                <a:spcPct val="200000"/>
              </a:lnSpc>
            </a:pPr>
            <a:r>
              <a:rPr lang="es-ES" b="1" dirty="0"/>
              <a:t>En esta unidad  revisaremos los aprendizajes esperados que aborden la ubicación espacial y lo correspondiente a lo que forman parte del organizador curricular Forma, Espacio y Medida en el Plan y Programas de Estudio para la Educación Básica.</a:t>
            </a:r>
            <a:endParaRPr lang="es-MX" b="1" dirty="0"/>
          </a:p>
        </p:txBody>
      </p:sp>
      <p:pic>
        <p:nvPicPr>
          <p:cNvPr id="4" name="image1.tif" descr="image1.tif">
            <a:extLst>
              <a:ext uri="{FF2B5EF4-FFF2-40B4-BE49-F238E27FC236}">
                <a16:creationId xmlns:a16="http://schemas.microsoft.com/office/drawing/2014/main" id="{BEC15807-86CE-4ABE-A1A6-314FEE109812}"/>
              </a:ext>
            </a:extLst>
          </p:cNvPr>
          <p:cNvPicPr>
            <a:picLocks noChangeAspect="1"/>
          </p:cNvPicPr>
          <p:nvPr/>
        </p:nvPicPr>
        <p:blipFill>
          <a:blip r:embed="rId2"/>
          <a:stretch>
            <a:fillRect/>
          </a:stretch>
        </p:blipFill>
        <p:spPr>
          <a:xfrm>
            <a:off x="7440824" y="501650"/>
            <a:ext cx="1184820" cy="1155039"/>
          </a:xfrm>
          <a:prstGeom prst="rect">
            <a:avLst/>
          </a:prstGeom>
          <a:ln w="12700">
            <a:miter lim="400000"/>
          </a:ln>
        </p:spPr>
      </p:pic>
      <p:pic>
        <p:nvPicPr>
          <p:cNvPr id="6" name="logo chiquito" descr="logo chiquito">
            <a:extLst>
              <a:ext uri="{FF2B5EF4-FFF2-40B4-BE49-F238E27FC236}">
                <a16:creationId xmlns:a16="http://schemas.microsoft.com/office/drawing/2014/main" id="{90A751AE-195D-4BEE-AED8-BF4ECBF6B93D}"/>
              </a:ext>
            </a:extLst>
          </p:cNvPr>
          <p:cNvPicPr>
            <a:picLocks noChangeAspect="1"/>
          </p:cNvPicPr>
          <p:nvPr/>
        </p:nvPicPr>
        <p:blipFill>
          <a:blip r:embed="rId3"/>
          <a:stretch>
            <a:fillRect/>
          </a:stretch>
        </p:blipFill>
        <p:spPr>
          <a:xfrm>
            <a:off x="7659930" y="5464023"/>
            <a:ext cx="645872" cy="676013"/>
          </a:xfrm>
          <a:prstGeom prst="rect">
            <a:avLst/>
          </a:prstGeom>
          <a:ln w="12700">
            <a:miter lim="400000"/>
          </a:ln>
        </p:spPr>
      </p:pic>
      <p:sp>
        <p:nvSpPr>
          <p:cNvPr id="8" name="ENEP-F-ST-19…">
            <a:extLst>
              <a:ext uri="{FF2B5EF4-FFF2-40B4-BE49-F238E27FC236}">
                <a16:creationId xmlns:a16="http://schemas.microsoft.com/office/drawing/2014/main" id="{5B02D46F-6D81-44AC-B752-DAE699C3BA30}"/>
              </a:ext>
            </a:extLst>
          </p:cNvPr>
          <p:cNvSpPr txBox="1"/>
          <p:nvPr/>
        </p:nvSpPr>
        <p:spPr>
          <a:xfrm>
            <a:off x="521877" y="5545921"/>
            <a:ext cx="8100246" cy="778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defRPr sz="2000" b="1">
                <a:solidFill>
                  <a:srgbClr val="333333"/>
                </a:solidFill>
                <a:latin typeface="Arial"/>
                <a:ea typeface="Arial"/>
                <a:cs typeface="Arial"/>
                <a:sym typeface="Arial"/>
              </a:defRPr>
            </a:pPr>
            <a:endParaRPr/>
          </a:p>
          <a:p>
            <a:pPr>
              <a:lnSpc>
                <a:spcPct val="90000"/>
              </a:lnSpc>
              <a:defRPr sz="1100" b="1">
                <a:solidFill>
                  <a:srgbClr val="333333"/>
                </a:solidFill>
                <a:latin typeface="Arial"/>
                <a:ea typeface="Arial"/>
                <a:cs typeface="Arial"/>
                <a:sym typeface="Arial"/>
              </a:defRPr>
            </a:pPr>
            <a:r>
              <a:t>ENEP-F-ST-19</a:t>
            </a:r>
            <a:endParaRPr sz="1600"/>
          </a:p>
          <a:p>
            <a:pPr>
              <a:lnSpc>
                <a:spcPct val="90000"/>
              </a:lnSpc>
              <a:defRPr sz="1100" b="1">
                <a:solidFill>
                  <a:srgbClr val="333333"/>
                </a:solidFill>
                <a:latin typeface="Arial"/>
                <a:ea typeface="Arial"/>
                <a:cs typeface="Arial"/>
                <a:sym typeface="Arial"/>
              </a:defRPr>
            </a:pPr>
            <a:r>
              <a:t>V00/012016</a:t>
            </a:r>
          </a:p>
        </p:txBody>
      </p:sp>
    </p:spTree>
    <p:extLst>
      <p:ext uri="{BB962C8B-B14F-4D97-AF65-F5344CB8AC3E}">
        <p14:creationId xmlns:p14="http://schemas.microsoft.com/office/powerpoint/2010/main" val="2261611636"/>
      </p:ext>
    </p:extLst>
  </p:cSld>
  <p:clrMapOvr>
    <a:masterClrMapping/>
  </p:clrMapOvr>
  <p:transition spd="med"/>
</p:sld>
</file>

<file path=ppt/theme/theme1.xml><?xml version="1.0" encoding="utf-8"?>
<a:theme xmlns:a="http://schemas.openxmlformats.org/drawingml/2006/main" name="Plaza">
  <a:themeElements>
    <a:clrScheme name="Plaza">
      <a:dk1>
        <a:srgbClr val="000000"/>
      </a:dk1>
      <a:lt1>
        <a:srgbClr val="FFFFFF"/>
      </a:lt1>
      <a:dk2>
        <a:srgbClr val="A7A7A7"/>
      </a:dk2>
      <a:lt2>
        <a:srgbClr val="535353"/>
      </a:lt2>
      <a:accent1>
        <a:srgbClr val="990000"/>
      </a:accent1>
      <a:accent2>
        <a:srgbClr val="580101"/>
      </a:accent2>
      <a:accent3>
        <a:srgbClr val="E94A00"/>
      </a:accent3>
      <a:accent4>
        <a:srgbClr val="EB8F00"/>
      </a:accent4>
      <a:accent5>
        <a:srgbClr val="A4A4A4"/>
      </a:accent5>
      <a:accent6>
        <a:srgbClr val="666666"/>
      </a:accent6>
      <a:hlink>
        <a:srgbClr val="0000FF"/>
      </a:hlink>
      <a:folHlink>
        <a:srgbClr val="FF00FF"/>
      </a:folHlink>
    </a:clrScheme>
    <a:fontScheme name="Plaza">
      <a:majorFont>
        <a:latin typeface="Helvetica"/>
        <a:ea typeface="Helvetica"/>
        <a:cs typeface="Helvetica"/>
      </a:majorFont>
      <a:minorFont>
        <a:latin typeface="Century Gothic"/>
        <a:ea typeface="Century Gothic"/>
        <a:cs typeface="Century Gothic"/>
      </a:minorFont>
    </a:fontScheme>
    <a:fmtScheme name="Plaz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laza">
  <a:themeElements>
    <a:clrScheme name="Plaza">
      <a:dk1>
        <a:srgbClr val="000000"/>
      </a:dk1>
      <a:lt1>
        <a:srgbClr val="FFFFFF"/>
      </a:lt1>
      <a:dk2>
        <a:srgbClr val="A7A7A7"/>
      </a:dk2>
      <a:lt2>
        <a:srgbClr val="535353"/>
      </a:lt2>
      <a:accent1>
        <a:srgbClr val="990000"/>
      </a:accent1>
      <a:accent2>
        <a:srgbClr val="580101"/>
      </a:accent2>
      <a:accent3>
        <a:srgbClr val="E94A00"/>
      </a:accent3>
      <a:accent4>
        <a:srgbClr val="EB8F00"/>
      </a:accent4>
      <a:accent5>
        <a:srgbClr val="A4A4A4"/>
      </a:accent5>
      <a:accent6>
        <a:srgbClr val="666666"/>
      </a:accent6>
      <a:hlink>
        <a:srgbClr val="0000FF"/>
      </a:hlink>
      <a:folHlink>
        <a:srgbClr val="FF00FF"/>
      </a:folHlink>
    </a:clrScheme>
    <a:fontScheme name="Plaza">
      <a:majorFont>
        <a:latin typeface="Helvetica"/>
        <a:ea typeface="Helvetica"/>
        <a:cs typeface="Helvetica"/>
      </a:majorFont>
      <a:minorFont>
        <a:latin typeface="Century Gothic"/>
        <a:ea typeface="Century Gothic"/>
        <a:cs typeface="Century Gothic"/>
      </a:minorFont>
    </a:fontScheme>
    <a:fmtScheme name="Plaz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10735</TotalTime>
  <Words>2532</Words>
  <Application>Microsoft Office PowerPoint</Application>
  <PresentationFormat>Presentación en pantalla (4:3)</PresentationFormat>
  <Paragraphs>284</Paragraphs>
  <Slides>37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Calibri</vt:lpstr>
      <vt:lpstr>Century Gothic</vt:lpstr>
      <vt:lpstr>News Gothic MT</vt:lpstr>
      <vt:lpstr>Plaza</vt:lpstr>
      <vt:lpstr>FORMA, ESPACIO Y MEDIDA</vt:lpstr>
      <vt:lpstr>Presentación de PowerPoint</vt:lpstr>
      <vt:lpstr>ENFOQUE  DEL CURSO</vt:lpstr>
      <vt:lpstr>Propósito del curso </vt:lpstr>
      <vt:lpstr>COMPETENCIAS DEL CURSO</vt:lpstr>
      <vt:lpstr>Presentación de PowerPoint</vt:lpstr>
      <vt:lpstr>  </vt:lpstr>
      <vt:lpstr>UNIDAD 1 El pensamiento geométrico y su enseñanza y aprendizaje, en el plan y programa de estudios de educación preescolar  </vt:lpstr>
      <vt:lpstr>Presentación de PowerPoint</vt:lpstr>
      <vt:lpstr>UNIDAD 2 Estrategias d enseñanza y aprendizaje para el desarrollo de la ubicación espacial y del pensamiento geométrico   </vt:lpstr>
      <vt:lpstr>Presentación de PowerPoint</vt:lpstr>
      <vt:lpstr>Presentación de PowerPoint</vt:lpstr>
      <vt:lpstr>UNIDAD 3   Las magnitudes y medidas, su enseñanza y aprendizaje en el plan y programa de estudios de educación preescolar </vt:lpstr>
      <vt:lpstr>UNIDAD 4   Estrategias de enseñanza y aprendizaje para el desarrollo de los conceptos de longitud, distancia y tiempo </vt:lpstr>
      <vt:lpstr>Presentación de PowerPoint</vt:lpstr>
      <vt:lpstr>ORIENTACIONES DIDÁCTICAS</vt:lpstr>
      <vt:lpstr>Presentación de PowerPoint</vt:lpstr>
      <vt:lpstr>Competencias genéricas</vt:lpstr>
      <vt:lpstr>Competencias Profesionales </vt:lpstr>
      <vt:lpstr>Competencias Profesionales </vt:lpstr>
      <vt:lpstr>CURSOS QUE LA ANTECEDEN</vt:lpstr>
      <vt:lpstr>RELACIÓN CON LOS CURSOS DEL SEMESTRE</vt:lpstr>
      <vt:lpstr>BIBLIOGRAFIA</vt:lpstr>
      <vt:lpstr>Presentación de PowerPoint</vt:lpstr>
      <vt:lpstr>CRITERIOS DE EVALUACIÓN</vt:lpstr>
      <vt:lpstr>Presentación de PowerPoint</vt:lpstr>
      <vt:lpstr>Presentación de PowerPoint</vt:lpstr>
      <vt:lpstr>Presentación de PowerPoint</vt:lpstr>
      <vt:lpstr>FECHAS DE OBSERVACIÓN </vt:lpstr>
      <vt:lpstr>Evidencias de unidad </vt:lpstr>
      <vt:lpstr>Evaluación Final</vt:lpstr>
      <vt:lpstr>RUBRICAS </vt:lpstr>
      <vt:lpstr>Presentación de PowerPoint</vt:lpstr>
      <vt:lpstr>Presentación de PowerPoint</vt:lpstr>
      <vt:lpstr>REGLAMENTO Y ACUERDOS INTERNOS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 ESPACIO Y MEDIDA</dc:title>
  <dc:creator>CYV</dc:creator>
  <cp:lastModifiedBy>cristina isela valenzuela escalera</cp:lastModifiedBy>
  <cp:revision>75</cp:revision>
  <dcterms:modified xsi:type="dcterms:W3CDTF">2022-02-16T01:46:33Z</dcterms:modified>
</cp:coreProperties>
</file>