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60" r:id="rId6"/>
    <p:sldId id="261" r:id="rId7"/>
    <p:sldId id="262" r:id="rId8"/>
    <p:sldId id="263" r:id="rId9"/>
    <p:sldId id="267" r:id="rId10"/>
    <p:sldId id="268" r:id="rId11"/>
    <p:sldId id="269" r:id="rId12"/>
    <p:sldId id="264" r:id="rId13"/>
    <p:sldId id="270" r:id="rId14"/>
    <p:sldId id="259" r:id="rId1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25CE"/>
    <a:srgbClr val="96E4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p:scale>
          <a:sx n="103" d="100"/>
          <a:sy n="103" d="100"/>
        </p:scale>
        <p:origin x="-204" y="210"/>
      </p:cViewPr>
      <p:guideLst>
        <p:guide orient="horz" pos="2148"/>
        <p:guide pos="287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gradFill flip="none" rotWithShape="1">
          <a:gsLst>
            <a:gs pos="18000">
              <a:schemeClr val="accent4">
                <a:lumMod val="50000"/>
                <a:alpha val="82000"/>
              </a:schemeClr>
            </a:gs>
            <a:gs pos="100000">
              <a:srgbClr val="FFFFFF">
                <a:alpha val="82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49221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380988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401240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340778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120367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263849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195230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35665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102481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344223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AE68B76-50DB-B048-8890-1E54647182CB}" type="datetimeFigureOut">
              <a:rPr lang="es-ES" smtClean="0"/>
              <a:pPr/>
              <a:t>17/09/2013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7DD1AF3-48D9-9147-9644-DF300D619286}" type="slidenum">
              <a:rPr lang="es-ES" smtClean="0"/>
              <a:pPr/>
              <a:t>‹Nº›</a:t>
            </a:fld>
            <a:endParaRPr lang="es-ES"/>
          </a:p>
        </p:txBody>
      </p:sp>
    </p:spTree>
    <p:extLst>
      <p:ext uri="{BB962C8B-B14F-4D97-AF65-F5344CB8AC3E}">
        <p14:creationId xmlns:p14="http://schemas.microsoft.com/office/powerpoint/2010/main" xmlns="" val="188977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file:///\\localhost\Users\Coecyt\Desktop\COECyT%20Coahuila\DLAA\01%20JORGE\20%20SNCYT\Macintosh%20HD:Users:Coecyt:Desktop:COECyT%20Coahuila:DLAA:ABIGAIL:130710%20agradecimiento%20Seminario.docx!OLE_LINK2"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chemeClr val="accent4">
                <a:lumMod val="50000"/>
                <a:alpha val="82000"/>
              </a:schemeClr>
            </a:gs>
            <a:gs pos="100000">
              <a:srgbClr val="FFFFFF">
                <a:alpha val="82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8B76-50DB-B048-8890-1E54647182CB}" type="datetimeFigureOut">
              <a:rPr lang="es-ES" smtClean="0"/>
              <a:pPr/>
              <a:t>17/09/2013</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D1AF3-48D9-9147-9644-DF300D619286}" type="slidenum">
              <a:rPr lang="es-ES" smtClean="0"/>
              <a:pPr/>
              <a:t>‹Nº›</a:t>
            </a:fld>
            <a:endParaRPr lang="es-ES"/>
          </a:p>
        </p:txBody>
      </p:sp>
      <p:pic>
        <p:nvPicPr>
          <p:cNvPr id="12" name="Imagen 11" descr="Sin título1.png"/>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586140" y="209055"/>
            <a:ext cx="683860" cy="782493"/>
          </a:xfrm>
          <a:prstGeom prst="rect">
            <a:avLst/>
          </a:prstGeom>
        </p:spPr>
      </p:pic>
      <p:sp>
        <p:nvSpPr>
          <p:cNvPr id="15" name="CuadroTexto 14"/>
          <p:cNvSpPr txBox="1"/>
          <p:nvPr userDrawn="1"/>
        </p:nvSpPr>
        <p:spPr>
          <a:xfrm>
            <a:off x="654538" y="2090615"/>
            <a:ext cx="184666" cy="369332"/>
          </a:xfrm>
          <a:prstGeom prst="rect">
            <a:avLst/>
          </a:prstGeom>
          <a:noFill/>
        </p:spPr>
        <p:txBody>
          <a:bodyPr wrap="none" rtlCol="0">
            <a:spAutoFit/>
          </a:bodyPr>
          <a:lstStyle/>
          <a:p>
            <a:endParaRPr lang="es-ES" dirty="0"/>
          </a:p>
        </p:txBody>
      </p:sp>
      <p:sp>
        <p:nvSpPr>
          <p:cNvPr id="2" name="Rectángulo 1"/>
          <p:cNvSpPr/>
          <p:nvPr userDrawn="1"/>
        </p:nvSpPr>
        <p:spPr>
          <a:xfrm>
            <a:off x="4018002" y="3244334"/>
            <a:ext cx="1107996" cy="369332"/>
          </a:xfrm>
          <a:prstGeom prst="rect">
            <a:avLst/>
          </a:prstGeom>
        </p:spPr>
        <p:txBody>
          <a:bodyPr wrap="none">
            <a:spAutoFit/>
          </a:bodyPr>
          <a:lstStyle/>
          <a:p>
            <a:pPr rtl="0"/>
            <a:r>
              <a:rPr lang="es-ES" sz="1800" b="0" i="0" u="none" strike="noStrike" kern="1200" baseline="0" dirty="0" smtClean="0">
                <a:solidFill>
                  <a:schemeClr val="tx1"/>
                </a:solidFill>
                <a:latin typeface="+mn-lt"/>
                <a:ea typeface="+mn-ea"/>
                <a:cs typeface="+mn-cs"/>
              </a:rPr>
              <a:t>		</a:t>
            </a:r>
          </a:p>
        </p:txBody>
      </p:sp>
      <p:sp>
        <p:nvSpPr>
          <p:cNvPr id="3" name="Rectángulo 2"/>
          <p:cNvSpPr/>
          <p:nvPr userDrawn="1"/>
        </p:nvSpPr>
        <p:spPr>
          <a:xfrm>
            <a:off x="4018002" y="3244334"/>
            <a:ext cx="1107996" cy="369332"/>
          </a:xfrm>
          <a:prstGeom prst="rect">
            <a:avLst/>
          </a:prstGeom>
        </p:spPr>
        <p:txBody>
          <a:bodyPr wrap="none">
            <a:spAutoFit/>
          </a:bodyPr>
          <a:lstStyle/>
          <a:p>
            <a:pPr rtl="0"/>
            <a:r>
              <a:rPr lang="es-ES" sz="1800" b="0" i="0" u="none" strike="noStrike" kern="1200" baseline="0" dirty="0" smtClean="0">
                <a:solidFill>
                  <a:schemeClr val="tx1"/>
                </a:solidFill>
                <a:latin typeface="+mn-lt"/>
                <a:ea typeface="+mn-ea"/>
                <a:cs typeface="+mn-cs"/>
              </a:rPr>
              <a:t>		</a:t>
            </a:r>
          </a:p>
        </p:txBody>
      </p:sp>
      <p:graphicFrame>
        <p:nvGraphicFramePr>
          <p:cNvPr id="10" name="Objeto 9"/>
          <p:cNvGraphicFramePr>
            <a:graphicFrameLocks noChangeAspect="1"/>
          </p:cNvGraphicFramePr>
          <p:nvPr userDrawn="1">
            <p:extLst>
              <p:ext uri="{D42A27DB-BD31-4B8C-83A1-F6EECF244321}">
                <p14:modId xmlns:p14="http://schemas.microsoft.com/office/powerpoint/2010/main" xmlns="" val="1642926598"/>
              </p:ext>
            </p:extLst>
          </p:nvPr>
        </p:nvGraphicFramePr>
        <p:xfrm>
          <a:off x="1797535" y="267667"/>
          <a:ext cx="7219463" cy="1002329"/>
        </p:xfrm>
        <a:graphic>
          <a:graphicData uri="http://schemas.openxmlformats.org/presentationml/2006/ole">
            <p:oleObj spid="_x0000_s1044" name="Documento" r:id="rId15" imgW="5750640" imgH="776880" progId="Word.Document.12">
              <p:link updateAutomatic="1"/>
            </p:oleObj>
          </a:graphicData>
        </a:graphic>
      </p:graphicFrame>
    </p:spTree>
    <p:extLst>
      <p:ext uri="{BB962C8B-B14F-4D97-AF65-F5344CB8AC3E}">
        <p14:creationId xmlns:p14="http://schemas.microsoft.com/office/powerpoint/2010/main" xmlns="" val="1711783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nacyt.gob.mx/comunicacion/Paginas/Cuadernos_de_Experimentos.aspx"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0138" b="21700"/>
          <a:stretch/>
        </p:blipFill>
        <p:spPr>
          <a:xfrm>
            <a:off x="298607" y="1604785"/>
            <a:ext cx="4263376" cy="4424091"/>
          </a:xfrm>
          <a:prstGeom prst="ellipse">
            <a:avLst/>
          </a:prstGeom>
          <a:ln>
            <a:noFill/>
          </a:ln>
          <a:effectLst>
            <a:softEdge rad="112500"/>
          </a:effectLst>
        </p:spPr>
      </p:pic>
      <p:pic>
        <p:nvPicPr>
          <p:cNvPr id="3" name="Imagen 2"/>
          <p:cNvPicPr>
            <a:picLocks noChangeAspect="1"/>
          </p:cNvPicPr>
          <p:nvPr/>
        </p:nvPicPr>
        <p:blipFill>
          <a:blip r:embed="rId3"/>
          <a:stretch>
            <a:fillRect/>
          </a:stretch>
        </p:blipFill>
        <p:spPr>
          <a:xfrm rot="19782097">
            <a:off x="5677481" y="2066617"/>
            <a:ext cx="2127924" cy="1097280"/>
          </a:xfrm>
          <a:prstGeom prst="rect">
            <a:avLst/>
          </a:prstGeom>
          <a:ln>
            <a:noFill/>
          </a:ln>
          <a:effectLst>
            <a:softEdge rad="112500"/>
          </a:effectLst>
        </p:spPr>
      </p:pic>
      <p:sp>
        <p:nvSpPr>
          <p:cNvPr id="4" name="CuadroTexto 3"/>
          <p:cNvSpPr txBox="1"/>
          <p:nvPr/>
        </p:nvSpPr>
        <p:spPr>
          <a:xfrm>
            <a:off x="4327770" y="4828547"/>
            <a:ext cx="4689228" cy="1200329"/>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3600" b="1" cap="none" spc="0" dirty="0" smtClean="0">
                <a:ln w="18415" cmpd="sng">
                  <a:solidFill>
                    <a:schemeClr val="accent4">
                      <a:lumMod val="50000"/>
                    </a:schemeClr>
                  </a:solidFill>
                  <a:prstDash val="solid"/>
                </a:ln>
                <a:solidFill>
                  <a:schemeClr val="accent4">
                    <a:lumMod val="50000"/>
                    <a:alpha val="57000"/>
                  </a:schemeClr>
                </a:solidFill>
                <a:effectLst>
                  <a:outerShdw blurRad="63500" dir="13500000" kx="2700000" rotWithShape="0">
                    <a:srgbClr val="000000">
                      <a:alpha val="15000"/>
                    </a:srgbClr>
                  </a:outerShdw>
                </a:effectLst>
                <a:latin typeface="Copperplate"/>
                <a:cs typeface="Copperplate"/>
              </a:rPr>
              <a:t>DESCUBRIMIENTO </a:t>
            </a:r>
          </a:p>
          <a:p>
            <a:pPr algn="ctr"/>
            <a:r>
              <a:rPr lang="es-ES" sz="3600" b="1" cap="none" spc="0" dirty="0" smtClean="0">
                <a:ln w="18415" cmpd="sng">
                  <a:solidFill>
                    <a:schemeClr val="accent4">
                      <a:lumMod val="50000"/>
                    </a:schemeClr>
                  </a:solidFill>
                  <a:prstDash val="solid"/>
                </a:ln>
                <a:solidFill>
                  <a:schemeClr val="accent4">
                    <a:lumMod val="50000"/>
                    <a:alpha val="57000"/>
                  </a:schemeClr>
                </a:solidFill>
                <a:effectLst>
                  <a:outerShdw blurRad="63500" dir="13500000" kx="2700000" rotWithShape="0">
                    <a:srgbClr val="000000">
                      <a:alpha val="15000"/>
                    </a:srgbClr>
                  </a:outerShdw>
                </a:effectLst>
                <a:latin typeface="Copperplate"/>
                <a:cs typeface="Copperplate"/>
              </a:rPr>
              <a:t>E INNOVACIÓN</a:t>
            </a:r>
            <a:endParaRPr lang="es-ES" sz="3600" b="1" cap="none" spc="0" dirty="0">
              <a:ln w="18415" cmpd="sng">
                <a:solidFill>
                  <a:schemeClr val="accent4">
                    <a:lumMod val="50000"/>
                  </a:schemeClr>
                </a:solidFill>
                <a:prstDash val="solid"/>
              </a:ln>
              <a:solidFill>
                <a:schemeClr val="accent4">
                  <a:lumMod val="50000"/>
                  <a:alpha val="57000"/>
                </a:schemeClr>
              </a:solidFill>
              <a:effectLst>
                <a:outerShdw blurRad="63500" dir="13500000" kx="2700000" rotWithShape="0">
                  <a:srgbClr val="000000">
                    <a:alpha val="15000"/>
                  </a:srgbClr>
                </a:outerShdw>
              </a:effectLst>
              <a:latin typeface="Copperplate"/>
              <a:cs typeface="Copperplate"/>
            </a:endParaRPr>
          </a:p>
        </p:txBody>
      </p:sp>
    </p:spTree>
    <p:extLst>
      <p:ext uri="{BB962C8B-B14F-4D97-AF65-F5344CB8AC3E}">
        <p14:creationId xmlns:p14="http://schemas.microsoft.com/office/powerpoint/2010/main" xmlns="" val="352069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t="20138" b="21700"/>
          <a:stretch/>
        </p:blipFill>
        <p:spPr>
          <a:xfrm>
            <a:off x="6545726" y="4241172"/>
            <a:ext cx="2471272" cy="2564431"/>
          </a:xfrm>
          <a:prstGeom prst="ellipse">
            <a:avLst/>
          </a:prstGeom>
          <a:ln>
            <a:noFill/>
          </a:ln>
          <a:effectLst>
            <a:softEdge rad="112500"/>
          </a:effectLst>
        </p:spPr>
      </p:pic>
      <p:sp>
        <p:nvSpPr>
          <p:cNvPr id="5" name="Rectángulo redondeado 4"/>
          <p:cNvSpPr/>
          <p:nvPr/>
        </p:nvSpPr>
        <p:spPr>
          <a:xfrm>
            <a:off x="136243" y="2787497"/>
            <a:ext cx="1947469" cy="738594"/>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Grandes Descubrimientos</a:t>
            </a:r>
            <a:endParaRPr lang="es-ES" sz="1600" b="1" dirty="0">
              <a:solidFill>
                <a:schemeClr val="tx1"/>
              </a:solidFill>
              <a:latin typeface="Arial"/>
              <a:cs typeface="Arial"/>
            </a:endParaRPr>
          </a:p>
        </p:txBody>
      </p:sp>
      <p:sp>
        <p:nvSpPr>
          <p:cNvPr id="9" name="Rectángulo 8"/>
          <p:cNvSpPr/>
          <p:nvPr/>
        </p:nvSpPr>
        <p:spPr>
          <a:xfrm>
            <a:off x="2108366" y="1269996"/>
            <a:ext cx="6741727" cy="5262978"/>
          </a:xfrm>
          <a:prstGeom prst="rect">
            <a:avLst/>
          </a:prstGeom>
        </p:spPr>
        <p:txBody>
          <a:bodyPr wrap="square">
            <a:spAutoFit/>
          </a:bodyPr>
          <a:lstStyle/>
          <a:p>
            <a:pPr marL="285750" indent="-285750">
              <a:buFont typeface="Wingdings" charset="2"/>
              <a:buChar char="²"/>
            </a:pPr>
            <a:r>
              <a:rPr lang="es-ES" sz="1400" b="1" u="sng" dirty="0" smtClean="0">
                <a:solidFill>
                  <a:srgbClr val="FFFFFF"/>
                </a:solidFill>
              </a:rPr>
              <a:t>Penicilina </a:t>
            </a:r>
            <a:r>
              <a:rPr lang="es-ES" sz="1400" b="1" u="sng" dirty="0">
                <a:solidFill>
                  <a:srgbClr val="FFFFFF"/>
                </a:solidFill>
              </a:rPr>
              <a:t>(</a:t>
            </a:r>
            <a:r>
              <a:rPr lang="es-ES" sz="1400" dirty="0">
                <a:solidFill>
                  <a:srgbClr val="FFFFFF"/>
                </a:solidFill>
              </a:rPr>
              <a:t>1920s-1930s) </a:t>
            </a:r>
            <a:r>
              <a:rPr lang="es-ES" sz="1400" dirty="0" smtClean="0">
                <a:solidFill>
                  <a:srgbClr val="FFFFFF"/>
                </a:solidFill>
              </a:rPr>
              <a:t>Medicina</a:t>
            </a:r>
            <a:r>
              <a:rPr lang="es-ES_tradnl" sz="1400" dirty="0" smtClean="0">
                <a:solidFill>
                  <a:srgbClr val="FFFFFF"/>
                </a:solidFill>
              </a:rPr>
              <a:t>, </a:t>
            </a:r>
            <a:r>
              <a:rPr lang="es-ES" sz="1400" dirty="0" smtClean="0">
                <a:solidFill>
                  <a:srgbClr val="FFFFFF"/>
                </a:solidFill>
              </a:rPr>
              <a:t>Alexander </a:t>
            </a:r>
            <a:r>
              <a:rPr lang="es-ES" sz="1400" dirty="0">
                <a:solidFill>
                  <a:srgbClr val="FFFFFF"/>
                </a:solidFill>
              </a:rPr>
              <a:t>Fleming </a:t>
            </a:r>
            <a:r>
              <a:rPr lang="es-ES" sz="1400" i="1" dirty="0">
                <a:solidFill>
                  <a:srgbClr val="FFFFFF"/>
                </a:solidFill>
              </a:rPr>
              <a:t> </a:t>
            </a:r>
            <a:endParaRPr lang="es-ES_tradnl" sz="1400" dirty="0">
              <a:solidFill>
                <a:srgbClr val="FFFFFF"/>
              </a:solidFill>
            </a:endParaRPr>
          </a:p>
          <a:p>
            <a:endParaRPr lang="es-ES" sz="1400" b="1" dirty="0" smtClean="0">
              <a:solidFill>
                <a:srgbClr val="FFFFFF"/>
              </a:solidFill>
            </a:endParaRPr>
          </a:p>
          <a:p>
            <a:pPr marL="285750" indent="-285750">
              <a:buFont typeface="Wingdings" charset="2"/>
              <a:buChar char="²"/>
            </a:pPr>
            <a:r>
              <a:rPr lang="es-ES" sz="1400" b="1" u="sng" dirty="0" smtClean="0">
                <a:solidFill>
                  <a:srgbClr val="FFFFFF"/>
                </a:solidFill>
              </a:rPr>
              <a:t>E </a:t>
            </a:r>
            <a:r>
              <a:rPr lang="es-ES" sz="1400" b="1" u="sng" dirty="0">
                <a:solidFill>
                  <a:srgbClr val="FFFFFF"/>
                </a:solidFill>
              </a:rPr>
              <a:t>= mc ^ 2 </a:t>
            </a:r>
            <a:r>
              <a:rPr lang="es-ES" sz="1400" dirty="0">
                <a:solidFill>
                  <a:srgbClr val="FFFFFF"/>
                </a:solidFill>
              </a:rPr>
              <a:t>(1905) </a:t>
            </a:r>
            <a:r>
              <a:rPr lang="es-ES" sz="1400" dirty="0" smtClean="0">
                <a:solidFill>
                  <a:srgbClr val="FFFFFF"/>
                </a:solidFill>
              </a:rPr>
              <a:t>Física,</a:t>
            </a:r>
            <a:r>
              <a:rPr lang="es-ES_tradnl" sz="1400" dirty="0">
                <a:solidFill>
                  <a:srgbClr val="FFFFFF"/>
                </a:solidFill>
              </a:rPr>
              <a:t> </a:t>
            </a:r>
            <a:r>
              <a:rPr lang="es-ES" sz="1400" dirty="0" smtClean="0">
                <a:solidFill>
                  <a:srgbClr val="FFFFFF"/>
                </a:solidFill>
              </a:rPr>
              <a:t>La </a:t>
            </a:r>
            <a:r>
              <a:rPr lang="es-ES" sz="1400" dirty="0">
                <a:solidFill>
                  <a:srgbClr val="FFFFFF"/>
                </a:solidFill>
              </a:rPr>
              <a:t>energía es igual a masa por la velocidad de la luz al cuadrado. La famosa fórmula de Albert </a:t>
            </a:r>
            <a:r>
              <a:rPr lang="es-ES" sz="1400" dirty="0" smtClean="0">
                <a:solidFill>
                  <a:srgbClr val="FFFFFF"/>
                </a:solidFill>
              </a:rPr>
              <a:t>Einstein</a:t>
            </a:r>
            <a:endParaRPr lang="es-ES_tradnl" sz="1400" dirty="0">
              <a:solidFill>
                <a:srgbClr val="FFFFFF"/>
              </a:solidFill>
            </a:endParaRPr>
          </a:p>
          <a:p>
            <a:r>
              <a:rPr lang="es-ES" sz="1400" dirty="0">
                <a:solidFill>
                  <a:srgbClr val="FFFFFF"/>
                </a:solidFill>
              </a:rPr>
              <a:t> </a:t>
            </a:r>
            <a:endParaRPr lang="es-ES_tradnl" sz="1400" dirty="0">
              <a:solidFill>
                <a:srgbClr val="FFFFFF"/>
              </a:solidFill>
            </a:endParaRPr>
          </a:p>
          <a:p>
            <a:pPr marL="285750" indent="-285750">
              <a:buFont typeface="Wingdings" charset="2"/>
              <a:buChar char="²"/>
            </a:pPr>
            <a:r>
              <a:rPr lang="es-ES" sz="1400" u="sng" dirty="0" smtClean="0">
                <a:solidFill>
                  <a:srgbClr val="FFFFFF"/>
                </a:solidFill>
              </a:rPr>
              <a:t>Los </a:t>
            </a:r>
            <a:r>
              <a:rPr lang="es-ES" sz="1400" u="sng" dirty="0">
                <a:solidFill>
                  <a:srgbClr val="FFFFFF"/>
                </a:solidFill>
              </a:rPr>
              <a:t>rayos X </a:t>
            </a:r>
            <a:r>
              <a:rPr lang="es-ES" sz="1400" dirty="0">
                <a:solidFill>
                  <a:srgbClr val="FFFFFF"/>
                </a:solidFill>
              </a:rPr>
              <a:t>(1895) </a:t>
            </a:r>
            <a:r>
              <a:rPr lang="es-ES" sz="1400" dirty="0" smtClean="0">
                <a:solidFill>
                  <a:srgbClr val="FFFFFF"/>
                </a:solidFill>
              </a:rPr>
              <a:t>Medicina, Wilhelm </a:t>
            </a:r>
            <a:r>
              <a:rPr lang="es-ES" sz="1400" dirty="0">
                <a:solidFill>
                  <a:srgbClr val="FFFFFF"/>
                </a:solidFill>
              </a:rPr>
              <a:t>Roentgen descubre accidentalmente los rayos X al realizar experimentos con la radiación de rayos </a:t>
            </a:r>
            <a:r>
              <a:rPr lang="es-ES" sz="1400" dirty="0" smtClean="0">
                <a:solidFill>
                  <a:srgbClr val="FFFFFF"/>
                </a:solidFill>
              </a:rPr>
              <a:t>catódico.</a:t>
            </a:r>
            <a:endParaRPr lang="es-ES_tradnl" sz="1400" dirty="0">
              <a:solidFill>
                <a:srgbClr val="FFFFFF"/>
              </a:solidFill>
            </a:endParaRPr>
          </a:p>
          <a:p>
            <a:r>
              <a:rPr lang="es-ES" sz="1400" dirty="0">
                <a:solidFill>
                  <a:srgbClr val="FFFFFF"/>
                </a:solidFill>
              </a:rPr>
              <a:t> </a:t>
            </a:r>
            <a:endParaRPr lang="es-ES_tradnl" sz="1400" dirty="0">
              <a:solidFill>
                <a:srgbClr val="FFFFFF"/>
              </a:solidFill>
            </a:endParaRPr>
          </a:p>
          <a:p>
            <a:pPr marL="285750" indent="-285750">
              <a:buFont typeface="Wingdings" charset="2"/>
              <a:buChar char="²"/>
            </a:pPr>
            <a:r>
              <a:rPr lang="es-ES" sz="1400" b="1" u="sng" dirty="0" smtClean="0">
                <a:solidFill>
                  <a:srgbClr val="FFFFFF"/>
                </a:solidFill>
              </a:rPr>
              <a:t>La </a:t>
            </a:r>
            <a:r>
              <a:rPr lang="es-ES" sz="1400" b="1" u="sng" dirty="0">
                <a:solidFill>
                  <a:srgbClr val="FFFFFF"/>
                </a:solidFill>
              </a:rPr>
              <a:t>teoría de la selección natural </a:t>
            </a:r>
            <a:r>
              <a:rPr lang="es-ES" sz="1400" dirty="0">
                <a:solidFill>
                  <a:srgbClr val="FFFFFF"/>
                </a:solidFill>
              </a:rPr>
              <a:t>(1858) </a:t>
            </a:r>
            <a:r>
              <a:rPr lang="es-ES" sz="1400" dirty="0" smtClean="0">
                <a:solidFill>
                  <a:srgbClr val="FFFFFF"/>
                </a:solidFill>
              </a:rPr>
              <a:t>Evolución</a:t>
            </a:r>
            <a:r>
              <a:rPr lang="es-ES_tradnl" sz="1400" dirty="0" smtClean="0">
                <a:solidFill>
                  <a:srgbClr val="FFFFFF"/>
                </a:solidFill>
              </a:rPr>
              <a:t>, </a:t>
            </a:r>
            <a:r>
              <a:rPr lang="es-ES" sz="1400" dirty="0" smtClean="0">
                <a:solidFill>
                  <a:srgbClr val="FFFFFF"/>
                </a:solidFill>
              </a:rPr>
              <a:t>Charles </a:t>
            </a:r>
            <a:r>
              <a:rPr lang="es-ES" sz="1400" dirty="0">
                <a:solidFill>
                  <a:srgbClr val="FFFFFF"/>
                </a:solidFill>
              </a:rPr>
              <a:t>Darwin publica "El Origen de las Especies Mediante la Selección </a:t>
            </a:r>
            <a:r>
              <a:rPr lang="es-ES" sz="1400" dirty="0" smtClean="0">
                <a:solidFill>
                  <a:srgbClr val="FFFFFF"/>
                </a:solidFill>
              </a:rPr>
              <a:t>Natural” </a:t>
            </a:r>
          </a:p>
          <a:p>
            <a:endParaRPr lang="es-ES" sz="1400" b="1" dirty="0">
              <a:solidFill>
                <a:srgbClr val="FFFFFF"/>
              </a:solidFill>
            </a:endParaRPr>
          </a:p>
          <a:p>
            <a:pPr marL="285750" indent="-285750">
              <a:buFont typeface="Wingdings" charset="2"/>
              <a:buChar char="²"/>
            </a:pPr>
            <a:r>
              <a:rPr lang="es-ES" sz="1400" b="1" u="sng" dirty="0" smtClean="0">
                <a:solidFill>
                  <a:srgbClr val="FFFFFF"/>
                </a:solidFill>
              </a:rPr>
              <a:t>La </a:t>
            </a:r>
            <a:r>
              <a:rPr lang="es-ES" sz="1400" b="1" u="sng" dirty="0">
                <a:solidFill>
                  <a:srgbClr val="FFFFFF"/>
                </a:solidFill>
              </a:rPr>
              <a:t>insulina</a:t>
            </a:r>
            <a:r>
              <a:rPr lang="es-ES" sz="1400" dirty="0">
                <a:solidFill>
                  <a:srgbClr val="FFFFFF"/>
                </a:solidFill>
              </a:rPr>
              <a:t> (1920) </a:t>
            </a:r>
            <a:r>
              <a:rPr lang="es-ES" sz="1400" dirty="0" smtClean="0">
                <a:solidFill>
                  <a:srgbClr val="FFFFFF"/>
                </a:solidFill>
              </a:rPr>
              <a:t>Medicina</a:t>
            </a:r>
            <a:r>
              <a:rPr lang="es-ES_tradnl" sz="1400" dirty="0" smtClean="0">
                <a:solidFill>
                  <a:srgbClr val="FFFFFF"/>
                </a:solidFill>
              </a:rPr>
              <a:t>, </a:t>
            </a:r>
            <a:r>
              <a:rPr lang="es-ES" sz="1400" dirty="0" smtClean="0">
                <a:solidFill>
                  <a:srgbClr val="FFFFFF"/>
                </a:solidFill>
              </a:rPr>
              <a:t>Frederick </a:t>
            </a:r>
            <a:r>
              <a:rPr lang="es-ES" sz="1400" dirty="0" err="1">
                <a:solidFill>
                  <a:srgbClr val="FFFFFF"/>
                </a:solidFill>
              </a:rPr>
              <a:t>Banting</a:t>
            </a:r>
            <a:r>
              <a:rPr lang="es-ES" sz="1400" dirty="0">
                <a:solidFill>
                  <a:srgbClr val="FFFFFF"/>
                </a:solidFill>
              </a:rPr>
              <a:t> y sus colegas descubren la hormona insulina, que ayuda a equilibrar los niveles de azúcar en la sangre </a:t>
            </a:r>
            <a:endParaRPr lang="es-ES" sz="1400" dirty="0" smtClean="0">
              <a:solidFill>
                <a:srgbClr val="FFFFFF"/>
              </a:solidFill>
            </a:endParaRPr>
          </a:p>
          <a:p>
            <a:r>
              <a:rPr lang="es-ES" sz="1400" b="1" dirty="0">
                <a:solidFill>
                  <a:srgbClr val="FFFFFF"/>
                </a:solidFill>
              </a:rPr>
              <a:t> </a:t>
            </a:r>
            <a:r>
              <a:rPr lang="es-ES" sz="1400" dirty="0">
                <a:solidFill>
                  <a:srgbClr val="FFFFFF"/>
                </a:solidFill>
              </a:rPr>
              <a:t> </a:t>
            </a:r>
            <a:endParaRPr lang="es-ES_tradnl" sz="1400" dirty="0">
              <a:solidFill>
                <a:srgbClr val="FFFFFF"/>
              </a:solidFill>
            </a:endParaRPr>
          </a:p>
          <a:p>
            <a:pPr marL="285750" indent="-285750">
              <a:buFont typeface="Wingdings" charset="2"/>
              <a:buChar char="²"/>
            </a:pPr>
            <a:r>
              <a:rPr lang="es-ES" sz="1400" b="1" u="sng" dirty="0" smtClean="0">
                <a:solidFill>
                  <a:srgbClr val="FFFFFF"/>
                </a:solidFill>
              </a:rPr>
              <a:t>Vacunación</a:t>
            </a:r>
            <a:r>
              <a:rPr lang="es-ES" sz="1400" dirty="0" smtClean="0">
                <a:solidFill>
                  <a:srgbClr val="FFFFFF"/>
                </a:solidFill>
              </a:rPr>
              <a:t> </a:t>
            </a:r>
            <a:r>
              <a:rPr lang="es-ES" sz="1400" dirty="0">
                <a:solidFill>
                  <a:srgbClr val="FFFFFF"/>
                </a:solidFill>
              </a:rPr>
              <a:t>(1796) </a:t>
            </a:r>
            <a:r>
              <a:rPr lang="es-ES" sz="1400" dirty="0" smtClean="0">
                <a:solidFill>
                  <a:srgbClr val="FFFFFF"/>
                </a:solidFill>
              </a:rPr>
              <a:t>Medicina</a:t>
            </a:r>
            <a:r>
              <a:rPr lang="es-ES_tradnl" sz="1400" dirty="0" smtClean="0">
                <a:solidFill>
                  <a:srgbClr val="FFFFFF"/>
                </a:solidFill>
              </a:rPr>
              <a:t>, </a:t>
            </a:r>
            <a:r>
              <a:rPr lang="es-ES" sz="1400" dirty="0" smtClean="0">
                <a:solidFill>
                  <a:srgbClr val="FFFFFF"/>
                </a:solidFill>
              </a:rPr>
              <a:t>Edward </a:t>
            </a:r>
            <a:r>
              <a:rPr lang="es-ES" sz="1400" dirty="0" err="1">
                <a:solidFill>
                  <a:srgbClr val="FFFFFF"/>
                </a:solidFill>
              </a:rPr>
              <a:t>Jenner</a:t>
            </a:r>
            <a:r>
              <a:rPr lang="es-ES" sz="1400" dirty="0" smtClean="0">
                <a:solidFill>
                  <a:srgbClr val="FFFFFF"/>
                </a:solidFill>
              </a:rPr>
              <a:t>, realiza </a:t>
            </a:r>
            <a:r>
              <a:rPr lang="es-ES" sz="1400" dirty="0">
                <a:solidFill>
                  <a:srgbClr val="FFFFFF"/>
                </a:solidFill>
              </a:rPr>
              <a:t>la primera vacunación contra la viruela después de descubrir que la inoculación con viruela proporciona una inmunidad. </a:t>
            </a:r>
          </a:p>
          <a:p>
            <a:endParaRPr lang="es-ES" sz="1400" b="1" u="sng" dirty="0" smtClean="0">
              <a:solidFill>
                <a:srgbClr val="FFFFFF"/>
              </a:solidFill>
            </a:endParaRPr>
          </a:p>
          <a:p>
            <a:pPr marL="285750" indent="-285750">
              <a:buFont typeface="Wingdings" charset="2"/>
              <a:buChar char="²"/>
            </a:pPr>
            <a:r>
              <a:rPr lang="es-ES" sz="1400" b="1" u="sng" dirty="0" smtClean="0">
                <a:solidFill>
                  <a:srgbClr val="FFFFFF"/>
                </a:solidFill>
              </a:rPr>
              <a:t>Placas </a:t>
            </a:r>
            <a:r>
              <a:rPr lang="es-ES" sz="1400" b="1" u="sng" dirty="0">
                <a:solidFill>
                  <a:srgbClr val="FFFFFF"/>
                </a:solidFill>
              </a:rPr>
              <a:t>Tectónicas </a:t>
            </a:r>
            <a:r>
              <a:rPr lang="es-ES" sz="1400" dirty="0">
                <a:solidFill>
                  <a:srgbClr val="FFFFFF"/>
                </a:solidFill>
              </a:rPr>
              <a:t>(1960) Ciencias de la </a:t>
            </a:r>
            <a:r>
              <a:rPr lang="es-ES" sz="1400" dirty="0" smtClean="0">
                <a:solidFill>
                  <a:srgbClr val="FFFFFF"/>
                </a:solidFill>
              </a:rPr>
              <a:t>Tierra</a:t>
            </a:r>
            <a:r>
              <a:rPr lang="es-ES_tradnl" sz="1400" dirty="0" smtClean="0">
                <a:solidFill>
                  <a:srgbClr val="FFFFFF"/>
                </a:solidFill>
              </a:rPr>
              <a:t>, </a:t>
            </a:r>
            <a:r>
              <a:rPr lang="es-ES" sz="1400" dirty="0" smtClean="0">
                <a:solidFill>
                  <a:srgbClr val="FFFFFF"/>
                </a:solidFill>
              </a:rPr>
              <a:t>El </a:t>
            </a:r>
            <a:r>
              <a:rPr lang="es-ES" sz="1400" dirty="0">
                <a:solidFill>
                  <a:srgbClr val="FFFFFF"/>
                </a:solidFill>
              </a:rPr>
              <a:t>trabajo de muchos científicos revelan que la superficie de la Tierra está dividida en varias placas interconectadas. </a:t>
            </a:r>
            <a:endParaRPr lang="es-ES" sz="1400" dirty="0" smtClean="0">
              <a:solidFill>
                <a:srgbClr val="FFFFFF"/>
              </a:solidFill>
            </a:endParaRPr>
          </a:p>
          <a:p>
            <a:endParaRPr lang="es-ES_tradnl" sz="1400" dirty="0">
              <a:solidFill>
                <a:srgbClr val="FFFFFF"/>
              </a:solidFill>
            </a:endParaRPr>
          </a:p>
          <a:p>
            <a:pPr marL="285750" indent="-285750">
              <a:buFont typeface="Wingdings" charset="2"/>
              <a:buChar char="²"/>
            </a:pPr>
            <a:r>
              <a:rPr lang="es-ES" sz="1400" b="1" u="sng" dirty="0" smtClean="0">
                <a:solidFill>
                  <a:srgbClr val="FFFFFF"/>
                </a:solidFill>
              </a:rPr>
              <a:t>"</a:t>
            </a:r>
            <a:r>
              <a:rPr lang="es-ES" sz="1400" b="1" u="sng" dirty="0">
                <a:solidFill>
                  <a:srgbClr val="FFFFFF"/>
                </a:solidFill>
              </a:rPr>
              <a:t>Lucy" - </a:t>
            </a:r>
            <a:r>
              <a:rPr lang="es-ES" sz="1400" b="1" u="sng" dirty="0" err="1">
                <a:solidFill>
                  <a:srgbClr val="FFFFFF"/>
                </a:solidFill>
              </a:rPr>
              <a:t>Australopithecus</a:t>
            </a:r>
            <a:r>
              <a:rPr lang="es-ES" sz="1400" b="1" u="sng" dirty="0">
                <a:solidFill>
                  <a:srgbClr val="FFFFFF"/>
                </a:solidFill>
              </a:rPr>
              <a:t> </a:t>
            </a:r>
            <a:r>
              <a:rPr lang="es-ES" sz="1400" b="1" u="sng" dirty="0" err="1">
                <a:solidFill>
                  <a:srgbClr val="FFFFFF"/>
                </a:solidFill>
              </a:rPr>
              <a:t>Afarensis</a:t>
            </a:r>
            <a:r>
              <a:rPr lang="es-ES" sz="1400" dirty="0">
                <a:solidFill>
                  <a:srgbClr val="FFFFFF"/>
                </a:solidFill>
              </a:rPr>
              <a:t>, (1974) </a:t>
            </a:r>
            <a:r>
              <a:rPr lang="es-ES" sz="1400" dirty="0" smtClean="0">
                <a:solidFill>
                  <a:srgbClr val="FFFFFF"/>
                </a:solidFill>
              </a:rPr>
              <a:t>Evolución</a:t>
            </a:r>
            <a:r>
              <a:rPr lang="es-ES_tradnl" sz="1400" dirty="0" smtClean="0">
                <a:solidFill>
                  <a:srgbClr val="FFFFFF"/>
                </a:solidFill>
              </a:rPr>
              <a:t>, </a:t>
            </a:r>
            <a:r>
              <a:rPr lang="es-ES" sz="1400" dirty="0" smtClean="0">
                <a:solidFill>
                  <a:srgbClr val="FFFFFF"/>
                </a:solidFill>
              </a:rPr>
              <a:t>Donald </a:t>
            </a:r>
            <a:r>
              <a:rPr lang="es-ES" sz="1400" dirty="0" err="1">
                <a:solidFill>
                  <a:srgbClr val="FFFFFF"/>
                </a:solidFill>
              </a:rPr>
              <a:t>Johanson</a:t>
            </a:r>
            <a:r>
              <a:rPr lang="es-ES" sz="1400" dirty="0">
                <a:solidFill>
                  <a:srgbClr val="FFFFFF"/>
                </a:solidFill>
              </a:rPr>
              <a:t> descubre el esqueleto parcial de un homínido hembra de 3,2 millones de años en Etiopía. </a:t>
            </a:r>
            <a:endParaRPr lang="es-ES" sz="1400" dirty="0" smtClean="0">
              <a:solidFill>
                <a:srgbClr val="FFFFFF"/>
              </a:solidFill>
            </a:endParaRPr>
          </a:p>
          <a:p>
            <a:endParaRPr lang="es-ES" sz="1400" dirty="0">
              <a:solidFill>
                <a:srgbClr val="FFFFFF"/>
              </a:solidFill>
            </a:endParaRPr>
          </a:p>
        </p:txBody>
      </p:sp>
    </p:spTree>
    <p:extLst>
      <p:ext uri="{BB962C8B-B14F-4D97-AF65-F5344CB8AC3E}">
        <p14:creationId xmlns:p14="http://schemas.microsoft.com/office/powerpoint/2010/main" xmlns="" val="3454502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t="20138" b="21700"/>
          <a:stretch/>
        </p:blipFill>
        <p:spPr>
          <a:xfrm>
            <a:off x="6545726" y="4241172"/>
            <a:ext cx="2471272" cy="2564431"/>
          </a:xfrm>
          <a:prstGeom prst="ellipse">
            <a:avLst/>
          </a:prstGeom>
          <a:ln>
            <a:noFill/>
          </a:ln>
          <a:effectLst>
            <a:softEdge rad="112500"/>
          </a:effectLst>
        </p:spPr>
      </p:pic>
      <p:sp>
        <p:nvSpPr>
          <p:cNvPr id="3" name="Rectángulo redondeado 2"/>
          <p:cNvSpPr/>
          <p:nvPr/>
        </p:nvSpPr>
        <p:spPr>
          <a:xfrm>
            <a:off x="111583" y="2861471"/>
            <a:ext cx="1947469" cy="738594"/>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Grandes Descubrimientos</a:t>
            </a:r>
            <a:endParaRPr lang="es-ES" sz="1600" b="1" dirty="0">
              <a:solidFill>
                <a:schemeClr val="tx1"/>
              </a:solidFill>
              <a:latin typeface="Arial"/>
              <a:cs typeface="Arial"/>
            </a:endParaRPr>
          </a:p>
        </p:txBody>
      </p:sp>
      <p:sp>
        <p:nvSpPr>
          <p:cNvPr id="4" name="Rectángulo 3"/>
          <p:cNvSpPr/>
          <p:nvPr/>
        </p:nvSpPr>
        <p:spPr>
          <a:xfrm>
            <a:off x="2059052" y="987474"/>
            <a:ext cx="6957946" cy="6124752"/>
          </a:xfrm>
          <a:prstGeom prst="rect">
            <a:avLst/>
          </a:prstGeom>
        </p:spPr>
        <p:txBody>
          <a:bodyPr wrap="square">
            <a:spAutoFit/>
          </a:bodyPr>
          <a:lstStyle/>
          <a:p>
            <a:pPr marL="285750" indent="-285750">
              <a:buFont typeface="Wingdings" charset="2"/>
              <a:buChar char="²"/>
            </a:pPr>
            <a:r>
              <a:rPr lang="es-ES" sz="1400" b="1" u="sng" dirty="0">
                <a:solidFill>
                  <a:srgbClr val="FFFFFF"/>
                </a:solidFill>
              </a:rPr>
              <a:t>Microondas de radiación cósmica de fondo </a:t>
            </a:r>
            <a:r>
              <a:rPr lang="es-ES" sz="1400" dirty="0">
                <a:solidFill>
                  <a:srgbClr val="FFFFFF"/>
                </a:solidFill>
              </a:rPr>
              <a:t>(1964) Astronomía</a:t>
            </a:r>
            <a:r>
              <a:rPr lang="es-ES_tradnl" sz="1400" dirty="0">
                <a:solidFill>
                  <a:srgbClr val="FFFFFF"/>
                </a:solidFill>
              </a:rPr>
              <a:t>, </a:t>
            </a:r>
            <a:r>
              <a:rPr lang="es-ES" sz="1400" dirty="0" err="1">
                <a:solidFill>
                  <a:srgbClr val="FFFFFF"/>
                </a:solidFill>
              </a:rPr>
              <a:t>Arno</a:t>
            </a:r>
            <a:r>
              <a:rPr lang="es-ES" sz="1400" dirty="0">
                <a:solidFill>
                  <a:srgbClr val="FFFFFF"/>
                </a:solidFill>
              </a:rPr>
              <a:t> </a:t>
            </a:r>
            <a:r>
              <a:rPr lang="es-ES" sz="1400" dirty="0" err="1">
                <a:solidFill>
                  <a:srgbClr val="FFFFFF"/>
                </a:solidFill>
              </a:rPr>
              <a:t>Penzias</a:t>
            </a:r>
            <a:r>
              <a:rPr lang="es-ES" sz="1400" dirty="0">
                <a:solidFill>
                  <a:srgbClr val="FFFFFF"/>
                </a:solidFill>
              </a:rPr>
              <a:t> y Robert Wilson descubrieron la radiación cósmica de fondo de microondas, </a:t>
            </a:r>
          </a:p>
          <a:p>
            <a:endParaRPr lang="es-ES" sz="1400" b="1" dirty="0">
              <a:solidFill>
                <a:srgbClr val="FFFFFF"/>
              </a:solidFill>
            </a:endParaRPr>
          </a:p>
          <a:p>
            <a:pPr marL="285750" indent="-285750">
              <a:buFont typeface="Wingdings" charset="2"/>
              <a:buChar char="²"/>
            </a:pPr>
            <a:r>
              <a:rPr lang="es-ES" sz="1400" b="1" u="sng" dirty="0">
                <a:solidFill>
                  <a:srgbClr val="FFFFFF"/>
                </a:solidFill>
              </a:rPr>
              <a:t>Teoría del asteroide que produjo la extinción de los dinosaurios</a:t>
            </a:r>
            <a:r>
              <a:rPr lang="es-ES" sz="1400" dirty="0">
                <a:solidFill>
                  <a:srgbClr val="FFFFFF"/>
                </a:solidFill>
              </a:rPr>
              <a:t> (1980) </a:t>
            </a:r>
            <a:r>
              <a:rPr lang="es-ES" sz="1400" dirty="0" smtClean="0">
                <a:solidFill>
                  <a:srgbClr val="FFFFFF"/>
                </a:solidFill>
              </a:rPr>
              <a:t>Evolución</a:t>
            </a:r>
            <a:r>
              <a:rPr lang="es-ES_tradnl" sz="1400" dirty="0" smtClean="0">
                <a:solidFill>
                  <a:srgbClr val="FFFFFF"/>
                </a:solidFill>
              </a:rPr>
              <a:t>, </a:t>
            </a:r>
            <a:r>
              <a:rPr lang="es-ES" sz="1400" dirty="0" smtClean="0">
                <a:solidFill>
                  <a:srgbClr val="FFFFFF"/>
                </a:solidFill>
              </a:rPr>
              <a:t>Walter Álvarez </a:t>
            </a:r>
            <a:r>
              <a:rPr lang="es-ES" sz="1400" dirty="0">
                <a:solidFill>
                  <a:srgbClr val="FFFFFF"/>
                </a:solidFill>
              </a:rPr>
              <a:t>postula que los niveles elevados de iridio encontrado en las muestras de roca de todo el mundo proporcionan pruebas de que un impacto de asteroide causó la extinción de los dinosaurios</a:t>
            </a:r>
          </a:p>
          <a:p>
            <a:endParaRPr lang="es-ES" sz="1400" b="1" dirty="0">
              <a:solidFill>
                <a:srgbClr val="FFFFFF"/>
              </a:solidFill>
            </a:endParaRPr>
          </a:p>
          <a:p>
            <a:pPr marL="285750" indent="-285750">
              <a:buFont typeface="Wingdings" charset="2"/>
              <a:buChar char="²"/>
            </a:pPr>
            <a:r>
              <a:rPr lang="es-ES" sz="1400" b="1" u="sng" dirty="0">
                <a:solidFill>
                  <a:srgbClr val="FFFFFF"/>
                </a:solidFill>
              </a:rPr>
              <a:t>Los primeros fósiles de dinosaurios identificados </a:t>
            </a:r>
            <a:r>
              <a:rPr lang="es-ES" sz="1400" dirty="0">
                <a:solidFill>
                  <a:srgbClr val="FFFFFF"/>
                </a:solidFill>
              </a:rPr>
              <a:t>(1820 - 1840) </a:t>
            </a:r>
            <a:r>
              <a:rPr lang="es-ES" sz="1400" dirty="0" smtClean="0">
                <a:solidFill>
                  <a:srgbClr val="FFFFFF"/>
                </a:solidFill>
              </a:rPr>
              <a:t>Evolución</a:t>
            </a:r>
            <a:r>
              <a:rPr lang="es-ES_tradnl" sz="1400" dirty="0" smtClean="0">
                <a:solidFill>
                  <a:srgbClr val="FFFFFF"/>
                </a:solidFill>
              </a:rPr>
              <a:t>, </a:t>
            </a:r>
            <a:r>
              <a:rPr lang="es-ES" sz="1400" dirty="0" smtClean="0">
                <a:solidFill>
                  <a:srgbClr val="FFFFFF"/>
                </a:solidFill>
              </a:rPr>
              <a:t>En </a:t>
            </a:r>
            <a:r>
              <a:rPr lang="es-ES" sz="1400" dirty="0">
                <a:solidFill>
                  <a:srgbClr val="FFFFFF"/>
                </a:solidFill>
              </a:rPr>
              <a:t>1822, el geólogo William </a:t>
            </a:r>
            <a:r>
              <a:rPr lang="es-ES" sz="1400" dirty="0" err="1">
                <a:solidFill>
                  <a:srgbClr val="FFFFFF"/>
                </a:solidFill>
              </a:rPr>
              <a:t>Buckland</a:t>
            </a:r>
            <a:r>
              <a:rPr lang="es-ES" sz="1400" dirty="0">
                <a:solidFill>
                  <a:srgbClr val="FFFFFF"/>
                </a:solidFill>
              </a:rPr>
              <a:t> descubre unos dientes muy grandes en Inglaterra. En ese momento, no hay palabra para describir su descubrimiento. Veinte años después, en 1842, Sir Richard Owen viene con la palabra "dinosaurio" para referirse a varias criaturas espectaculares cuyos fósiles... Ver mas</a:t>
            </a:r>
            <a:endParaRPr lang="es-ES_tradnl" sz="1400" dirty="0">
              <a:solidFill>
                <a:srgbClr val="FFFFFF"/>
              </a:solidFill>
            </a:endParaRPr>
          </a:p>
          <a:p>
            <a:endParaRPr lang="es-ES_tradnl" sz="1400" dirty="0" smtClean="0">
              <a:solidFill>
                <a:srgbClr val="FFFFFF"/>
              </a:solidFill>
            </a:endParaRPr>
          </a:p>
          <a:p>
            <a:pPr marL="285750" indent="-285750">
              <a:buFont typeface="Wingdings" charset="2"/>
              <a:buChar char="²"/>
            </a:pPr>
            <a:r>
              <a:rPr lang="es-ES" sz="1400" b="1" u="sng" dirty="0" smtClean="0">
                <a:solidFill>
                  <a:srgbClr val="FFFFFF"/>
                </a:solidFill>
              </a:rPr>
              <a:t>Júpiter </a:t>
            </a:r>
            <a:r>
              <a:rPr lang="es-ES" sz="1400" b="1" u="sng" dirty="0">
                <a:solidFill>
                  <a:srgbClr val="FFFFFF"/>
                </a:solidFill>
              </a:rPr>
              <a:t>tiene lunas </a:t>
            </a:r>
            <a:r>
              <a:rPr lang="es-ES" sz="1400" dirty="0">
                <a:solidFill>
                  <a:srgbClr val="FFFFFF"/>
                </a:solidFill>
              </a:rPr>
              <a:t>(1609 - 1612) </a:t>
            </a:r>
            <a:r>
              <a:rPr lang="es-ES" sz="1400" dirty="0" smtClean="0">
                <a:solidFill>
                  <a:srgbClr val="FFFFFF"/>
                </a:solidFill>
              </a:rPr>
              <a:t>Astronomía</a:t>
            </a:r>
            <a:r>
              <a:rPr lang="es-ES_tradnl" sz="1400" dirty="0" smtClean="0">
                <a:solidFill>
                  <a:srgbClr val="FFFFFF"/>
                </a:solidFill>
              </a:rPr>
              <a:t>, </a:t>
            </a:r>
            <a:r>
              <a:rPr lang="es-ES" sz="1400" dirty="0" smtClean="0">
                <a:solidFill>
                  <a:srgbClr val="FFFFFF"/>
                </a:solidFill>
              </a:rPr>
              <a:t>Hace </a:t>
            </a:r>
            <a:r>
              <a:rPr lang="es-ES" sz="1400" dirty="0">
                <a:solidFill>
                  <a:srgbClr val="FFFFFF"/>
                </a:solidFill>
              </a:rPr>
              <a:t>400 años, Galileo dirigió su telescopio rudimentario hacia Júpiter y </a:t>
            </a:r>
            <a:r>
              <a:rPr lang="es-ES" sz="1400" dirty="0" err="1">
                <a:solidFill>
                  <a:srgbClr val="FFFFFF"/>
                </a:solidFill>
              </a:rPr>
              <a:t>vió</a:t>
            </a:r>
            <a:r>
              <a:rPr lang="es-ES" sz="1400" dirty="0">
                <a:solidFill>
                  <a:srgbClr val="FFFFFF"/>
                </a:solidFill>
              </a:rPr>
              <a:t> que lo acompañaban tres puntitos. Continuó mirando y, cuatro días más tarde, descubrió otro. No </a:t>
            </a:r>
            <a:r>
              <a:rPr lang="es-ES" sz="1400" dirty="0" err="1">
                <a:solidFill>
                  <a:srgbClr val="FFFFFF"/>
                </a:solidFill>
              </a:rPr>
              <a:t>podian</a:t>
            </a:r>
            <a:r>
              <a:rPr lang="es-ES" sz="1400" dirty="0">
                <a:solidFill>
                  <a:srgbClr val="FFFFFF"/>
                </a:solidFill>
              </a:rPr>
              <a:t> ser estrellas, porque había observado que giraban alrededor del planeta. </a:t>
            </a:r>
            <a:endParaRPr lang="es-ES" sz="1400" dirty="0" smtClean="0">
              <a:solidFill>
                <a:srgbClr val="FFFFFF"/>
              </a:solidFill>
            </a:endParaRPr>
          </a:p>
          <a:p>
            <a:endParaRPr lang="es-ES" sz="1400" b="1" u="sng" dirty="0">
              <a:solidFill>
                <a:srgbClr val="FFFFFF"/>
              </a:solidFill>
            </a:endParaRPr>
          </a:p>
          <a:p>
            <a:pPr marL="285750" indent="-285750">
              <a:buFont typeface="Wingdings" charset="2"/>
              <a:buChar char="²"/>
            </a:pPr>
            <a:r>
              <a:rPr lang="es-ES" sz="1400" b="1" u="sng" dirty="0" smtClean="0">
                <a:solidFill>
                  <a:srgbClr val="FFFFFF"/>
                </a:solidFill>
              </a:rPr>
              <a:t>El </a:t>
            </a:r>
            <a:r>
              <a:rPr lang="es-ES" sz="1400" b="1" u="sng" dirty="0">
                <a:solidFill>
                  <a:srgbClr val="FFFFFF"/>
                </a:solidFill>
              </a:rPr>
              <a:t>cometa Halley tiene una órbita predecible </a:t>
            </a:r>
            <a:r>
              <a:rPr lang="es-ES" sz="1400" dirty="0">
                <a:solidFill>
                  <a:srgbClr val="FFFFFF"/>
                </a:solidFill>
              </a:rPr>
              <a:t>(1705 - 1758) </a:t>
            </a:r>
            <a:r>
              <a:rPr lang="es-ES" sz="1400" dirty="0" smtClean="0">
                <a:solidFill>
                  <a:srgbClr val="FFFFFF"/>
                </a:solidFill>
              </a:rPr>
              <a:t>Astronomía</a:t>
            </a:r>
            <a:r>
              <a:rPr lang="es-ES_tradnl" sz="1400" dirty="0" smtClean="0">
                <a:solidFill>
                  <a:srgbClr val="FFFFFF"/>
                </a:solidFill>
              </a:rPr>
              <a:t>, </a:t>
            </a:r>
            <a:r>
              <a:rPr lang="es-ES" sz="1400" dirty="0" smtClean="0">
                <a:solidFill>
                  <a:srgbClr val="FFFFFF"/>
                </a:solidFill>
              </a:rPr>
              <a:t>Edmund </a:t>
            </a:r>
            <a:r>
              <a:rPr lang="es-ES" sz="1400" dirty="0">
                <a:solidFill>
                  <a:srgbClr val="FFFFFF"/>
                </a:solidFill>
              </a:rPr>
              <a:t>Halley demuestra que los cometas orbitan alrededor del Sol como los planetas y predice con éxito el regreso del Cometa </a:t>
            </a:r>
            <a:r>
              <a:rPr lang="es-ES" sz="1400" dirty="0" smtClean="0">
                <a:solidFill>
                  <a:srgbClr val="FFFFFF"/>
                </a:solidFill>
              </a:rPr>
              <a:t>Halley.</a:t>
            </a:r>
          </a:p>
          <a:p>
            <a:pPr marL="285750" indent="-285750">
              <a:buFont typeface="Wingdings" charset="2"/>
              <a:buChar char="²"/>
            </a:pPr>
            <a:endParaRPr lang="es-ES" sz="1400" dirty="0" smtClean="0">
              <a:solidFill>
                <a:srgbClr val="FFFFFF"/>
              </a:solidFill>
            </a:endParaRPr>
          </a:p>
          <a:p>
            <a:pPr marL="285750" indent="-285750">
              <a:buFont typeface="Wingdings" charset="2"/>
              <a:buChar char="²"/>
            </a:pPr>
            <a:r>
              <a:rPr lang="es-ES" sz="1400" b="1" u="sng" dirty="0">
                <a:solidFill>
                  <a:srgbClr val="FFFFFF"/>
                </a:solidFill>
              </a:rPr>
              <a:t>Calentamiento Global </a:t>
            </a:r>
            <a:r>
              <a:rPr lang="es-ES" sz="1400" dirty="0">
                <a:solidFill>
                  <a:srgbClr val="FFFFFF"/>
                </a:solidFill>
              </a:rPr>
              <a:t>(finales del siglo 20) Ciencias de la Tierra</a:t>
            </a:r>
            <a:r>
              <a:rPr lang="es-ES_tradnl" sz="1400" dirty="0">
                <a:solidFill>
                  <a:srgbClr val="FFFFFF"/>
                </a:solidFill>
              </a:rPr>
              <a:t>, </a:t>
            </a:r>
            <a:r>
              <a:rPr lang="es-ES" sz="1400" dirty="0">
                <a:solidFill>
                  <a:srgbClr val="FFFFFF"/>
                </a:solidFill>
              </a:rPr>
              <a:t>Un gran número de científicos ven la evidencia de una tendencia de calentamiento en la superficie de la Tierra y lo atribuyen a un aumento en la concentración de "gases de efecto invernadero.</a:t>
            </a:r>
          </a:p>
          <a:p>
            <a:pPr marL="285750" indent="-285750">
              <a:buFont typeface="Wingdings" charset="2"/>
              <a:buChar char="²"/>
            </a:pPr>
            <a:endParaRPr lang="es-ES" sz="1400" b="1" dirty="0">
              <a:solidFill>
                <a:srgbClr val="FFFFFF"/>
              </a:solidFill>
            </a:endParaRPr>
          </a:p>
        </p:txBody>
      </p:sp>
    </p:spTree>
    <p:extLst>
      <p:ext uri="{BB962C8B-B14F-4D97-AF65-F5344CB8AC3E}">
        <p14:creationId xmlns:p14="http://schemas.microsoft.com/office/powerpoint/2010/main" xmlns="" val="23583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t="20138" b="21700"/>
          <a:stretch/>
        </p:blipFill>
        <p:spPr>
          <a:xfrm>
            <a:off x="6545726" y="4191856"/>
            <a:ext cx="2471272" cy="2564431"/>
          </a:xfrm>
          <a:prstGeom prst="ellipse">
            <a:avLst/>
          </a:prstGeom>
          <a:ln>
            <a:noFill/>
          </a:ln>
          <a:effectLst>
            <a:softEdge rad="112500"/>
          </a:effectLst>
        </p:spPr>
      </p:pic>
      <p:sp>
        <p:nvSpPr>
          <p:cNvPr id="4" name="Rectángulo redondeado 3"/>
          <p:cNvSpPr/>
          <p:nvPr/>
        </p:nvSpPr>
        <p:spPr>
          <a:xfrm>
            <a:off x="259544" y="2787497"/>
            <a:ext cx="1725536" cy="738594"/>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Economía </a:t>
            </a:r>
            <a:endParaRPr lang="es-ES" sz="1600" b="1" dirty="0">
              <a:solidFill>
                <a:schemeClr val="tx1"/>
              </a:solidFill>
              <a:latin typeface="Arial"/>
              <a:cs typeface="Arial"/>
            </a:endParaRPr>
          </a:p>
        </p:txBody>
      </p:sp>
      <p:sp>
        <p:nvSpPr>
          <p:cNvPr id="5" name="CuadroTexto 4"/>
          <p:cNvSpPr txBox="1"/>
          <p:nvPr/>
        </p:nvSpPr>
        <p:spPr>
          <a:xfrm>
            <a:off x="2152124" y="1796750"/>
            <a:ext cx="6261626" cy="2893100"/>
          </a:xfrm>
          <a:prstGeom prst="rect">
            <a:avLst/>
          </a:prstGeom>
          <a:noFill/>
        </p:spPr>
        <p:txBody>
          <a:bodyPr wrap="square" rtlCol="0">
            <a:spAutoFit/>
          </a:bodyPr>
          <a:lstStyle/>
          <a:p>
            <a:pPr algn="just"/>
            <a:r>
              <a:rPr lang="es-ES" sz="1400" dirty="0" smtClean="0">
                <a:solidFill>
                  <a:schemeClr val="bg1"/>
                </a:solidFill>
                <a:latin typeface="Arial"/>
                <a:cs typeface="Arial"/>
              </a:rPr>
              <a:t>Uno de los principales elementos que mueven al mundo, es el conocimiento y los procesos económicos. En las economías los sectores muestran gran dinamismo y crecimiento originado por el uso intensivo de información, tecnología y conocimiento en la creación de valor, es decir, derivados de la tecnología aplicada.</a:t>
            </a:r>
          </a:p>
          <a:p>
            <a:pPr algn="just"/>
            <a:endParaRPr lang="es-ES_tradnl" sz="1400" dirty="0">
              <a:solidFill>
                <a:schemeClr val="bg1"/>
              </a:solidFill>
              <a:latin typeface="Arial"/>
              <a:cs typeface="Arial"/>
            </a:endParaRPr>
          </a:p>
          <a:p>
            <a:pPr algn="just"/>
            <a:r>
              <a:rPr lang="es-ES" sz="1400" dirty="0" smtClean="0">
                <a:solidFill>
                  <a:schemeClr val="bg1"/>
                </a:solidFill>
                <a:latin typeface="Arial"/>
                <a:cs typeface="Arial"/>
              </a:rPr>
              <a:t>E</a:t>
            </a:r>
            <a:r>
              <a:rPr lang="es-ES_tradnl" sz="1400" dirty="0" smtClean="0">
                <a:solidFill>
                  <a:schemeClr val="bg1"/>
                </a:solidFill>
                <a:latin typeface="Arial"/>
                <a:cs typeface="Arial"/>
              </a:rPr>
              <a:t>s importante que la sociedad conozca la dinámica en la que estos factores influyen y los impactos sociales, culturales e ideológicos generados a través de los avances en las diferentes etapas de la historia.</a:t>
            </a:r>
            <a:endParaRPr lang="es-ES_tradnl" sz="1400" dirty="0">
              <a:solidFill>
                <a:schemeClr val="bg1"/>
              </a:solidFill>
              <a:latin typeface="Arial"/>
              <a:cs typeface="Arial"/>
            </a:endParaRPr>
          </a:p>
          <a:p>
            <a:pPr algn="just"/>
            <a:r>
              <a:rPr lang="es-ES_tradnl" sz="1400" dirty="0" smtClean="0">
                <a:solidFill>
                  <a:schemeClr val="bg1"/>
                </a:solidFill>
                <a:latin typeface="Arial"/>
                <a:cs typeface="Arial"/>
              </a:rPr>
              <a:t> </a:t>
            </a:r>
            <a:endParaRPr lang="es-ES_tradnl" sz="1400" dirty="0">
              <a:solidFill>
                <a:schemeClr val="bg1"/>
              </a:solidFill>
              <a:latin typeface="Arial"/>
              <a:cs typeface="Arial"/>
            </a:endParaRPr>
          </a:p>
          <a:p>
            <a:pPr algn="just"/>
            <a:r>
              <a:rPr lang="es-ES" sz="1400" dirty="0" smtClean="0">
                <a:solidFill>
                  <a:schemeClr val="bg1"/>
                </a:solidFill>
                <a:latin typeface="Arial"/>
                <a:cs typeface="Arial"/>
              </a:rPr>
              <a:t>A </a:t>
            </a:r>
            <a:r>
              <a:rPr lang="es-ES" sz="1400" dirty="0">
                <a:solidFill>
                  <a:schemeClr val="bg1"/>
                </a:solidFill>
                <a:latin typeface="Arial"/>
                <a:cs typeface="Arial"/>
              </a:rPr>
              <a:t>manera de llevar el conocimiento de la ciencia y la tecnología </a:t>
            </a:r>
            <a:r>
              <a:rPr lang="es-ES" sz="1400" dirty="0" smtClean="0">
                <a:solidFill>
                  <a:schemeClr val="bg1"/>
                </a:solidFill>
                <a:latin typeface="Arial"/>
                <a:cs typeface="Arial"/>
              </a:rPr>
              <a:t>a </a:t>
            </a:r>
            <a:r>
              <a:rPr lang="es-ES" sz="1400" dirty="0">
                <a:solidFill>
                  <a:schemeClr val="bg1"/>
                </a:solidFill>
                <a:latin typeface="Arial"/>
                <a:cs typeface="Arial"/>
              </a:rPr>
              <a:t>la sociedad, se siguieren las siguientes temas para el desarrollo de las actividades</a:t>
            </a:r>
            <a:r>
              <a:rPr lang="es-ES" sz="1400" dirty="0" smtClean="0">
                <a:solidFill>
                  <a:schemeClr val="bg1"/>
                </a:solidFill>
                <a:latin typeface="Arial"/>
                <a:cs typeface="Arial"/>
              </a:rPr>
              <a:t>:</a:t>
            </a:r>
            <a:endParaRPr lang="es-ES" sz="1400" dirty="0">
              <a:solidFill>
                <a:schemeClr val="bg1"/>
              </a:solidFill>
              <a:latin typeface="Arial"/>
              <a:cs typeface="Arial"/>
            </a:endParaRPr>
          </a:p>
        </p:txBody>
      </p:sp>
      <p:sp>
        <p:nvSpPr>
          <p:cNvPr id="6" name="CuadroTexto 5"/>
          <p:cNvSpPr txBox="1"/>
          <p:nvPr/>
        </p:nvSpPr>
        <p:spPr>
          <a:xfrm>
            <a:off x="3065450" y="4689850"/>
            <a:ext cx="3352200" cy="1738937"/>
          </a:xfrm>
          <a:prstGeom prst="rect">
            <a:avLst/>
          </a:prstGeom>
          <a:noFill/>
        </p:spPr>
        <p:txBody>
          <a:bodyPr wrap="none" rtlCol="0">
            <a:spAutoFit/>
          </a:bodyPr>
          <a:lstStyle/>
          <a:p>
            <a:pPr marL="171450" indent="-77788">
              <a:lnSpc>
                <a:spcPct val="150000"/>
              </a:lnSpc>
              <a:buFont typeface="Arial"/>
              <a:buChar char="•"/>
            </a:pPr>
            <a:r>
              <a:rPr lang="es-ES" sz="1200" b="1" dirty="0" smtClean="0">
                <a:solidFill>
                  <a:srgbClr val="FFFFFF"/>
                </a:solidFill>
                <a:latin typeface="Arial"/>
                <a:cs typeface="Arial"/>
              </a:rPr>
              <a:t>Avances tecnológicos en la sociedad</a:t>
            </a:r>
          </a:p>
          <a:p>
            <a:pPr marL="171450" indent="-77788">
              <a:lnSpc>
                <a:spcPct val="150000"/>
              </a:lnSpc>
              <a:buFont typeface="Arial"/>
              <a:buChar char="•"/>
            </a:pPr>
            <a:r>
              <a:rPr lang="es-ES" sz="1200" b="1" dirty="0" smtClean="0">
                <a:solidFill>
                  <a:srgbClr val="FFFFFF"/>
                </a:solidFill>
                <a:latin typeface="Arial"/>
                <a:cs typeface="Arial"/>
              </a:rPr>
              <a:t>Las empresas y la innovación</a:t>
            </a:r>
            <a:endParaRPr lang="es-ES" sz="1200" b="1" dirty="0">
              <a:solidFill>
                <a:srgbClr val="FFFFFF"/>
              </a:solidFill>
              <a:latin typeface="Arial"/>
              <a:cs typeface="Arial"/>
            </a:endParaRPr>
          </a:p>
          <a:p>
            <a:pPr marL="171450" indent="-77788">
              <a:lnSpc>
                <a:spcPct val="150000"/>
              </a:lnSpc>
              <a:buFont typeface="Arial"/>
              <a:buChar char="•"/>
            </a:pPr>
            <a:r>
              <a:rPr lang="es-ES" sz="1200" b="1" dirty="0" smtClean="0">
                <a:solidFill>
                  <a:srgbClr val="FFFFFF"/>
                </a:solidFill>
                <a:latin typeface="Arial"/>
                <a:cs typeface="Arial"/>
              </a:rPr>
              <a:t>De la revolución industrial a nuestros días</a:t>
            </a:r>
            <a:endParaRPr lang="es-ES" sz="1200" b="1" dirty="0">
              <a:solidFill>
                <a:srgbClr val="FFFFFF"/>
              </a:solidFill>
              <a:latin typeface="Arial"/>
              <a:cs typeface="Arial"/>
            </a:endParaRPr>
          </a:p>
          <a:p>
            <a:pPr marL="171450" indent="-77788">
              <a:lnSpc>
                <a:spcPct val="150000"/>
              </a:lnSpc>
              <a:buFont typeface="Arial"/>
              <a:buChar char="•"/>
            </a:pPr>
            <a:r>
              <a:rPr lang="es-ES" sz="1200" b="1" dirty="0" smtClean="0">
                <a:solidFill>
                  <a:srgbClr val="FFFFFF"/>
                </a:solidFill>
                <a:latin typeface="Arial"/>
                <a:cs typeface="Arial"/>
              </a:rPr>
              <a:t>Tecnologías avanzadas</a:t>
            </a:r>
          </a:p>
          <a:p>
            <a:pPr marL="171450" indent="-77788">
              <a:lnSpc>
                <a:spcPct val="150000"/>
              </a:lnSpc>
              <a:buFont typeface="Arial"/>
              <a:buChar char="•"/>
            </a:pPr>
            <a:r>
              <a:rPr lang="es-ES" sz="1200" b="1" dirty="0" smtClean="0">
                <a:solidFill>
                  <a:srgbClr val="FFFFFF"/>
                </a:solidFill>
                <a:latin typeface="Arial"/>
                <a:cs typeface="Arial"/>
              </a:rPr>
              <a:t>Economía digital</a:t>
            </a:r>
            <a:endParaRPr lang="es-ES" sz="1200" b="1" dirty="0">
              <a:solidFill>
                <a:srgbClr val="FFFFFF"/>
              </a:solidFill>
              <a:latin typeface="Arial"/>
              <a:cs typeface="Arial"/>
            </a:endParaRPr>
          </a:p>
          <a:p>
            <a:pPr marL="171450" indent="-77788">
              <a:lnSpc>
                <a:spcPct val="150000"/>
              </a:lnSpc>
              <a:buFont typeface="Arial"/>
              <a:buChar char="•"/>
            </a:pPr>
            <a:r>
              <a:rPr lang="es-ES" sz="1200" b="1" dirty="0" smtClean="0">
                <a:solidFill>
                  <a:srgbClr val="FFFFFF"/>
                </a:solidFill>
                <a:latin typeface="Arial"/>
                <a:cs typeface="Arial"/>
              </a:rPr>
              <a:t>Actividades </a:t>
            </a:r>
            <a:r>
              <a:rPr lang="es-ES" sz="1200" b="1" dirty="0">
                <a:solidFill>
                  <a:srgbClr val="FFFFFF"/>
                </a:solidFill>
                <a:latin typeface="Arial"/>
                <a:cs typeface="Arial"/>
              </a:rPr>
              <a:t>de </a:t>
            </a:r>
            <a:r>
              <a:rPr lang="es-ES" sz="1200" b="1" dirty="0" smtClean="0">
                <a:solidFill>
                  <a:srgbClr val="FFFFFF"/>
                </a:solidFill>
                <a:latin typeface="Arial"/>
                <a:cs typeface="Arial"/>
              </a:rPr>
              <a:t>experimentación</a:t>
            </a:r>
            <a:endParaRPr lang="es-ES" sz="1200" b="1" dirty="0">
              <a:solidFill>
                <a:srgbClr val="FFFFFF"/>
              </a:solidFill>
              <a:latin typeface="Arial"/>
              <a:cs typeface="Arial"/>
            </a:endParaRPr>
          </a:p>
        </p:txBody>
      </p:sp>
    </p:spTree>
    <p:extLst>
      <p:ext uri="{BB962C8B-B14F-4D97-AF65-F5344CB8AC3E}">
        <p14:creationId xmlns:p14="http://schemas.microsoft.com/office/powerpoint/2010/main" xmlns="" val="329730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20138" b="21700"/>
          <a:stretch/>
        </p:blipFill>
        <p:spPr>
          <a:xfrm>
            <a:off x="6545726" y="4191856"/>
            <a:ext cx="2471272" cy="2564431"/>
          </a:xfrm>
          <a:prstGeom prst="ellipse">
            <a:avLst/>
          </a:prstGeom>
          <a:ln>
            <a:noFill/>
          </a:ln>
          <a:effectLst>
            <a:softEdge rad="112500"/>
          </a:effectLst>
        </p:spPr>
      </p:pic>
      <p:sp>
        <p:nvSpPr>
          <p:cNvPr id="5" name="Rectángulo redondeado 4"/>
          <p:cNvSpPr/>
          <p:nvPr/>
        </p:nvSpPr>
        <p:spPr>
          <a:xfrm>
            <a:off x="259544" y="2787497"/>
            <a:ext cx="1725536" cy="738594"/>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Innovación</a:t>
            </a:r>
            <a:endParaRPr lang="es-ES" sz="1600" b="1" dirty="0">
              <a:solidFill>
                <a:schemeClr val="tx1"/>
              </a:solidFill>
              <a:latin typeface="Arial"/>
              <a:cs typeface="Arial"/>
            </a:endParaRPr>
          </a:p>
        </p:txBody>
      </p:sp>
      <p:sp>
        <p:nvSpPr>
          <p:cNvPr id="8" name="Rectángulo 7"/>
          <p:cNvSpPr/>
          <p:nvPr/>
        </p:nvSpPr>
        <p:spPr>
          <a:xfrm>
            <a:off x="2207015" y="1162117"/>
            <a:ext cx="6670356" cy="5262978"/>
          </a:xfrm>
          <a:prstGeom prst="rect">
            <a:avLst/>
          </a:prstGeom>
        </p:spPr>
        <p:txBody>
          <a:bodyPr wrap="square">
            <a:spAutoFit/>
          </a:bodyPr>
          <a:lstStyle/>
          <a:p>
            <a:pPr marL="285750" indent="-285750">
              <a:buFont typeface="Wingdings" charset="2"/>
              <a:buChar char="²"/>
            </a:pPr>
            <a:r>
              <a:rPr lang="es-ES" sz="1400" b="1" u="sng" dirty="0" smtClean="0">
                <a:solidFill>
                  <a:srgbClr val="FFFFFF"/>
                </a:solidFill>
              </a:rPr>
              <a:t>Presentan la primera raqueta inteligente</a:t>
            </a:r>
          </a:p>
          <a:p>
            <a:r>
              <a:rPr lang="es-ES" sz="1400" dirty="0" err="1" smtClean="0">
                <a:solidFill>
                  <a:srgbClr val="FFFFFF"/>
                </a:solidFill>
              </a:rPr>
              <a:t>Babolat</a:t>
            </a:r>
            <a:r>
              <a:rPr lang="es-ES" sz="1400" dirty="0" smtClean="0">
                <a:solidFill>
                  <a:srgbClr val="FFFFFF"/>
                </a:solidFill>
              </a:rPr>
              <a:t> </a:t>
            </a:r>
            <a:r>
              <a:rPr lang="es-ES" sz="1400" dirty="0">
                <a:solidFill>
                  <a:srgbClr val="FFFFFF"/>
                </a:solidFill>
              </a:rPr>
              <a:t>ha presentado la primera raqueta que registra todos nuestros movimientos a través de un sensor implantado en el mango</a:t>
            </a:r>
            <a:r>
              <a:rPr lang="es-ES_tradnl" sz="1400" dirty="0">
                <a:solidFill>
                  <a:srgbClr val="FFFFFF"/>
                </a:solidFill>
              </a:rPr>
              <a:t> </a:t>
            </a:r>
            <a:endParaRPr lang="es-ES_tradnl" sz="1400" dirty="0" smtClean="0">
              <a:solidFill>
                <a:srgbClr val="FFFFFF"/>
              </a:solidFill>
            </a:endParaRPr>
          </a:p>
          <a:p>
            <a:endParaRPr lang="es-ES_tradnl" sz="1400" dirty="0">
              <a:solidFill>
                <a:srgbClr val="FFFFFF"/>
              </a:solidFill>
            </a:endParaRPr>
          </a:p>
          <a:p>
            <a:pPr marL="285750" indent="-285750">
              <a:buFont typeface="Wingdings" charset="2"/>
              <a:buChar char="²"/>
            </a:pPr>
            <a:r>
              <a:rPr lang="es-ES" sz="1400" b="1" u="sng" dirty="0" smtClean="0">
                <a:solidFill>
                  <a:srgbClr val="FFFFFF"/>
                </a:solidFill>
              </a:rPr>
              <a:t>Samsung se adelanta a todos y lanza su </a:t>
            </a:r>
            <a:r>
              <a:rPr lang="es-ES" sz="1400" b="1" u="sng" dirty="0">
                <a:solidFill>
                  <a:srgbClr val="FFFFFF"/>
                </a:solidFill>
              </a:rPr>
              <a:t>r</a:t>
            </a:r>
            <a:r>
              <a:rPr lang="es-ES" sz="1400" b="1" u="sng" dirty="0" smtClean="0">
                <a:solidFill>
                  <a:srgbClr val="FFFFFF"/>
                </a:solidFill>
              </a:rPr>
              <a:t>eloj inteligente</a:t>
            </a:r>
          </a:p>
          <a:p>
            <a:r>
              <a:rPr lang="es-ES" sz="1400" dirty="0" err="1" smtClean="0">
                <a:solidFill>
                  <a:srgbClr val="FFFFFF"/>
                </a:solidFill>
              </a:rPr>
              <a:t>Galaxy</a:t>
            </a:r>
            <a:r>
              <a:rPr lang="es-ES" sz="1400" dirty="0" smtClean="0">
                <a:solidFill>
                  <a:srgbClr val="FFFFFF"/>
                </a:solidFill>
              </a:rPr>
              <a:t> </a:t>
            </a:r>
            <a:r>
              <a:rPr lang="es-ES" sz="1400" dirty="0" err="1">
                <a:solidFill>
                  <a:srgbClr val="FFFFFF"/>
                </a:solidFill>
              </a:rPr>
              <a:t>Gear</a:t>
            </a:r>
            <a:r>
              <a:rPr lang="es-ES" sz="1400" dirty="0">
                <a:solidFill>
                  <a:srgbClr val="FFFFFF"/>
                </a:solidFill>
              </a:rPr>
              <a:t> es el nombre del primer reloj inteligente de la marca surcoreana. De esta manera, y a pocos días de la esperada presentación que tendrá lugar el próximo día 10 de septiembre por parte de Apple, Samsung se ha adelantado a todos sus </a:t>
            </a:r>
            <a:r>
              <a:rPr lang="es-ES" sz="1400" dirty="0" smtClean="0">
                <a:solidFill>
                  <a:srgbClr val="FFFFFF"/>
                </a:solidFill>
              </a:rPr>
              <a:t>competidores</a:t>
            </a:r>
            <a:r>
              <a:rPr lang="es-ES_tradnl" sz="1400" dirty="0" smtClean="0">
                <a:solidFill>
                  <a:srgbClr val="FFFFFF"/>
                </a:solidFill>
              </a:rPr>
              <a:t>.</a:t>
            </a:r>
          </a:p>
          <a:p>
            <a:endParaRPr lang="es-ES_tradnl" sz="1400" dirty="0">
              <a:solidFill>
                <a:srgbClr val="FFFFFF"/>
              </a:solidFill>
            </a:endParaRPr>
          </a:p>
          <a:p>
            <a:pPr marL="285750" indent="-285750">
              <a:buFont typeface="Wingdings" charset="2"/>
              <a:buChar char="²"/>
            </a:pPr>
            <a:r>
              <a:rPr lang="es-ES" sz="1400" b="1" u="sng" dirty="0" err="1" smtClean="0">
                <a:solidFill>
                  <a:srgbClr val="FFFFFF"/>
                </a:solidFill>
              </a:rPr>
              <a:t>Luxus</a:t>
            </a:r>
            <a:r>
              <a:rPr lang="es-ES" sz="1400" b="1" u="sng" dirty="0" smtClean="0">
                <a:solidFill>
                  <a:srgbClr val="FFFFFF"/>
                </a:solidFill>
              </a:rPr>
              <a:t> LF-NX Concept, el nuevo prototipo SUV de </a:t>
            </a:r>
            <a:r>
              <a:rPr lang="es-ES" sz="1400" b="1" u="sng" dirty="0" err="1" smtClean="0">
                <a:solidFill>
                  <a:srgbClr val="FFFFFF"/>
                </a:solidFill>
              </a:rPr>
              <a:t>Luxus</a:t>
            </a:r>
            <a:endParaRPr lang="es-ES" sz="1400" b="1" u="sng" dirty="0" smtClean="0">
              <a:solidFill>
                <a:srgbClr val="FFFFFF"/>
              </a:solidFill>
            </a:endParaRPr>
          </a:p>
          <a:p>
            <a:r>
              <a:rPr lang="es-ES" sz="1400" dirty="0" smtClean="0">
                <a:solidFill>
                  <a:srgbClr val="FFFFFF"/>
                </a:solidFill>
              </a:rPr>
              <a:t>La </a:t>
            </a:r>
            <a:r>
              <a:rPr lang="es-ES" sz="1400" dirty="0">
                <a:solidFill>
                  <a:srgbClr val="FFFFFF"/>
                </a:solidFill>
              </a:rPr>
              <a:t>marca japonesa acaba de mostrarnos las líneas de sus futuros Vehículos Deportivos Utilitarios (SUV por sus siglas en inglés). El </a:t>
            </a:r>
            <a:r>
              <a:rPr lang="es-ES" sz="1400" dirty="0" err="1">
                <a:solidFill>
                  <a:srgbClr val="FFFFFF"/>
                </a:solidFill>
              </a:rPr>
              <a:t>Lexus</a:t>
            </a:r>
            <a:r>
              <a:rPr lang="es-ES" sz="1400" dirty="0">
                <a:solidFill>
                  <a:srgbClr val="FFFFFF"/>
                </a:solidFill>
              </a:rPr>
              <a:t> LF-NX es un todoterreno compacto cuyo diseño no deja indiferente a nadie.</a:t>
            </a:r>
            <a:r>
              <a:rPr lang="es-ES_tradnl" sz="1400" dirty="0">
                <a:solidFill>
                  <a:srgbClr val="FFFFFF"/>
                </a:solidFill>
              </a:rPr>
              <a:t> </a:t>
            </a:r>
            <a:endParaRPr lang="es-ES_tradnl" sz="1400" dirty="0" smtClean="0">
              <a:solidFill>
                <a:srgbClr val="FFFFFF"/>
              </a:solidFill>
            </a:endParaRPr>
          </a:p>
          <a:p>
            <a:endParaRPr lang="es-ES_tradnl" sz="1400" dirty="0">
              <a:solidFill>
                <a:srgbClr val="FFFFFF"/>
              </a:solidFill>
            </a:endParaRPr>
          </a:p>
          <a:p>
            <a:pPr marL="285750" indent="-285750">
              <a:buFont typeface="Wingdings" charset="2"/>
              <a:buChar char="²"/>
            </a:pPr>
            <a:r>
              <a:rPr lang="es-ES" sz="1400" b="1" u="sng" dirty="0" smtClean="0">
                <a:solidFill>
                  <a:srgbClr val="FFFFFF"/>
                </a:solidFill>
              </a:rPr>
              <a:t>Alas de mariposa para fabricar dispositivos electrónicos</a:t>
            </a:r>
          </a:p>
          <a:p>
            <a:r>
              <a:rPr lang="es-ES" sz="1400" dirty="0" smtClean="0">
                <a:solidFill>
                  <a:srgbClr val="FFFFFF"/>
                </a:solidFill>
              </a:rPr>
              <a:t>Un </a:t>
            </a:r>
            <a:r>
              <a:rPr lang="es-ES" sz="1400" dirty="0">
                <a:solidFill>
                  <a:srgbClr val="FFFFFF"/>
                </a:solidFill>
              </a:rPr>
              <a:t>grupo de científicos del Instituto Nacional de Ciencia y Tecnología Industrial Avanzada de Japón ha fabricado una red de nanotubos de carbono sobre el ala de una mariposa, dando lugar a un nuevo material de origen biológico</a:t>
            </a:r>
            <a:r>
              <a:rPr lang="es-ES_tradnl" sz="1400" dirty="0">
                <a:solidFill>
                  <a:srgbClr val="FFFFFF"/>
                </a:solidFill>
              </a:rPr>
              <a:t> </a:t>
            </a:r>
            <a:endParaRPr lang="es-ES_tradnl" sz="1400" dirty="0" smtClean="0">
              <a:solidFill>
                <a:srgbClr val="FFFFFF"/>
              </a:solidFill>
            </a:endParaRPr>
          </a:p>
          <a:p>
            <a:endParaRPr lang="es-ES_tradnl" sz="1400" dirty="0">
              <a:solidFill>
                <a:srgbClr val="FFFFFF"/>
              </a:solidFill>
            </a:endParaRPr>
          </a:p>
          <a:p>
            <a:pPr marL="285750" indent="-285750">
              <a:buFont typeface="Wingdings" charset="2"/>
              <a:buChar char="²"/>
            </a:pPr>
            <a:r>
              <a:rPr lang="es-ES" sz="1400" b="1" u="sng" dirty="0" smtClean="0">
                <a:solidFill>
                  <a:srgbClr val="FFFFFF"/>
                </a:solidFill>
              </a:rPr>
              <a:t>Energía solar un 80% más barata</a:t>
            </a:r>
          </a:p>
          <a:p>
            <a:r>
              <a:rPr lang="es-ES" sz="1400" dirty="0" smtClean="0">
                <a:solidFill>
                  <a:srgbClr val="FFFFFF"/>
                </a:solidFill>
              </a:rPr>
              <a:t>Un </a:t>
            </a:r>
            <a:r>
              <a:rPr lang="es-ES" sz="1400" dirty="0">
                <a:solidFill>
                  <a:srgbClr val="FFFFFF"/>
                </a:solidFill>
              </a:rPr>
              <a:t>grupo de investigadores de la Universidad de Nueva Gales del Sur (Australia) ha desarrollado un material que permite reducir un 80 por ciento el coste de fabricación de los paneles solares.</a:t>
            </a:r>
            <a:r>
              <a:rPr lang="es-ES_tradnl" sz="1400" dirty="0">
                <a:solidFill>
                  <a:srgbClr val="FFFFFF"/>
                </a:solidFill>
              </a:rPr>
              <a:t> </a:t>
            </a:r>
            <a:endParaRPr lang="es-ES_tradnl" sz="1400" dirty="0" smtClean="0">
              <a:solidFill>
                <a:srgbClr val="FFFFFF"/>
              </a:solidFill>
            </a:endParaRPr>
          </a:p>
          <a:p>
            <a:endParaRPr lang="es-ES" sz="1400" dirty="0">
              <a:solidFill>
                <a:srgbClr val="FFFFFF"/>
              </a:solidFill>
            </a:endParaRPr>
          </a:p>
        </p:txBody>
      </p:sp>
    </p:spTree>
    <p:extLst>
      <p:ext uri="{BB962C8B-B14F-4D97-AF65-F5344CB8AC3E}">
        <p14:creationId xmlns:p14="http://schemas.microsoft.com/office/powerpoint/2010/main" xmlns="" val="4116543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2436" y="1430273"/>
            <a:ext cx="4717393" cy="1323439"/>
          </a:xfrm>
          <a:prstGeom prst="rect">
            <a:avLst/>
          </a:prstGeom>
          <a:noFill/>
        </p:spPr>
        <p:txBody>
          <a:bodyPr wrap="square" rtlCol="0">
            <a:spAutoFit/>
          </a:bodyPr>
          <a:lstStyle/>
          <a:p>
            <a:pPr algn="just"/>
            <a:r>
              <a:rPr lang="es-ES_tradnl" sz="1600" kern="1200" dirty="0">
                <a:solidFill>
                  <a:srgbClr val="FFFFFF"/>
                </a:solidFill>
                <a:latin typeface="Arial"/>
                <a:cs typeface="Arial"/>
              </a:rPr>
              <a:t>“Nunca consideres el estudio como una obligación, sino como una oportunidad para penetrar en el bello y maravilloso mundo del saber”</a:t>
            </a:r>
          </a:p>
          <a:p>
            <a:pPr algn="r"/>
            <a:r>
              <a:rPr lang="es-ES_tradnl" sz="1600" i="1" kern="1200" dirty="0">
                <a:solidFill>
                  <a:srgbClr val="FFFFFF"/>
                </a:solidFill>
                <a:latin typeface="Arial"/>
                <a:cs typeface="Arial"/>
              </a:rPr>
              <a:t>Albert Einstein</a:t>
            </a:r>
            <a:endParaRPr lang="es-ES" sz="1600" i="1" kern="1200" dirty="0">
              <a:solidFill>
                <a:srgbClr val="FFFFFF"/>
              </a:solidFill>
              <a:latin typeface="Arial"/>
              <a:cs typeface="Arial"/>
            </a:endParaRPr>
          </a:p>
        </p:txBody>
      </p:sp>
      <p:pic>
        <p:nvPicPr>
          <p:cNvPr id="4" name="Imagen 3"/>
          <p:cNvPicPr>
            <a:picLocks noChangeAspect="1"/>
          </p:cNvPicPr>
          <p:nvPr/>
        </p:nvPicPr>
        <p:blipFill>
          <a:blip r:embed="rId2"/>
          <a:stretch>
            <a:fillRect/>
          </a:stretch>
        </p:blipFill>
        <p:spPr>
          <a:xfrm>
            <a:off x="6540895" y="1614052"/>
            <a:ext cx="2180830" cy="1139660"/>
          </a:xfrm>
          <a:prstGeom prst="rect">
            <a:avLst/>
          </a:prstGeom>
        </p:spPr>
      </p:pic>
      <p:sp>
        <p:nvSpPr>
          <p:cNvPr id="5" name="Rectángulo 4"/>
          <p:cNvSpPr/>
          <p:nvPr/>
        </p:nvSpPr>
        <p:spPr>
          <a:xfrm>
            <a:off x="584502" y="3921443"/>
            <a:ext cx="7470788" cy="338554"/>
          </a:xfrm>
          <a:prstGeom prst="rect">
            <a:avLst/>
          </a:prstGeom>
        </p:spPr>
        <p:txBody>
          <a:bodyPr wrap="square">
            <a:spAutoFit/>
          </a:bodyPr>
          <a:lstStyle/>
          <a:p>
            <a:pPr algn="ctr"/>
            <a:r>
              <a:rPr lang="es-ES_tradnl" sz="1600" dirty="0" smtClean="0">
                <a:hlinkClick r:id="rId3" tooltip="Consulta Experimentos"/>
              </a:rPr>
              <a:t>Consulta Experimentos 20ª SNC y T CONACYT</a:t>
            </a:r>
            <a:endParaRPr lang="es-ES" sz="1600" dirty="0"/>
          </a:p>
        </p:txBody>
      </p:sp>
      <p:sp>
        <p:nvSpPr>
          <p:cNvPr id="6" name="Rectángulo redondeado 5"/>
          <p:cNvSpPr/>
          <p:nvPr/>
        </p:nvSpPr>
        <p:spPr>
          <a:xfrm>
            <a:off x="3427326" y="3169738"/>
            <a:ext cx="1652503" cy="431647"/>
          </a:xfrm>
          <a:prstGeom prst="roundRect">
            <a:avLst/>
          </a:prstGeom>
          <a:gradFill flip="none" rotWithShape="1">
            <a:gsLst>
              <a:gs pos="18000">
                <a:schemeClr val="accent3">
                  <a:lumMod val="75000"/>
                </a:schemeClr>
              </a:gs>
              <a:gs pos="99000">
                <a:srgbClr val="FFFFFF"/>
              </a:gs>
              <a:gs pos="70000">
                <a:schemeClr val="bg1">
                  <a:lumMod val="65000"/>
                </a:schemeClr>
              </a:gs>
            </a:gsLst>
            <a:lin ang="0" scaled="1"/>
            <a:tileRect/>
          </a:gradFill>
        </p:spPr>
        <p:style>
          <a:lnRef idx="0">
            <a:schemeClr val="accent3"/>
          </a:lnRef>
          <a:fillRef idx="3">
            <a:schemeClr val="accent3"/>
          </a:fillRef>
          <a:effectRef idx="3">
            <a:schemeClr val="accent3"/>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kern="1200" dirty="0" smtClean="0">
                <a:solidFill>
                  <a:schemeClr val="tx1"/>
                </a:solidFill>
              </a:rPr>
              <a:t>Experimentos</a:t>
            </a:r>
            <a:endParaRPr lang="es-ES" b="1" kern="1200" dirty="0">
              <a:solidFill>
                <a:schemeClr val="tx1"/>
              </a:solidFill>
            </a:endParaRPr>
          </a:p>
        </p:txBody>
      </p:sp>
      <p:sp>
        <p:nvSpPr>
          <p:cNvPr id="7" name="Rectángulo 6"/>
          <p:cNvSpPr/>
          <p:nvPr/>
        </p:nvSpPr>
        <p:spPr>
          <a:xfrm>
            <a:off x="234264" y="4852026"/>
            <a:ext cx="8487461" cy="1754327"/>
          </a:xfrm>
          <a:prstGeom prst="rect">
            <a:avLst/>
          </a:prstGeom>
          <a:noFill/>
        </p:spPr>
        <p:txBody>
          <a:bodyPr wrap="square" rtlCol="0">
            <a:spAutoFit/>
          </a:bodyPr>
          <a:lstStyle/>
          <a:p>
            <a:r>
              <a:rPr lang="es-ES_tradnl" dirty="0" smtClean="0">
                <a:solidFill>
                  <a:srgbClr val="FFFFFF"/>
                </a:solidFill>
                <a:latin typeface="Abadi MT Condensed Extra Bold"/>
                <a:cs typeface="Abadi MT Condensed Extra Bold"/>
              </a:rPr>
              <a:t>Conferencias                     Seminarios</a:t>
            </a:r>
            <a:r>
              <a:rPr lang="es-ES_tradnl" dirty="0">
                <a:solidFill>
                  <a:srgbClr val="FFFFFF"/>
                </a:solidFill>
                <a:latin typeface="Abadi MT Condensed Extra Bold"/>
                <a:cs typeface="Abadi MT Condensed Extra Bold"/>
              </a:rPr>
              <a:t> </a:t>
            </a:r>
            <a:r>
              <a:rPr lang="es-ES_tradnl" dirty="0" smtClean="0">
                <a:solidFill>
                  <a:srgbClr val="FFFFFF"/>
                </a:solidFill>
                <a:latin typeface="Abadi MT Condensed Extra Bold"/>
                <a:cs typeface="Abadi MT Condensed Extra Bold"/>
              </a:rPr>
              <a:t>                      </a:t>
            </a:r>
            <a:r>
              <a:rPr lang="es-ES_tradnl" dirty="0" smtClean="0">
                <a:solidFill>
                  <a:srgbClr val="FFFFFF"/>
                </a:solidFill>
                <a:latin typeface="Ayuthaya"/>
                <a:cs typeface="Ayuthaya"/>
              </a:rPr>
              <a:t>Paneles</a:t>
            </a:r>
            <a:r>
              <a:rPr lang="es-ES_tradnl" dirty="0">
                <a:solidFill>
                  <a:srgbClr val="FFFFFF"/>
                </a:solidFill>
                <a:latin typeface="Ayuthaya"/>
                <a:cs typeface="Ayuthaya"/>
              </a:rPr>
              <a:t> </a:t>
            </a:r>
            <a:r>
              <a:rPr lang="es-ES_tradnl" dirty="0" smtClean="0">
                <a:solidFill>
                  <a:srgbClr val="FFFFFF"/>
                </a:solidFill>
                <a:latin typeface="Ayuthaya"/>
                <a:cs typeface="Ayuthaya"/>
              </a:rPr>
              <a:t>            </a:t>
            </a:r>
            <a:r>
              <a:rPr lang="es-ES_tradnl" dirty="0" smtClean="0">
                <a:latin typeface="Big Caslon"/>
                <a:cs typeface="Big Caslon"/>
              </a:rPr>
              <a:t>Talle</a:t>
            </a:r>
            <a:r>
              <a:rPr lang="es-ES_tradnl" dirty="0" smtClean="0">
                <a:solidFill>
                  <a:srgbClr val="000000"/>
                </a:solidFill>
                <a:latin typeface="Big Caslon"/>
                <a:cs typeface="Big Caslon"/>
              </a:rPr>
              <a:t>res</a:t>
            </a:r>
            <a:endParaRPr lang="es-ES_tradnl" dirty="0">
              <a:solidFill>
                <a:srgbClr val="000000"/>
              </a:solidFill>
              <a:latin typeface="Big Caslon"/>
              <a:cs typeface="Big Caslon"/>
            </a:endParaRPr>
          </a:p>
          <a:p>
            <a:pPr marL="171450" indent="-171450">
              <a:buFont typeface="Arial"/>
              <a:buChar char="•"/>
            </a:pPr>
            <a:endParaRPr lang="es-ES_tradnl" dirty="0" smtClean="0">
              <a:solidFill>
                <a:srgbClr val="FFFFFF"/>
              </a:solidFill>
            </a:endParaRPr>
          </a:p>
          <a:p>
            <a:r>
              <a:rPr lang="es-ES_tradnl" dirty="0">
                <a:solidFill>
                  <a:srgbClr val="FFFFFF"/>
                </a:solidFill>
              </a:rPr>
              <a:t> </a:t>
            </a:r>
            <a:r>
              <a:rPr lang="es-ES_tradnl" dirty="0" smtClean="0">
                <a:solidFill>
                  <a:srgbClr val="FFFFFF"/>
                </a:solidFill>
              </a:rPr>
              <a:t>          </a:t>
            </a:r>
            <a:r>
              <a:rPr lang="es-ES_tradnl" dirty="0" smtClean="0">
                <a:solidFill>
                  <a:srgbClr val="FFFFFF"/>
                </a:solidFill>
                <a:latin typeface="Arial Black"/>
                <a:cs typeface="Arial Black"/>
              </a:rPr>
              <a:t>Cursos</a:t>
            </a:r>
            <a:r>
              <a:rPr lang="es-ES_tradnl" dirty="0" smtClean="0">
                <a:solidFill>
                  <a:srgbClr val="FFFFFF"/>
                </a:solidFill>
              </a:rPr>
              <a:t>                                </a:t>
            </a:r>
            <a:r>
              <a:rPr lang="es-ES_tradnl" dirty="0" smtClean="0">
                <a:solidFill>
                  <a:srgbClr val="FFFFFF"/>
                </a:solidFill>
                <a:latin typeface="Apple Chancery"/>
                <a:cs typeface="Apple Chancery"/>
              </a:rPr>
              <a:t>Pláticas</a:t>
            </a:r>
            <a:r>
              <a:rPr lang="es-ES_tradnl" dirty="0">
                <a:solidFill>
                  <a:srgbClr val="FFFFFF"/>
                </a:solidFill>
                <a:latin typeface="Apple Chancery"/>
                <a:cs typeface="Apple Chancery"/>
              </a:rPr>
              <a:t> </a:t>
            </a:r>
            <a:r>
              <a:rPr lang="es-ES_tradnl" dirty="0" smtClean="0">
                <a:solidFill>
                  <a:srgbClr val="FFFFFF"/>
                </a:solidFill>
              </a:rPr>
              <a:t>                                     </a:t>
            </a:r>
            <a:r>
              <a:rPr lang="es-ES_tradnl" dirty="0" smtClean="0">
                <a:solidFill>
                  <a:srgbClr val="000000"/>
                </a:solidFill>
                <a:latin typeface="Desdemona"/>
                <a:cs typeface="Desdemona"/>
              </a:rPr>
              <a:t>Experimentos</a:t>
            </a:r>
            <a:endParaRPr lang="es-ES_tradnl" dirty="0">
              <a:solidFill>
                <a:srgbClr val="000000"/>
              </a:solidFill>
              <a:latin typeface="Desdemona"/>
              <a:cs typeface="Desdemona"/>
            </a:endParaRPr>
          </a:p>
          <a:p>
            <a:endParaRPr lang="es-ES_tradnl" dirty="0" smtClean="0">
              <a:solidFill>
                <a:srgbClr val="FFFFFF"/>
              </a:solidFill>
            </a:endParaRPr>
          </a:p>
          <a:p>
            <a:endParaRPr lang="es-ES_tradnl" dirty="0">
              <a:solidFill>
                <a:srgbClr val="FFFFFF"/>
              </a:solidFill>
            </a:endParaRPr>
          </a:p>
          <a:p>
            <a:r>
              <a:rPr lang="es-ES_tradnl" dirty="0" smtClean="0">
                <a:solidFill>
                  <a:srgbClr val="FFFFFF"/>
                </a:solidFill>
                <a:latin typeface="Engravers MT"/>
                <a:cs typeface="Engravers MT"/>
              </a:rPr>
              <a:t>Películas</a:t>
            </a:r>
            <a:r>
              <a:rPr lang="es-ES_tradnl" dirty="0">
                <a:solidFill>
                  <a:srgbClr val="FFFFFF"/>
                </a:solidFill>
              </a:rPr>
              <a:t> </a:t>
            </a:r>
            <a:r>
              <a:rPr lang="es-ES_tradnl" dirty="0" smtClean="0">
                <a:solidFill>
                  <a:srgbClr val="FFFFFF"/>
                </a:solidFill>
              </a:rPr>
              <a:t>                      </a:t>
            </a:r>
            <a:r>
              <a:rPr lang="es-ES_tradnl" dirty="0" smtClean="0">
                <a:solidFill>
                  <a:srgbClr val="000000"/>
                </a:solidFill>
                <a:latin typeface="Mistral"/>
                <a:cs typeface="Mistral"/>
              </a:rPr>
              <a:t>Exposiciones</a:t>
            </a:r>
            <a:r>
              <a:rPr lang="es-ES_tradnl" dirty="0" smtClean="0">
                <a:solidFill>
                  <a:srgbClr val="FFFFFF"/>
                </a:solidFill>
              </a:rPr>
              <a:t>                                      </a:t>
            </a:r>
            <a:r>
              <a:rPr lang="es-ES_tradnl" dirty="0" smtClean="0">
                <a:solidFill>
                  <a:srgbClr val="FFFFFF"/>
                </a:solidFill>
                <a:latin typeface="Lucida Calligraphy"/>
                <a:cs typeface="Lucida Calligraphy"/>
              </a:rPr>
              <a:t>Concursos</a:t>
            </a:r>
            <a:endParaRPr lang="es-ES_tradnl" dirty="0">
              <a:solidFill>
                <a:srgbClr val="FFFFFF"/>
              </a:solidFill>
              <a:latin typeface="Lucida Calligraphy"/>
              <a:cs typeface="Lucida Calligraphy"/>
            </a:endParaRPr>
          </a:p>
        </p:txBody>
      </p:sp>
      <p:sp>
        <p:nvSpPr>
          <p:cNvPr id="8" name="CuadroTexto 7"/>
          <p:cNvSpPr txBox="1"/>
          <p:nvPr/>
        </p:nvSpPr>
        <p:spPr>
          <a:xfrm>
            <a:off x="3575608" y="4105553"/>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xmlns="" val="418048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9105" y="1861831"/>
            <a:ext cx="6176019" cy="5016759"/>
          </a:xfrm>
          <a:prstGeom prst="rect">
            <a:avLst/>
          </a:prstGeom>
          <a:noFill/>
        </p:spPr>
        <p:txBody>
          <a:bodyPr wrap="square" rtlCol="0">
            <a:spAutoFit/>
          </a:bodyPr>
          <a:lstStyle/>
          <a:p>
            <a:pPr algn="just"/>
            <a:r>
              <a:rPr lang="es-ES" sz="1600" kern="1200" dirty="0" smtClean="0">
                <a:solidFill>
                  <a:schemeClr val="bg1"/>
                </a:solidFill>
                <a:latin typeface="Arial"/>
                <a:cs typeface="Arial"/>
              </a:rPr>
              <a:t>La Semana Nacional de la Ciencia y Tecnología, forma parte de las actividades de comunicación de la ciencia y la tecnología que de manera institucional se realizan en todo el país. Se trata de un evento anual, donde convergen en un espacio común diversos actores con diferentes formas de transmitir  el conocimiento. Su propósito es despertar el interés de las disciplinas científicas y tecnológicas entre el público infantil y juvenil. Propicia un acercamiento entre cientificos, divulgadores, investigadores, empresarios, tecnól</a:t>
            </a:r>
            <a:r>
              <a:rPr lang="es-ES" sz="1600" dirty="0" smtClean="0">
                <a:solidFill>
                  <a:schemeClr val="bg1"/>
                </a:solidFill>
                <a:latin typeface="Arial"/>
                <a:cs typeface="Arial"/>
              </a:rPr>
              <a:t>o</a:t>
            </a:r>
            <a:r>
              <a:rPr lang="es-ES" sz="1600" kern="1200" dirty="0" smtClean="0">
                <a:solidFill>
                  <a:schemeClr val="bg1"/>
                </a:solidFill>
                <a:latin typeface="Arial"/>
                <a:cs typeface="Arial"/>
              </a:rPr>
              <a:t>gos y autoridades participantes en un escenario de cordialidad y respeto a las nuevas generaciones. </a:t>
            </a:r>
          </a:p>
          <a:p>
            <a:pPr algn="just"/>
            <a:endParaRPr lang="es-ES" sz="1600" kern="1200" dirty="0">
              <a:solidFill>
                <a:schemeClr val="bg1"/>
              </a:solidFill>
              <a:latin typeface="Arial"/>
              <a:cs typeface="Arial"/>
            </a:endParaRPr>
          </a:p>
          <a:p>
            <a:pPr algn="just"/>
            <a:r>
              <a:rPr lang="es-ES" sz="1600" b="1" kern="1200" dirty="0" smtClean="0">
                <a:solidFill>
                  <a:schemeClr val="bg1"/>
                </a:solidFill>
                <a:latin typeface="Arial"/>
                <a:cs typeface="Arial"/>
              </a:rPr>
              <a:t>Misión:</a:t>
            </a:r>
          </a:p>
          <a:p>
            <a:pPr algn="just"/>
            <a:r>
              <a:rPr lang="es-ES" sz="1600" kern="1200" dirty="0" smtClean="0">
                <a:solidFill>
                  <a:schemeClr val="bg1"/>
                </a:solidFill>
                <a:latin typeface="Arial"/>
                <a:cs typeface="Arial"/>
              </a:rPr>
              <a:t>Promover la ciencia y proyectarla como pilar fundamental del desarrollo económico, cultural y social del país.</a:t>
            </a:r>
          </a:p>
          <a:p>
            <a:pPr algn="just"/>
            <a:endParaRPr lang="es-ES" sz="1600" kern="1200" dirty="0">
              <a:solidFill>
                <a:schemeClr val="bg1"/>
              </a:solidFill>
              <a:latin typeface="Arial"/>
              <a:cs typeface="Arial"/>
            </a:endParaRPr>
          </a:p>
          <a:p>
            <a:pPr algn="just"/>
            <a:endParaRPr lang="es-ES_tradnl" sz="1600" b="1" kern="1200" dirty="0">
              <a:solidFill>
                <a:schemeClr val="bg1"/>
              </a:solidFill>
              <a:latin typeface="Arial"/>
              <a:cs typeface="Arial"/>
            </a:endParaRPr>
          </a:p>
          <a:p>
            <a:pPr algn="just"/>
            <a:r>
              <a:rPr lang="es-ES" sz="1600" b="1" kern="1200" dirty="0" smtClean="0">
                <a:solidFill>
                  <a:schemeClr val="bg1"/>
                </a:solidFill>
                <a:latin typeface="Arial"/>
                <a:cs typeface="Arial"/>
              </a:rPr>
              <a:t>Participantes:</a:t>
            </a:r>
            <a:endParaRPr lang="es-ES" sz="1600" b="1" kern="1200" dirty="0">
              <a:solidFill>
                <a:schemeClr val="bg1"/>
              </a:solidFill>
              <a:latin typeface="Arial"/>
              <a:cs typeface="Arial"/>
            </a:endParaRPr>
          </a:p>
          <a:p>
            <a:pPr algn="just"/>
            <a:r>
              <a:rPr lang="es-ES" sz="1600" kern="1200" dirty="0">
                <a:solidFill>
                  <a:schemeClr val="bg1"/>
                </a:solidFill>
                <a:latin typeface="Arial"/>
                <a:cs typeface="Arial"/>
              </a:rPr>
              <a:t>Maestros, científicos, divulgadores y empresarios mediante ciclos de conferencias, talleres, exposiciones, demostraciones, vivistas guiadas, concursos y ferias científicas entre </a:t>
            </a:r>
            <a:r>
              <a:rPr lang="es-ES" sz="1600" kern="1200" dirty="0" smtClean="0">
                <a:solidFill>
                  <a:schemeClr val="bg1"/>
                </a:solidFill>
                <a:latin typeface="Arial"/>
                <a:cs typeface="Arial"/>
              </a:rPr>
              <a:t>otros.</a:t>
            </a:r>
          </a:p>
        </p:txBody>
      </p:sp>
      <p:pic>
        <p:nvPicPr>
          <p:cNvPr id="6" name="Imagen 5"/>
          <p:cNvPicPr>
            <a:picLocks noChangeAspect="1"/>
          </p:cNvPicPr>
          <p:nvPr/>
        </p:nvPicPr>
        <p:blipFill rotWithShape="1">
          <a:blip r:embed="rId2"/>
          <a:srcRect t="20138" b="21700"/>
          <a:stretch/>
        </p:blipFill>
        <p:spPr>
          <a:xfrm>
            <a:off x="6545726" y="4080895"/>
            <a:ext cx="2471272" cy="2564431"/>
          </a:xfrm>
          <a:prstGeom prst="ellipse">
            <a:avLst/>
          </a:prstGeom>
          <a:ln>
            <a:noFill/>
          </a:ln>
          <a:effectLst>
            <a:softEdge rad="112500"/>
          </a:effectLst>
        </p:spPr>
      </p:pic>
      <p:sp>
        <p:nvSpPr>
          <p:cNvPr id="7" name="Rectángulo redondeado 6"/>
          <p:cNvSpPr/>
          <p:nvPr/>
        </p:nvSpPr>
        <p:spPr>
          <a:xfrm>
            <a:off x="5153485" y="1405636"/>
            <a:ext cx="1652503" cy="431647"/>
          </a:xfrm>
          <a:prstGeom prst="roundRect">
            <a:avLst/>
          </a:prstGeom>
          <a:gradFill flip="none" rotWithShape="1">
            <a:gsLst>
              <a:gs pos="18000">
                <a:schemeClr val="accent3">
                  <a:lumMod val="75000"/>
                </a:schemeClr>
              </a:gs>
              <a:gs pos="99000">
                <a:srgbClr val="FFFFFF"/>
              </a:gs>
              <a:gs pos="70000">
                <a:schemeClr val="bg1">
                  <a:lumMod val="65000"/>
                </a:schemeClr>
              </a:gs>
            </a:gsLst>
            <a:lin ang="0" scaled="1"/>
            <a:tileRect/>
          </a:gradFill>
        </p:spPr>
        <p:style>
          <a:lnRef idx="0">
            <a:schemeClr val="accent3"/>
          </a:lnRef>
          <a:fillRef idx="3">
            <a:schemeClr val="accent3"/>
          </a:fillRef>
          <a:effectRef idx="3">
            <a:schemeClr val="accent3"/>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kern="1200" dirty="0" smtClean="0">
                <a:solidFill>
                  <a:schemeClr val="tx1"/>
                </a:solidFill>
              </a:rPr>
              <a:t>¿Qu</a:t>
            </a:r>
            <a:r>
              <a:rPr lang="es-ES" b="1" dirty="0" smtClean="0">
                <a:solidFill>
                  <a:schemeClr val="tx1"/>
                </a:solidFill>
              </a:rPr>
              <a:t>é es?</a:t>
            </a:r>
            <a:endParaRPr lang="es-ES" b="1" kern="1200" dirty="0">
              <a:solidFill>
                <a:schemeClr val="tx1"/>
              </a:solidFill>
            </a:endParaRPr>
          </a:p>
        </p:txBody>
      </p:sp>
    </p:spTree>
    <p:extLst>
      <p:ext uri="{BB962C8B-B14F-4D97-AF65-F5344CB8AC3E}">
        <p14:creationId xmlns:p14="http://schemas.microsoft.com/office/powerpoint/2010/main" xmlns="" val="303765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8637" y="2360534"/>
            <a:ext cx="5770291" cy="4031873"/>
          </a:xfrm>
          <a:prstGeom prst="rect">
            <a:avLst/>
          </a:prstGeom>
          <a:noFill/>
        </p:spPr>
        <p:txBody>
          <a:bodyPr wrap="square" rtlCol="0">
            <a:spAutoFit/>
          </a:bodyPr>
          <a:lstStyle/>
          <a:p>
            <a:pPr algn="just"/>
            <a:r>
              <a:rPr lang="es-ES_tradnl" sz="1600" dirty="0" smtClean="0">
                <a:solidFill>
                  <a:schemeClr val="bg1"/>
                </a:solidFill>
                <a:latin typeface="Arial"/>
                <a:cs typeface="Arial"/>
              </a:rPr>
              <a:t>Hoy en día la humanidad y México enfrentan desafíos mundiales y nacionales de alimentación nutritiva, salud de calidad, energía renovable y sustentable, recuperación del medio ambiente y la ecología, que requieren necesariamente de la contribución de la ciencia y la innovación tecnológica nacionales.</a:t>
            </a:r>
          </a:p>
          <a:p>
            <a:pPr algn="just"/>
            <a:endParaRPr lang="es-ES_tradnl" sz="1600" dirty="0">
              <a:solidFill>
                <a:schemeClr val="bg1"/>
              </a:solidFill>
              <a:latin typeface="Arial"/>
              <a:cs typeface="Arial"/>
            </a:endParaRPr>
          </a:p>
          <a:p>
            <a:pPr algn="just"/>
            <a:r>
              <a:rPr lang="es-ES_tradnl" sz="1600" dirty="0" smtClean="0">
                <a:solidFill>
                  <a:schemeClr val="bg1"/>
                </a:solidFill>
                <a:latin typeface="Arial"/>
                <a:cs typeface="Arial"/>
              </a:rPr>
              <a:t>El auténtico progreso económico también esta sustentado en el descubrimiento y la innovación científico tecnológica cuando desemboca en más empresas con mejores empleos.</a:t>
            </a:r>
          </a:p>
          <a:p>
            <a:pPr algn="just"/>
            <a:endParaRPr lang="es-ES_tradnl" sz="1600" dirty="0">
              <a:solidFill>
                <a:schemeClr val="bg1"/>
              </a:solidFill>
              <a:latin typeface="Arial"/>
              <a:cs typeface="Arial"/>
            </a:endParaRPr>
          </a:p>
          <a:p>
            <a:pPr algn="just"/>
            <a:r>
              <a:rPr lang="es-ES_tradnl" sz="1600" dirty="0" smtClean="0">
                <a:solidFill>
                  <a:schemeClr val="bg1"/>
                </a:solidFill>
                <a:latin typeface="Arial"/>
                <a:cs typeface="Arial"/>
              </a:rPr>
              <a:t>Para celebrar el vigésimo aniversario de la Semana Nacional de Ciencia y Tecnología el CONACYT mostrara en todo el país el potencial del descubrimiento y la innovación para mover a México hacia el crecimiento y el desarrollo, como inversión de su presente y futuro. </a:t>
            </a:r>
          </a:p>
        </p:txBody>
      </p:sp>
      <p:sp>
        <p:nvSpPr>
          <p:cNvPr id="5" name="CuadroTexto 4"/>
          <p:cNvSpPr txBox="1"/>
          <p:nvPr/>
        </p:nvSpPr>
        <p:spPr>
          <a:xfrm rot="19925625">
            <a:off x="5518874" y="2877131"/>
            <a:ext cx="3754832" cy="954107"/>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2800" b="1" i="1" u="sng" cap="none" spc="0" dirty="0" smtClean="0">
                <a:ln w="18415" cmpd="sng">
                  <a:solidFill>
                    <a:schemeClr val="accent4">
                      <a:lumMod val="50000"/>
                    </a:schemeClr>
                  </a:solidFill>
                  <a:prstDash val="solid"/>
                </a:ln>
                <a:solidFill>
                  <a:schemeClr val="accent4">
                    <a:lumMod val="50000"/>
                    <a:alpha val="57000"/>
                  </a:schemeClr>
                </a:solidFill>
                <a:effectLst>
                  <a:outerShdw blurRad="63500" dir="13500000" kx="2700000" rotWithShape="0">
                    <a:srgbClr val="000000">
                      <a:alpha val="15000"/>
                    </a:srgbClr>
                  </a:outerShdw>
                </a:effectLst>
                <a:latin typeface="Copperplate"/>
                <a:cs typeface="Copperplate"/>
              </a:rPr>
              <a:t>DESCUBRIMIENTO </a:t>
            </a:r>
          </a:p>
          <a:p>
            <a:pPr algn="ctr"/>
            <a:r>
              <a:rPr lang="es-ES" sz="2800" b="1" i="1" u="sng" cap="none" spc="0" dirty="0" smtClean="0">
                <a:ln w="18415" cmpd="sng">
                  <a:solidFill>
                    <a:schemeClr val="accent4">
                      <a:lumMod val="50000"/>
                    </a:schemeClr>
                  </a:solidFill>
                  <a:prstDash val="solid"/>
                </a:ln>
                <a:solidFill>
                  <a:schemeClr val="accent4">
                    <a:lumMod val="50000"/>
                    <a:alpha val="57000"/>
                  </a:schemeClr>
                </a:solidFill>
                <a:effectLst>
                  <a:outerShdw blurRad="63500" dir="13500000" kx="2700000" rotWithShape="0">
                    <a:srgbClr val="000000">
                      <a:alpha val="15000"/>
                    </a:srgbClr>
                  </a:outerShdw>
                </a:effectLst>
                <a:latin typeface="Copperplate"/>
                <a:cs typeface="Copperplate"/>
              </a:rPr>
              <a:t>E INNOVACIÓN</a:t>
            </a:r>
            <a:endParaRPr lang="es-ES" sz="2800" b="1" i="1" u="sng" cap="none" spc="0" dirty="0">
              <a:ln w="18415" cmpd="sng">
                <a:solidFill>
                  <a:schemeClr val="accent4">
                    <a:lumMod val="50000"/>
                  </a:schemeClr>
                </a:solidFill>
                <a:prstDash val="solid"/>
              </a:ln>
              <a:solidFill>
                <a:schemeClr val="accent4">
                  <a:lumMod val="50000"/>
                  <a:alpha val="57000"/>
                </a:schemeClr>
              </a:solidFill>
              <a:effectLst>
                <a:outerShdw blurRad="63500" dir="13500000" kx="2700000" rotWithShape="0">
                  <a:srgbClr val="000000">
                    <a:alpha val="15000"/>
                  </a:srgbClr>
                </a:outerShdw>
              </a:effectLst>
              <a:latin typeface="Copperplate"/>
              <a:cs typeface="Copperplate"/>
            </a:endParaRPr>
          </a:p>
        </p:txBody>
      </p:sp>
      <p:sp>
        <p:nvSpPr>
          <p:cNvPr id="6" name="Rectángulo redondeado 5"/>
          <p:cNvSpPr/>
          <p:nvPr/>
        </p:nvSpPr>
        <p:spPr>
          <a:xfrm>
            <a:off x="4684953" y="1529190"/>
            <a:ext cx="1652503" cy="431647"/>
          </a:xfrm>
          <a:prstGeom prst="roundRect">
            <a:avLst/>
          </a:prstGeom>
          <a:gradFill flip="none" rotWithShape="1">
            <a:gsLst>
              <a:gs pos="18000">
                <a:schemeClr val="accent3">
                  <a:lumMod val="75000"/>
                </a:schemeClr>
              </a:gs>
              <a:gs pos="99000">
                <a:srgbClr val="FFFFFF"/>
              </a:gs>
              <a:gs pos="70000">
                <a:schemeClr val="bg1">
                  <a:lumMod val="65000"/>
                </a:schemeClr>
              </a:gs>
            </a:gsLst>
            <a:lin ang="0" scaled="1"/>
            <a:tileRect/>
          </a:gradFill>
        </p:spPr>
        <p:style>
          <a:lnRef idx="0">
            <a:schemeClr val="accent3"/>
          </a:lnRef>
          <a:fillRef idx="3">
            <a:schemeClr val="accent3"/>
          </a:fillRef>
          <a:effectRef idx="3">
            <a:schemeClr val="accent3"/>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kern="1200" dirty="0" smtClean="0">
                <a:solidFill>
                  <a:schemeClr val="tx1"/>
                </a:solidFill>
              </a:rPr>
              <a:t>Tema</a:t>
            </a:r>
            <a:endParaRPr lang="es-ES" b="1" kern="1200" dirty="0">
              <a:solidFill>
                <a:schemeClr val="tx1"/>
              </a:solidFill>
            </a:endParaRPr>
          </a:p>
        </p:txBody>
      </p:sp>
    </p:spTree>
    <p:extLst>
      <p:ext uri="{BB962C8B-B14F-4D97-AF65-F5344CB8AC3E}">
        <p14:creationId xmlns:p14="http://schemas.microsoft.com/office/powerpoint/2010/main" xmlns="" val="3520930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3747577" y="1529190"/>
            <a:ext cx="1652503" cy="431647"/>
          </a:xfrm>
          <a:prstGeom prst="roundRect">
            <a:avLst/>
          </a:prstGeom>
          <a:gradFill flip="none" rotWithShape="1">
            <a:gsLst>
              <a:gs pos="18000">
                <a:schemeClr val="accent3">
                  <a:lumMod val="75000"/>
                </a:schemeClr>
              </a:gs>
              <a:gs pos="99000">
                <a:srgbClr val="FFFFFF"/>
              </a:gs>
              <a:gs pos="70000">
                <a:schemeClr val="bg1">
                  <a:lumMod val="65000"/>
                </a:schemeClr>
              </a:gs>
            </a:gsLst>
            <a:lin ang="0" scaled="1"/>
            <a:tileRect/>
          </a:gradFill>
        </p:spPr>
        <p:style>
          <a:lnRef idx="0">
            <a:schemeClr val="accent3"/>
          </a:lnRef>
          <a:fillRef idx="3">
            <a:schemeClr val="accent3"/>
          </a:fillRef>
          <a:effectRef idx="3">
            <a:schemeClr val="accent3"/>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smtClean="0">
                <a:solidFill>
                  <a:schemeClr val="tx1"/>
                </a:solidFill>
              </a:rPr>
              <a:t>Á</a:t>
            </a:r>
            <a:r>
              <a:rPr lang="es-ES" b="1" kern="1200" dirty="0" smtClean="0">
                <a:solidFill>
                  <a:schemeClr val="tx1"/>
                </a:solidFill>
              </a:rPr>
              <a:t>reas</a:t>
            </a:r>
            <a:endParaRPr lang="es-ES" b="1" kern="1200" dirty="0">
              <a:solidFill>
                <a:schemeClr val="tx1"/>
              </a:solidFill>
            </a:endParaRPr>
          </a:p>
        </p:txBody>
      </p:sp>
      <p:sp>
        <p:nvSpPr>
          <p:cNvPr id="7" name="Rectángulo redondeado 6"/>
          <p:cNvSpPr/>
          <p:nvPr/>
        </p:nvSpPr>
        <p:spPr>
          <a:xfrm>
            <a:off x="883994" y="2401111"/>
            <a:ext cx="2111174" cy="1001689"/>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Educación y ciencia</a:t>
            </a:r>
            <a:endParaRPr lang="es-ES" sz="1600" b="1" dirty="0">
              <a:solidFill>
                <a:schemeClr val="tx1"/>
              </a:solidFill>
              <a:latin typeface="Arial"/>
              <a:cs typeface="Arial"/>
            </a:endParaRPr>
          </a:p>
        </p:txBody>
      </p:sp>
      <p:sp>
        <p:nvSpPr>
          <p:cNvPr id="8" name="Rectángulo redondeado 7"/>
          <p:cNvSpPr/>
          <p:nvPr/>
        </p:nvSpPr>
        <p:spPr>
          <a:xfrm>
            <a:off x="3292644" y="2401110"/>
            <a:ext cx="2502306" cy="1001689"/>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 Descubrimientos en la Salud</a:t>
            </a:r>
            <a:endParaRPr lang="es-ES" sz="1600" b="1" dirty="0">
              <a:solidFill>
                <a:schemeClr val="tx1"/>
              </a:solidFill>
              <a:latin typeface="Arial"/>
              <a:cs typeface="Arial"/>
            </a:endParaRPr>
          </a:p>
        </p:txBody>
      </p:sp>
      <p:sp>
        <p:nvSpPr>
          <p:cNvPr id="9" name="Rectángulo redondeado 8"/>
          <p:cNvSpPr/>
          <p:nvPr/>
        </p:nvSpPr>
        <p:spPr>
          <a:xfrm>
            <a:off x="6547681" y="2401112"/>
            <a:ext cx="1910480" cy="1001688"/>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Tecnologías del saber</a:t>
            </a:r>
            <a:endParaRPr lang="es-ES" sz="1600" b="1" dirty="0">
              <a:solidFill>
                <a:schemeClr val="tx1"/>
              </a:solidFill>
              <a:latin typeface="Arial"/>
              <a:cs typeface="Arial"/>
            </a:endParaRPr>
          </a:p>
        </p:txBody>
      </p:sp>
      <p:sp>
        <p:nvSpPr>
          <p:cNvPr id="10" name="Rectángulo redondeado 9"/>
          <p:cNvSpPr/>
          <p:nvPr/>
        </p:nvSpPr>
        <p:spPr>
          <a:xfrm>
            <a:off x="2268662" y="3670998"/>
            <a:ext cx="2083716" cy="973990"/>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Medio Ambiente</a:t>
            </a:r>
            <a:endParaRPr lang="es-ES" sz="1600" b="1" dirty="0">
              <a:solidFill>
                <a:schemeClr val="tx1"/>
              </a:solidFill>
              <a:latin typeface="Arial"/>
              <a:cs typeface="Arial"/>
            </a:endParaRPr>
          </a:p>
        </p:txBody>
      </p:sp>
      <p:sp>
        <p:nvSpPr>
          <p:cNvPr id="11" name="Rectángulo redondeado 10"/>
          <p:cNvSpPr/>
          <p:nvPr/>
        </p:nvSpPr>
        <p:spPr>
          <a:xfrm>
            <a:off x="1269631" y="4891569"/>
            <a:ext cx="2158019" cy="973990"/>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Economía </a:t>
            </a:r>
            <a:endParaRPr lang="es-ES" sz="1600" b="1" dirty="0">
              <a:solidFill>
                <a:schemeClr val="tx1"/>
              </a:solidFill>
              <a:latin typeface="Arial"/>
              <a:cs typeface="Arial"/>
            </a:endParaRPr>
          </a:p>
        </p:txBody>
      </p:sp>
      <p:sp>
        <p:nvSpPr>
          <p:cNvPr id="12" name="Rectángulo redondeado 11"/>
          <p:cNvSpPr/>
          <p:nvPr/>
        </p:nvSpPr>
        <p:spPr>
          <a:xfrm>
            <a:off x="5175867" y="3670998"/>
            <a:ext cx="2221942" cy="1001686"/>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Grandes Descubrimientos</a:t>
            </a:r>
            <a:endParaRPr lang="es-ES" sz="1600" b="1" dirty="0">
              <a:solidFill>
                <a:schemeClr val="tx1"/>
              </a:solidFill>
              <a:latin typeface="Arial"/>
              <a:cs typeface="Arial"/>
            </a:endParaRPr>
          </a:p>
        </p:txBody>
      </p:sp>
      <p:sp>
        <p:nvSpPr>
          <p:cNvPr id="13" name="Rectángulo redondeado 12"/>
          <p:cNvSpPr/>
          <p:nvPr/>
        </p:nvSpPr>
        <p:spPr>
          <a:xfrm>
            <a:off x="6082650" y="5043969"/>
            <a:ext cx="2158019" cy="973990"/>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Innovación</a:t>
            </a:r>
            <a:endParaRPr lang="es-ES" sz="1600" b="1" dirty="0">
              <a:solidFill>
                <a:schemeClr val="tx1"/>
              </a:solidFill>
              <a:latin typeface="Arial"/>
              <a:cs typeface="Arial"/>
            </a:endParaRPr>
          </a:p>
        </p:txBody>
      </p:sp>
    </p:spTree>
    <p:extLst>
      <p:ext uri="{BB962C8B-B14F-4D97-AF65-F5344CB8AC3E}">
        <p14:creationId xmlns:p14="http://schemas.microsoft.com/office/powerpoint/2010/main" xmlns="" val="3511105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srcRect t="20138" b="21700"/>
          <a:stretch/>
        </p:blipFill>
        <p:spPr>
          <a:xfrm>
            <a:off x="6545726" y="4093224"/>
            <a:ext cx="2471272" cy="2564431"/>
          </a:xfrm>
          <a:prstGeom prst="ellipse">
            <a:avLst/>
          </a:prstGeom>
          <a:ln>
            <a:noFill/>
          </a:ln>
          <a:effectLst>
            <a:softEdge rad="112500"/>
          </a:effectLst>
        </p:spPr>
      </p:pic>
      <p:sp>
        <p:nvSpPr>
          <p:cNvPr id="8" name="Rectángulo redondeado 7"/>
          <p:cNvSpPr/>
          <p:nvPr/>
        </p:nvSpPr>
        <p:spPr>
          <a:xfrm>
            <a:off x="358181" y="3387430"/>
            <a:ext cx="1700876" cy="565990"/>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Educación y ciencia</a:t>
            </a:r>
            <a:endParaRPr lang="es-ES" sz="1600" b="1" dirty="0">
              <a:solidFill>
                <a:schemeClr val="tx1"/>
              </a:solidFill>
              <a:latin typeface="Arial"/>
              <a:cs typeface="Arial"/>
            </a:endParaRPr>
          </a:p>
        </p:txBody>
      </p:sp>
      <p:sp>
        <p:nvSpPr>
          <p:cNvPr id="11" name="CuadroTexto 10"/>
          <p:cNvSpPr txBox="1"/>
          <p:nvPr/>
        </p:nvSpPr>
        <p:spPr>
          <a:xfrm>
            <a:off x="2251424" y="2263334"/>
            <a:ext cx="5686582" cy="3431709"/>
          </a:xfrm>
          <a:prstGeom prst="rect">
            <a:avLst/>
          </a:prstGeom>
          <a:noFill/>
        </p:spPr>
        <p:txBody>
          <a:bodyPr wrap="square" rtlCol="0">
            <a:spAutoFit/>
          </a:bodyPr>
          <a:lstStyle/>
          <a:p>
            <a:pPr algn="just"/>
            <a:r>
              <a:rPr lang="es-ES" sz="1400" kern="1200" dirty="0" smtClean="0">
                <a:solidFill>
                  <a:schemeClr val="bg1"/>
                </a:solidFill>
                <a:latin typeface="Arial"/>
                <a:cs typeface="Arial"/>
              </a:rPr>
              <a:t>A </a:t>
            </a:r>
            <a:r>
              <a:rPr lang="es-ES" sz="1400" kern="1200" dirty="0">
                <a:solidFill>
                  <a:schemeClr val="bg1"/>
                </a:solidFill>
                <a:latin typeface="Arial"/>
                <a:cs typeface="Arial"/>
              </a:rPr>
              <a:t>manera de llevar el conocimiento de la ciencia y la tecnología a la sociedad, se siguieren las siguientes temas para el desarrollo de las actividades:</a:t>
            </a:r>
          </a:p>
          <a:p>
            <a:pPr marL="171450" indent="-171450" algn="just">
              <a:buFont typeface="Arial"/>
              <a:buChar char="•"/>
            </a:pPr>
            <a:endParaRPr lang="es-ES" sz="1400" b="1" dirty="0" smtClean="0">
              <a:solidFill>
                <a:srgbClr val="FFFFFF"/>
              </a:solidFill>
              <a:latin typeface="Arial"/>
              <a:cs typeface="Arial"/>
            </a:endParaRPr>
          </a:p>
          <a:p>
            <a:pPr marL="171450" indent="-171450" algn="just">
              <a:buFont typeface="Arial"/>
              <a:buChar char="•"/>
            </a:pPr>
            <a:r>
              <a:rPr lang="es-ES" sz="1400" b="1" dirty="0" smtClean="0">
                <a:solidFill>
                  <a:srgbClr val="FFFFFF"/>
                </a:solidFill>
                <a:latin typeface="Arial"/>
                <a:cs typeface="Arial"/>
              </a:rPr>
              <a:t>Lectura </a:t>
            </a:r>
            <a:r>
              <a:rPr lang="es-ES" sz="1400" b="1" dirty="0">
                <a:solidFill>
                  <a:srgbClr val="FFFFFF"/>
                </a:solidFill>
                <a:latin typeface="Arial"/>
                <a:cs typeface="Arial"/>
              </a:rPr>
              <a:t>y cultura para saber: ciencia y tecnología</a:t>
            </a:r>
          </a:p>
          <a:p>
            <a:pPr marL="171450" indent="-77788">
              <a:lnSpc>
                <a:spcPct val="150000"/>
              </a:lnSpc>
              <a:buFont typeface="Arial"/>
              <a:buChar char="•"/>
            </a:pPr>
            <a:r>
              <a:rPr lang="es-ES" sz="1400" b="1" dirty="0">
                <a:solidFill>
                  <a:srgbClr val="FFFFFF"/>
                </a:solidFill>
                <a:latin typeface="Arial"/>
                <a:cs typeface="Arial"/>
              </a:rPr>
              <a:t>Desarrollo humano y la ciencia</a:t>
            </a:r>
          </a:p>
          <a:p>
            <a:pPr marL="171450" indent="-77788">
              <a:lnSpc>
                <a:spcPct val="150000"/>
              </a:lnSpc>
              <a:buFont typeface="Arial"/>
              <a:buChar char="•"/>
            </a:pPr>
            <a:r>
              <a:rPr lang="es-ES" sz="1400" b="1" dirty="0">
                <a:solidFill>
                  <a:srgbClr val="FFFFFF"/>
                </a:solidFill>
                <a:latin typeface="Arial"/>
                <a:cs typeface="Arial"/>
              </a:rPr>
              <a:t>Valores y cultura en la sociedad </a:t>
            </a:r>
            <a:endParaRPr lang="es-ES" sz="1400" b="1" dirty="0" smtClean="0">
              <a:solidFill>
                <a:srgbClr val="FFFFFF"/>
              </a:solidFill>
              <a:latin typeface="Arial"/>
              <a:cs typeface="Arial"/>
            </a:endParaRPr>
          </a:p>
          <a:p>
            <a:pPr marL="171450" indent="-77788">
              <a:lnSpc>
                <a:spcPct val="150000"/>
              </a:lnSpc>
              <a:buFont typeface="Arial"/>
              <a:buChar char="•"/>
            </a:pPr>
            <a:r>
              <a:rPr lang="es-ES" sz="1400" b="1" dirty="0" smtClean="0">
                <a:solidFill>
                  <a:srgbClr val="FFFFFF"/>
                </a:solidFill>
                <a:latin typeface="Arial"/>
                <a:cs typeface="Arial"/>
              </a:rPr>
              <a:t>La </a:t>
            </a:r>
            <a:r>
              <a:rPr lang="es-ES" sz="1400" b="1" dirty="0">
                <a:solidFill>
                  <a:srgbClr val="FFFFFF"/>
                </a:solidFill>
                <a:latin typeface="Arial"/>
                <a:cs typeface="Arial"/>
              </a:rPr>
              <a:t>educación y los niños</a:t>
            </a:r>
          </a:p>
          <a:p>
            <a:pPr marL="171450" indent="-77788">
              <a:lnSpc>
                <a:spcPct val="150000"/>
              </a:lnSpc>
              <a:buFont typeface="Arial"/>
              <a:buChar char="•"/>
            </a:pPr>
            <a:r>
              <a:rPr lang="es-ES" sz="1400" b="1" dirty="0">
                <a:solidFill>
                  <a:srgbClr val="FFFFFF"/>
                </a:solidFill>
                <a:latin typeface="Arial"/>
                <a:cs typeface="Arial"/>
              </a:rPr>
              <a:t>Los juegos de mesa vs. juegos innovadores </a:t>
            </a:r>
          </a:p>
          <a:p>
            <a:pPr marL="171450" indent="-77788">
              <a:lnSpc>
                <a:spcPct val="150000"/>
              </a:lnSpc>
              <a:buFont typeface="Arial"/>
              <a:buChar char="•"/>
            </a:pPr>
            <a:r>
              <a:rPr lang="es-ES" sz="1400" b="1" dirty="0">
                <a:solidFill>
                  <a:srgbClr val="FFFFFF"/>
                </a:solidFill>
                <a:latin typeface="Arial"/>
                <a:cs typeface="Arial"/>
              </a:rPr>
              <a:t>Experimentación de la ciencia química, biológica y física </a:t>
            </a:r>
          </a:p>
          <a:p>
            <a:pPr marL="171450" indent="-171450">
              <a:buFont typeface="Arial"/>
              <a:buChar char="•"/>
            </a:pPr>
            <a:endParaRPr lang="es-ES" sz="1400" b="1" dirty="0">
              <a:latin typeface="Arial"/>
              <a:cs typeface="Arial"/>
            </a:endParaRPr>
          </a:p>
          <a:p>
            <a:pPr algn="just"/>
            <a:endParaRPr lang="es-ES" sz="1400" kern="1200" dirty="0">
              <a:solidFill>
                <a:schemeClr val="bg1"/>
              </a:solidFill>
              <a:latin typeface="Arial"/>
              <a:cs typeface="Arial"/>
            </a:endParaRPr>
          </a:p>
          <a:p>
            <a:pPr algn="just"/>
            <a:endParaRPr lang="es-ES" sz="1400" kern="1200" dirty="0">
              <a:solidFill>
                <a:schemeClr val="bg1"/>
              </a:solidFill>
              <a:latin typeface="Arial"/>
              <a:cs typeface="Arial"/>
            </a:endParaRPr>
          </a:p>
        </p:txBody>
      </p:sp>
      <p:sp>
        <p:nvSpPr>
          <p:cNvPr id="12" name="CuadroTexto 11"/>
          <p:cNvSpPr txBox="1"/>
          <p:nvPr/>
        </p:nvSpPr>
        <p:spPr>
          <a:xfrm>
            <a:off x="2066758" y="3670425"/>
            <a:ext cx="184666" cy="646331"/>
          </a:xfrm>
          <a:prstGeom prst="rect">
            <a:avLst/>
          </a:prstGeom>
          <a:noFill/>
        </p:spPr>
        <p:txBody>
          <a:bodyPr wrap="none" rtlCol="0">
            <a:spAutoFit/>
          </a:bodyPr>
          <a:lstStyle/>
          <a:p>
            <a:endParaRPr lang="es-ES" sz="1200" dirty="0" smtClean="0">
              <a:latin typeface="Arial"/>
              <a:cs typeface="Arial"/>
            </a:endParaRPr>
          </a:p>
          <a:p>
            <a:endParaRPr lang="es-ES" sz="1200" dirty="0" smtClean="0">
              <a:latin typeface="Arial"/>
              <a:cs typeface="Arial"/>
            </a:endParaRPr>
          </a:p>
          <a:p>
            <a:r>
              <a:rPr lang="es-ES" sz="1200" b="1" dirty="0" smtClean="0">
                <a:latin typeface="Arial"/>
                <a:cs typeface="Arial"/>
              </a:rPr>
              <a:t> </a:t>
            </a:r>
            <a:endParaRPr lang="es-ES" sz="1200" b="1" dirty="0">
              <a:latin typeface="Arial"/>
              <a:cs typeface="Arial"/>
            </a:endParaRPr>
          </a:p>
        </p:txBody>
      </p:sp>
      <p:sp>
        <p:nvSpPr>
          <p:cNvPr id="14" name="Rectángulo redondeado 13"/>
          <p:cNvSpPr/>
          <p:nvPr/>
        </p:nvSpPr>
        <p:spPr>
          <a:xfrm>
            <a:off x="5474054" y="1473511"/>
            <a:ext cx="1652503" cy="431647"/>
          </a:xfrm>
          <a:prstGeom prst="roundRect">
            <a:avLst/>
          </a:prstGeom>
          <a:gradFill flip="none" rotWithShape="1">
            <a:gsLst>
              <a:gs pos="18000">
                <a:schemeClr val="accent3">
                  <a:lumMod val="75000"/>
                </a:schemeClr>
              </a:gs>
              <a:gs pos="99000">
                <a:srgbClr val="FFFFFF"/>
              </a:gs>
              <a:gs pos="70000">
                <a:schemeClr val="bg1">
                  <a:lumMod val="65000"/>
                </a:schemeClr>
              </a:gs>
            </a:gsLst>
            <a:lin ang="0" scaled="1"/>
            <a:tileRect/>
          </a:gradFill>
        </p:spPr>
        <p:style>
          <a:lnRef idx="0">
            <a:schemeClr val="accent3"/>
          </a:lnRef>
          <a:fillRef idx="3">
            <a:schemeClr val="accent3"/>
          </a:fillRef>
          <a:effectRef idx="3">
            <a:schemeClr val="accent3"/>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kern="1200" dirty="0" smtClean="0">
                <a:solidFill>
                  <a:schemeClr val="tx1"/>
                </a:solidFill>
              </a:rPr>
              <a:t>Actividades</a:t>
            </a:r>
            <a:endParaRPr lang="es-ES" b="1" kern="1200" dirty="0">
              <a:solidFill>
                <a:schemeClr val="tx1"/>
              </a:solidFill>
            </a:endParaRPr>
          </a:p>
        </p:txBody>
      </p:sp>
    </p:spTree>
    <p:extLst>
      <p:ext uri="{BB962C8B-B14F-4D97-AF65-F5344CB8AC3E}">
        <p14:creationId xmlns:p14="http://schemas.microsoft.com/office/powerpoint/2010/main" xmlns="" val="38877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t="20138" b="21700"/>
          <a:stretch/>
        </p:blipFill>
        <p:spPr>
          <a:xfrm>
            <a:off x="6545726" y="4080895"/>
            <a:ext cx="2471272" cy="2564431"/>
          </a:xfrm>
          <a:prstGeom prst="ellipse">
            <a:avLst/>
          </a:prstGeom>
          <a:ln>
            <a:noFill/>
          </a:ln>
          <a:effectLst>
            <a:softEdge rad="112500"/>
          </a:effectLst>
        </p:spPr>
      </p:pic>
      <p:sp>
        <p:nvSpPr>
          <p:cNvPr id="7" name="Rectángulo redondeado 6"/>
          <p:cNvSpPr/>
          <p:nvPr/>
        </p:nvSpPr>
        <p:spPr>
          <a:xfrm>
            <a:off x="358180" y="2984761"/>
            <a:ext cx="2255711" cy="738594"/>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 Descubrimientos en la Salud</a:t>
            </a:r>
            <a:endParaRPr lang="es-ES" sz="1600" b="1" dirty="0">
              <a:solidFill>
                <a:schemeClr val="tx1"/>
              </a:solidFill>
              <a:latin typeface="Arial"/>
              <a:cs typeface="Arial"/>
            </a:endParaRPr>
          </a:p>
        </p:txBody>
      </p:sp>
      <p:sp>
        <p:nvSpPr>
          <p:cNvPr id="8" name="CuadroTexto 7"/>
          <p:cNvSpPr txBox="1"/>
          <p:nvPr/>
        </p:nvSpPr>
        <p:spPr>
          <a:xfrm>
            <a:off x="2971453" y="2035428"/>
            <a:ext cx="5305772" cy="2677656"/>
          </a:xfrm>
          <a:prstGeom prst="rect">
            <a:avLst/>
          </a:prstGeom>
          <a:noFill/>
        </p:spPr>
        <p:txBody>
          <a:bodyPr wrap="square" rtlCol="0">
            <a:spAutoFit/>
          </a:bodyPr>
          <a:lstStyle/>
          <a:p>
            <a:pPr algn="just"/>
            <a:r>
              <a:rPr lang="es-ES" sz="1400" dirty="0" smtClean="0">
                <a:solidFill>
                  <a:srgbClr val="FFFFFF"/>
                </a:solidFill>
                <a:latin typeface="Arial"/>
                <a:cs typeface="Arial"/>
              </a:rPr>
              <a:t>El tema de la salud es una de las tareas más importantes en toda sociedad. Una sociedad educada es una sociedad más sana, más productiva y más competitiva, por lo que educar en temas de salud, permite preparar a una sociedad con mejores herramientas y enriquece la vida de niños y jóvenes hacia una sociedad y una economía del conocimiento. </a:t>
            </a:r>
          </a:p>
          <a:p>
            <a:pPr algn="just"/>
            <a:endParaRPr lang="es-ES" sz="1400" dirty="0" smtClean="0">
              <a:solidFill>
                <a:srgbClr val="FFFFFF"/>
              </a:solidFill>
              <a:latin typeface="Arial"/>
              <a:cs typeface="Arial"/>
            </a:endParaRPr>
          </a:p>
          <a:p>
            <a:pPr algn="just"/>
            <a:r>
              <a:rPr lang="es-ES" sz="1400" dirty="0" smtClean="0">
                <a:solidFill>
                  <a:srgbClr val="FFFFFF"/>
                </a:solidFill>
                <a:latin typeface="Arial"/>
                <a:cs typeface="Arial"/>
              </a:rPr>
              <a:t>A manera de llevar el conocimiento de la ciencia y la tecnología a la sociedad, se siguieren las siguientes temas para el desarrollo de las actividades:</a:t>
            </a:r>
          </a:p>
          <a:p>
            <a:pPr algn="just"/>
            <a:endParaRPr lang="es-ES" sz="1400" dirty="0">
              <a:solidFill>
                <a:srgbClr val="FFFFFF"/>
              </a:solidFill>
              <a:latin typeface="Arial"/>
              <a:cs typeface="Arial"/>
            </a:endParaRPr>
          </a:p>
          <a:p>
            <a:pPr algn="just"/>
            <a:endParaRPr lang="es-ES" sz="1400" dirty="0">
              <a:solidFill>
                <a:srgbClr val="FFFFFF"/>
              </a:solidFill>
              <a:latin typeface="Arial"/>
              <a:cs typeface="Arial"/>
            </a:endParaRPr>
          </a:p>
        </p:txBody>
      </p:sp>
      <p:sp>
        <p:nvSpPr>
          <p:cNvPr id="9" name="CuadroTexto 8"/>
          <p:cNvSpPr txBox="1"/>
          <p:nvPr/>
        </p:nvSpPr>
        <p:spPr>
          <a:xfrm>
            <a:off x="3730296" y="4290214"/>
            <a:ext cx="3327077" cy="2400657"/>
          </a:xfrm>
          <a:prstGeom prst="rect">
            <a:avLst/>
          </a:prstGeom>
          <a:noFill/>
        </p:spPr>
        <p:txBody>
          <a:bodyPr wrap="none" rtlCol="0">
            <a:spAutoFit/>
          </a:bodyPr>
          <a:lstStyle/>
          <a:p>
            <a:pPr marL="171450" indent="-77788">
              <a:lnSpc>
                <a:spcPct val="150000"/>
              </a:lnSpc>
              <a:buFont typeface="Arial"/>
              <a:buChar char="•"/>
            </a:pPr>
            <a:r>
              <a:rPr lang="es-ES" sz="1200" b="1" dirty="0" smtClean="0">
                <a:solidFill>
                  <a:srgbClr val="FFFFFF"/>
                </a:solidFill>
                <a:latin typeface="Arial"/>
                <a:cs typeface="Arial"/>
              </a:rPr>
              <a:t>Los alimentos en la actualidad</a:t>
            </a:r>
          </a:p>
          <a:p>
            <a:pPr marL="171450" indent="-77788">
              <a:lnSpc>
                <a:spcPct val="150000"/>
              </a:lnSpc>
              <a:buFont typeface="Arial"/>
              <a:buChar char="•"/>
            </a:pPr>
            <a:r>
              <a:rPr lang="es-ES" sz="1200" b="1" dirty="0" smtClean="0">
                <a:solidFill>
                  <a:srgbClr val="FFFFFF"/>
                </a:solidFill>
                <a:latin typeface="Arial"/>
                <a:cs typeface="Arial"/>
              </a:rPr>
              <a:t>Los gérmenes y enfermedades</a:t>
            </a:r>
          </a:p>
          <a:p>
            <a:pPr marL="171450" indent="-77788">
              <a:lnSpc>
                <a:spcPct val="150000"/>
              </a:lnSpc>
              <a:buFont typeface="Arial"/>
              <a:buChar char="•"/>
            </a:pPr>
            <a:r>
              <a:rPr lang="es-ES" sz="1200" b="1" dirty="0" smtClean="0">
                <a:solidFill>
                  <a:srgbClr val="FFFFFF"/>
                </a:solidFill>
                <a:latin typeface="Arial"/>
                <a:cs typeface="Arial"/>
              </a:rPr>
              <a:t>Los medicamentos y vitaminas </a:t>
            </a:r>
          </a:p>
          <a:p>
            <a:pPr marL="171450" indent="-77788">
              <a:lnSpc>
                <a:spcPct val="150000"/>
              </a:lnSpc>
              <a:buFont typeface="Arial"/>
              <a:buChar char="•"/>
            </a:pPr>
            <a:r>
              <a:rPr lang="es-ES" sz="1200" b="1" dirty="0" smtClean="0">
                <a:solidFill>
                  <a:srgbClr val="FFFFFF"/>
                </a:solidFill>
                <a:latin typeface="Arial"/>
                <a:cs typeface="Arial"/>
              </a:rPr>
              <a:t>La obesidad y su problemática</a:t>
            </a:r>
          </a:p>
          <a:p>
            <a:pPr marL="171450" indent="-77788">
              <a:lnSpc>
                <a:spcPct val="150000"/>
              </a:lnSpc>
              <a:buFont typeface="Arial"/>
              <a:buChar char="•"/>
            </a:pPr>
            <a:r>
              <a:rPr lang="es-ES" sz="1200" b="1" dirty="0" smtClean="0">
                <a:solidFill>
                  <a:srgbClr val="FFFFFF"/>
                </a:solidFill>
                <a:latin typeface="Arial"/>
                <a:cs typeface="Arial"/>
              </a:rPr>
              <a:t>Los azucares </a:t>
            </a:r>
          </a:p>
          <a:p>
            <a:pPr marL="171450" indent="-77788">
              <a:lnSpc>
                <a:spcPct val="150000"/>
              </a:lnSpc>
              <a:buFont typeface="Arial"/>
              <a:buChar char="•"/>
            </a:pPr>
            <a:r>
              <a:rPr lang="es-ES" sz="1200" b="1" dirty="0" smtClean="0">
                <a:solidFill>
                  <a:srgbClr val="FFFFFF"/>
                </a:solidFill>
                <a:latin typeface="Arial"/>
                <a:cs typeface="Arial"/>
              </a:rPr>
              <a:t>Medicina del deporte y el entretenimiento</a:t>
            </a:r>
          </a:p>
          <a:p>
            <a:pPr marL="171450" indent="-77788">
              <a:lnSpc>
                <a:spcPct val="150000"/>
              </a:lnSpc>
              <a:buFont typeface="Arial"/>
              <a:buChar char="•"/>
            </a:pPr>
            <a:r>
              <a:rPr lang="es-ES" sz="1200" b="1" dirty="0" smtClean="0">
                <a:solidFill>
                  <a:srgbClr val="FFFFFF"/>
                </a:solidFill>
                <a:latin typeface="Arial"/>
                <a:cs typeface="Arial"/>
              </a:rPr>
              <a:t>Actividades de experimentación </a:t>
            </a:r>
            <a:endParaRPr lang="es-ES" sz="1200" dirty="0" smtClean="0">
              <a:solidFill>
                <a:srgbClr val="FFFFFF"/>
              </a:solidFill>
              <a:latin typeface="Arial"/>
              <a:cs typeface="Arial"/>
            </a:endParaRPr>
          </a:p>
          <a:p>
            <a:endParaRPr lang="es-ES" sz="1200" dirty="0" smtClean="0">
              <a:solidFill>
                <a:srgbClr val="FFFFFF"/>
              </a:solidFill>
              <a:latin typeface="Arial"/>
              <a:cs typeface="Arial"/>
            </a:endParaRPr>
          </a:p>
          <a:p>
            <a:r>
              <a:rPr lang="es-ES" sz="1200" b="1" dirty="0" smtClean="0">
                <a:solidFill>
                  <a:srgbClr val="FFFFFF"/>
                </a:solidFill>
                <a:latin typeface="Arial"/>
                <a:cs typeface="Arial"/>
              </a:rPr>
              <a:t> </a:t>
            </a:r>
            <a:endParaRPr lang="es-ES" sz="1200" b="1" dirty="0">
              <a:solidFill>
                <a:srgbClr val="FFFFFF"/>
              </a:solidFill>
              <a:latin typeface="Arial"/>
              <a:cs typeface="Arial"/>
            </a:endParaRPr>
          </a:p>
        </p:txBody>
      </p:sp>
    </p:spTree>
    <p:extLst>
      <p:ext uri="{BB962C8B-B14F-4D97-AF65-F5344CB8AC3E}">
        <p14:creationId xmlns:p14="http://schemas.microsoft.com/office/powerpoint/2010/main" xmlns="" val="19064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358181" y="2984761"/>
            <a:ext cx="1725536" cy="738594"/>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Tecnologías del saber</a:t>
            </a:r>
            <a:endParaRPr lang="es-ES" sz="1600" b="1" dirty="0">
              <a:solidFill>
                <a:schemeClr val="tx1"/>
              </a:solidFill>
              <a:latin typeface="Arial"/>
              <a:cs typeface="Arial"/>
            </a:endParaRPr>
          </a:p>
        </p:txBody>
      </p:sp>
      <p:sp>
        <p:nvSpPr>
          <p:cNvPr id="7" name="CuadroTexto 6"/>
          <p:cNvSpPr txBox="1"/>
          <p:nvPr/>
        </p:nvSpPr>
        <p:spPr>
          <a:xfrm>
            <a:off x="2083717" y="1659345"/>
            <a:ext cx="6076681" cy="2462213"/>
          </a:xfrm>
          <a:prstGeom prst="rect">
            <a:avLst/>
          </a:prstGeom>
          <a:noFill/>
        </p:spPr>
        <p:txBody>
          <a:bodyPr wrap="square" rtlCol="0">
            <a:spAutoFit/>
          </a:bodyPr>
          <a:lstStyle/>
          <a:p>
            <a:pPr algn="just"/>
            <a:r>
              <a:rPr lang="es-ES" sz="1400" dirty="0" smtClean="0">
                <a:solidFill>
                  <a:srgbClr val="FFFFFF"/>
                </a:solidFill>
                <a:latin typeface="Arial"/>
                <a:cs typeface="Arial"/>
              </a:rPr>
              <a:t>Una herramienta fundamental hoy en día para el aprendizaje son las tecnologías y su innovación. A través de ellas se conoce la evolución de la historia y las formas de pensamiento en los diferentes países en el mundo, permitiendo generar mayor desarrollo, cultura y más competitividad. Acercar a la sociedad al conocimiento a través de la temática de la ciencia y la tecnología es un objetivo noble y enriquecedor </a:t>
            </a:r>
            <a:r>
              <a:rPr lang="es-ES_tradnl" sz="1400" dirty="0" smtClean="0">
                <a:solidFill>
                  <a:srgbClr val="FFFFFF"/>
                </a:solidFill>
                <a:latin typeface="Arial"/>
                <a:cs typeface="Arial"/>
              </a:rPr>
              <a:t>en nuestra comunidad.</a:t>
            </a:r>
            <a:endParaRPr lang="es-ES" sz="1400" dirty="0" smtClean="0">
              <a:solidFill>
                <a:srgbClr val="FFFFFF"/>
              </a:solidFill>
              <a:latin typeface="Arial"/>
              <a:cs typeface="Arial"/>
            </a:endParaRPr>
          </a:p>
          <a:p>
            <a:pPr algn="just"/>
            <a:endParaRPr lang="es-ES" sz="1400" dirty="0" smtClean="0">
              <a:solidFill>
                <a:srgbClr val="FFFFFF"/>
              </a:solidFill>
              <a:latin typeface="Arial"/>
              <a:cs typeface="Arial"/>
            </a:endParaRPr>
          </a:p>
          <a:p>
            <a:pPr algn="just"/>
            <a:r>
              <a:rPr lang="es-ES" sz="1400" dirty="0" smtClean="0">
                <a:solidFill>
                  <a:srgbClr val="FFFFFF"/>
                </a:solidFill>
                <a:latin typeface="Arial"/>
                <a:cs typeface="Arial"/>
              </a:rPr>
              <a:t>A manera de llevar el conocimiento de la ciencia y la tecnología a la sociedad, se siguieren los siguientes temas para el desarrollo de las actividades:</a:t>
            </a:r>
          </a:p>
        </p:txBody>
      </p:sp>
      <p:sp>
        <p:nvSpPr>
          <p:cNvPr id="8" name="CuadroTexto 7"/>
          <p:cNvSpPr txBox="1"/>
          <p:nvPr/>
        </p:nvSpPr>
        <p:spPr>
          <a:xfrm>
            <a:off x="3447682" y="3924162"/>
            <a:ext cx="3913138" cy="2846933"/>
          </a:xfrm>
          <a:prstGeom prst="rect">
            <a:avLst/>
          </a:prstGeom>
          <a:noFill/>
        </p:spPr>
        <p:txBody>
          <a:bodyPr wrap="square" rtlCol="0">
            <a:spAutoFit/>
          </a:bodyPr>
          <a:lstStyle/>
          <a:p>
            <a:pPr marL="171450" indent="-77788">
              <a:lnSpc>
                <a:spcPct val="150000"/>
              </a:lnSpc>
              <a:buFont typeface="Arial"/>
              <a:buChar char="•"/>
            </a:pPr>
            <a:r>
              <a:rPr lang="es-ES" sz="1200" b="1" dirty="0" smtClean="0">
                <a:solidFill>
                  <a:srgbClr val="FFFFFF"/>
                </a:solidFill>
                <a:latin typeface="Arial"/>
                <a:cs typeface="Arial"/>
              </a:rPr>
              <a:t>La tecnología de hoy</a:t>
            </a:r>
          </a:p>
          <a:p>
            <a:pPr marL="171450" indent="-77788">
              <a:lnSpc>
                <a:spcPct val="150000"/>
              </a:lnSpc>
              <a:buFont typeface="Arial"/>
              <a:buChar char="•"/>
            </a:pPr>
            <a:r>
              <a:rPr lang="es-ES" sz="1200" b="1" dirty="0" smtClean="0">
                <a:solidFill>
                  <a:srgbClr val="FFFFFF"/>
                </a:solidFill>
                <a:latin typeface="Arial"/>
                <a:cs typeface="Arial"/>
              </a:rPr>
              <a:t>Tecnologías de la información</a:t>
            </a:r>
          </a:p>
          <a:p>
            <a:pPr marL="171450" indent="-77788">
              <a:lnSpc>
                <a:spcPct val="150000"/>
              </a:lnSpc>
              <a:buFont typeface="Arial"/>
              <a:buChar char="•"/>
            </a:pPr>
            <a:r>
              <a:rPr lang="es-ES" sz="1200" b="1" dirty="0" smtClean="0">
                <a:solidFill>
                  <a:srgbClr val="FFFFFF"/>
                </a:solidFill>
                <a:latin typeface="Arial"/>
                <a:cs typeface="Arial"/>
              </a:rPr>
              <a:t>Del correo postal al internet</a:t>
            </a:r>
          </a:p>
          <a:p>
            <a:pPr marL="171450" indent="-77788">
              <a:lnSpc>
                <a:spcPct val="150000"/>
              </a:lnSpc>
              <a:buFont typeface="Arial"/>
              <a:buChar char="•"/>
            </a:pPr>
            <a:r>
              <a:rPr lang="es-ES" sz="1200" b="1" dirty="0" smtClean="0">
                <a:solidFill>
                  <a:srgbClr val="FFFFFF"/>
                </a:solidFill>
                <a:latin typeface="Arial"/>
                <a:cs typeface="Arial"/>
              </a:rPr>
              <a:t>Comunicación y tecnología</a:t>
            </a:r>
          </a:p>
          <a:p>
            <a:pPr marL="171450" indent="-77788">
              <a:lnSpc>
                <a:spcPct val="150000"/>
              </a:lnSpc>
              <a:buFont typeface="Arial"/>
              <a:buChar char="•"/>
            </a:pPr>
            <a:r>
              <a:rPr lang="es-ES" sz="1200" b="1" dirty="0" smtClean="0">
                <a:solidFill>
                  <a:srgbClr val="FFFFFF"/>
                </a:solidFill>
                <a:latin typeface="Arial"/>
                <a:cs typeface="Arial"/>
              </a:rPr>
              <a:t>¿Por qué se mueven los automóviles?</a:t>
            </a:r>
          </a:p>
          <a:p>
            <a:pPr marL="171450" indent="-77788">
              <a:lnSpc>
                <a:spcPct val="150000"/>
              </a:lnSpc>
              <a:buFont typeface="Arial"/>
              <a:buChar char="•"/>
            </a:pPr>
            <a:r>
              <a:rPr lang="es-ES" sz="1200" b="1" dirty="0" smtClean="0">
                <a:solidFill>
                  <a:srgbClr val="FFFFFF"/>
                </a:solidFill>
                <a:latin typeface="Arial"/>
                <a:cs typeface="Arial"/>
              </a:rPr>
              <a:t>¿Cómo funciona el internet?</a:t>
            </a:r>
          </a:p>
          <a:p>
            <a:pPr marL="171450" indent="-77788">
              <a:lnSpc>
                <a:spcPct val="150000"/>
              </a:lnSpc>
              <a:buFont typeface="Arial"/>
              <a:buChar char="•"/>
            </a:pPr>
            <a:r>
              <a:rPr lang="es-ES" sz="1200" b="1" dirty="0" smtClean="0">
                <a:solidFill>
                  <a:srgbClr val="FFFFFF"/>
                </a:solidFill>
                <a:latin typeface="Arial"/>
                <a:cs typeface="Arial"/>
              </a:rPr>
              <a:t>La Biotecnología</a:t>
            </a:r>
          </a:p>
          <a:p>
            <a:pPr marL="171450" indent="-77788">
              <a:lnSpc>
                <a:spcPct val="150000"/>
              </a:lnSpc>
              <a:buFont typeface="Arial"/>
              <a:buChar char="•"/>
            </a:pPr>
            <a:r>
              <a:rPr lang="es-ES" sz="1200" b="1" dirty="0" smtClean="0">
                <a:solidFill>
                  <a:srgbClr val="FFFFFF"/>
                </a:solidFill>
                <a:latin typeface="Arial"/>
                <a:cs typeface="Arial"/>
              </a:rPr>
              <a:t>La Nanotecnología</a:t>
            </a:r>
          </a:p>
          <a:p>
            <a:pPr marL="171450" indent="-77788">
              <a:lnSpc>
                <a:spcPct val="150000"/>
              </a:lnSpc>
              <a:buFont typeface="Arial"/>
              <a:buChar char="•"/>
            </a:pPr>
            <a:r>
              <a:rPr lang="es-ES" sz="1200" b="1" dirty="0" smtClean="0">
                <a:solidFill>
                  <a:srgbClr val="FFFFFF"/>
                </a:solidFill>
                <a:latin typeface="Arial"/>
                <a:cs typeface="Arial"/>
              </a:rPr>
              <a:t>La Astronomía </a:t>
            </a:r>
          </a:p>
          <a:p>
            <a:pPr marL="171450" indent="-77788">
              <a:lnSpc>
                <a:spcPct val="150000"/>
              </a:lnSpc>
              <a:buFont typeface="Arial"/>
              <a:buChar char="•"/>
            </a:pPr>
            <a:r>
              <a:rPr lang="es-ES" sz="1200" b="1" dirty="0" smtClean="0">
                <a:solidFill>
                  <a:srgbClr val="FFFFFF"/>
                </a:solidFill>
                <a:latin typeface="Arial"/>
                <a:cs typeface="Arial"/>
              </a:rPr>
              <a:t>Actividades de experimentación </a:t>
            </a:r>
            <a:endParaRPr lang="es-ES" sz="1200" dirty="0" smtClean="0">
              <a:solidFill>
                <a:srgbClr val="FFFFFF"/>
              </a:solidFill>
              <a:latin typeface="Arial"/>
              <a:cs typeface="Arial"/>
            </a:endParaRPr>
          </a:p>
        </p:txBody>
      </p:sp>
      <p:pic>
        <p:nvPicPr>
          <p:cNvPr id="9" name="Imagen 8"/>
          <p:cNvPicPr>
            <a:picLocks noChangeAspect="1"/>
          </p:cNvPicPr>
          <p:nvPr/>
        </p:nvPicPr>
        <p:blipFill rotWithShape="1">
          <a:blip r:embed="rId2"/>
          <a:srcRect t="20138" b="21700"/>
          <a:stretch/>
        </p:blipFill>
        <p:spPr>
          <a:xfrm>
            <a:off x="6672728" y="4121558"/>
            <a:ext cx="2471272" cy="2564431"/>
          </a:xfrm>
          <a:prstGeom prst="ellipse">
            <a:avLst/>
          </a:prstGeom>
          <a:ln>
            <a:noFill/>
          </a:ln>
          <a:effectLst>
            <a:softEdge rad="112500"/>
          </a:effectLst>
        </p:spPr>
      </p:pic>
    </p:spTree>
    <p:extLst>
      <p:ext uri="{BB962C8B-B14F-4D97-AF65-F5344CB8AC3E}">
        <p14:creationId xmlns:p14="http://schemas.microsoft.com/office/powerpoint/2010/main" xmlns="" val="193689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t="20138" b="21700"/>
          <a:stretch/>
        </p:blipFill>
        <p:spPr>
          <a:xfrm>
            <a:off x="6545726" y="4241172"/>
            <a:ext cx="2471272" cy="2564431"/>
          </a:xfrm>
          <a:prstGeom prst="ellipse">
            <a:avLst/>
          </a:prstGeom>
          <a:ln>
            <a:noFill/>
          </a:ln>
          <a:effectLst>
            <a:softEdge rad="112500"/>
          </a:effectLst>
        </p:spPr>
      </p:pic>
      <p:sp>
        <p:nvSpPr>
          <p:cNvPr id="5" name="Rectángulo redondeado 4"/>
          <p:cNvSpPr/>
          <p:nvPr/>
        </p:nvSpPr>
        <p:spPr>
          <a:xfrm>
            <a:off x="259544" y="2787497"/>
            <a:ext cx="1725536" cy="738594"/>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Medio Ambiente</a:t>
            </a:r>
            <a:endParaRPr lang="es-ES" sz="1600" b="1" dirty="0">
              <a:solidFill>
                <a:schemeClr val="tx1"/>
              </a:solidFill>
              <a:latin typeface="Arial"/>
              <a:cs typeface="Arial"/>
            </a:endParaRPr>
          </a:p>
        </p:txBody>
      </p:sp>
      <p:sp>
        <p:nvSpPr>
          <p:cNvPr id="6" name="CuadroTexto 5"/>
          <p:cNvSpPr txBox="1"/>
          <p:nvPr/>
        </p:nvSpPr>
        <p:spPr>
          <a:xfrm>
            <a:off x="1985080" y="1690052"/>
            <a:ext cx="6397252" cy="2677656"/>
          </a:xfrm>
          <a:prstGeom prst="rect">
            <a:avLst/>
          </a:prstGeom>
          <a:noFill/>
        </p:spPr>
        <p:txBody>
          <a:bodyPr wrap="square" rtlCol="0">
            <a:spAutoFit/>
          </a:bodyPr>
          <a:lstStyle/>
          <a:p>
            <a:pPr algn="just"/>
            <a:r>
              <a:rPr lang="es-ES" sz="1400" dirty="0">
                <a:solidFill>
                  <a:srgbClr val="FFFFFF"/>
                </a:solidFill>
                <a:latin typeface="Arial"/>
                <a:cs typeface="Arial"/>
              </a:rPr>
              <a:t>El medio ambiente en el que vivimos </a:t>
            </a:r>
            <a:r>
              <a:rPr lang="es-ES" sz="1400" dirty="0" smtClean="0">
                <a:solidFill>
                  <a:srgbClr val="FFFFFF"/>
                </a:solidFill>
                <a:latin typeface="Arial"/>
                <a:cs typeface="Arial"/>
              </a:rPr>
              <a:t>es </a:t>
            </a:r>
            <a:r>
              <a:rPr lang="es-ES" sz="1400" dirty="0">
                <a:solidFill>
                  <a:srgbClr val="FFFFFF"/>
                </a:solidFill>
                <a:latin typeface="Arial"/>
                <a:cs typeface="Arial"/>
              </a:rPr>
              <a:t>tan importante como la vida misma. A través de él respiramos, nos alimentamos, en él habitan todos los seres vivos: seres humanos, flora y fauna. </a:t>
            </a:r>
            <a:r>
              <a:rPr lang="es-ES_tradnl" sz="1400" dirty="0" smtClean="0">
                <a:solidFill>
                  <a:srgbClr val="FFFFFF"/>
                </a:solidFill>
                <a:latin typeface="Arial"/>
                <a:cs typeface="Arial"/>
              </a:rPr>
              <a:t>El </a:t>
            </a:r>
            <a:r>
              <a:rPr lang="es-ES_tradnl" sz="1400" dirty="0">
                <a:solidFill>
                  <a:srgbClr val="FFFFFF"/>
                </a:solidFill>
                <a:latin typeface="Arial"/>
                <a:cs typeface="Arial"/>
              </a:rPr>
              <a:t>medio ambiente es </a:t>
            </a:r>
            <a:r>
              <a:rPr lang="es-ES_tradnl" sz="1400" dirty="0" smtClean="0">
                <a:solidFill>
                  <a:srgbClr val="FFFFFF"/>
                </a:solidFill>
                <a:latin typeface="Arial"/>
                <a:cs typeface="Arial"/>
              </a:rPr>
              <a:t>el soporte </a:t>
            </a:r>
            <a:r>
              <a:rPr lang="es-ES_tradnl" sz="1400" dirty="0">
                <a:solidFill>
                  <a:srgbClr val="FFFFFF"/>
                </a:solidFill>
                <a:latin typeface="Arial"/>
                <a:cs typeface="Arial"/>
              </a:rPr>
              <a:t>de vida así como todos sus componentes: aire, agua, atmósfera, rocas, </a:t>
            </a:r>
            <a:r>
              <a:rPr lang="es-ES_tradnl" sz="1400" dirty="0" smtClean="0">
                <a:solidFill>
                  <a:srgbClr val="FFFFFF"/>
                </a:solidFill>
                <a:latin typeface="Arial"/>
                <a:cs typeface="Arial"/>
              </a:rPr>
              <a:t>vegetales y animales. </a:t>
            </a:r>
          </a:p>
          <a:p>
            <a:pPr algn="just"/>
            <a:endParaRPr lang="es-ES_tradnl" sz="1400" dirty="0">
              <a:solidFill>
                <a:srgbClr val="FFFFFF"/>
              </a:solidFill>
              <a:latin typeface="Arial"/>
              <a:cs typeface="Arial"/>
            </a:endParaRPr>
          </a:p>
          <a:p>
            <a:pPr algn="just"/>
            <a:r>
              <a:rPr lang="es-ES_tradnl" sz="1400" dirty="0" smtClean="0">
                <a:solidFill>
                  <a:srgbClr val="FFFFFF"/>
                </a:solidFill>
                <a:latin typeface="Arial"/>
                <a:cs typeface="Arial"/>
              </a:rPr>
              <a:t>Dado que todos los componentes están en constante interacción, es importante acercar a la sociedad a estos temas, al cuidado del medio ambiente y a impulsar una cultura a la población sobre los cambios que sufre nuestro planeta. </a:t>
            </a:r>
          </a:p>
          <a:p>
            <a:pPr algn="just"/>
            <a:endParaRPr lang="es-ES_tradnl" sz="1400" dirty="0">
              <a:solidFill>
                <a:srgbClr val="FFFFFF"/>
              </a:solidFill>
              <a:latin typeface="Arial"/>
              <a:cs typeface="Arial"/>
            </a:endParaRPr>
          </a:p>
          <a:p>
            <a:pPr algn="just"/>
            <a:r>
              <a:rPr lang="es-ES_tradnl" sz="1400" dirty="0" smtClean="0">
                <a:solidFill>
                  <a:srgbClr val="FFFFFF"/>
                </a:solidFill>
                <a:latin typeface="Arial"/>
                <a:cs typeface="Arial"/>
              </a:rPr>
              <a:t>S</a:t>
            </a:r>
            <a:r>
              <a:rPr lang="es-ES" sz="1400" dirty="0" smtClean="0">
                <a:solidFill>
                  <a:srgbClr val="FFFFFF"/>
                </a:solidFill>
                <a:latin typeface="Arial"/>
                <a:cs typeface="Arial"/>
              </a:rPr>
              <a:t>e </a:t>
            </a:r>
            <a:r>
              <a:rPr lang="es-ES" sz="1400" dirty="0">
                <a:solidFill>
                  <a:srgbClr val="FFFFFF"/>
                </a:solidFill>
                <a:latin typeface="Arial"/>
                <a:cs typeface="Arial"/>
              </a:rPr>
              <a:t>siguieren las siguientes temas para el desarrollo de las actividades</a:t>
            </a:r>
            <a:r>
              <a:rPr lang="es-ES" sz="1400" dirty="0" smtClean="0">
                <a:solidFill>
                  <a:srgbClr val="FFFFFF"/>
                </a:solidFill>
                <a:latin typeface="Arial"/>
                <a:cs typeface="Arial"/>
              </a:rPr>
              <a:t>:</a:t>
            </a:r>
            <a:endParaRPr lang="es-ES" sz="1400" dirty="0">
              <a:solidFill>
                <a:srgbClr val="FFFFFF"/>
              </a:solidFill>
              <a:latin typeface="Arial"/>
              <a:cs typeface="Arial"/>
            </a:endParaRPr>
          </a:p>
        </p:txBody>
      </p:sp>
      <p:sp>
        <p:nvSpPr>
          <p:cNvPr id="7" name="CuadroTexto 6"/>
          <p:cNvSpPr txBox="1"/>
          <p:nvPr/>
        </p:nvSpPr>
        <p:spPr>
          <a:xfrm>
            <a:off x="2627497" y="4423940"/>
            <a:ext cx="2736646" cy="2336537"/>
          </a:xfrm>
          <a:prstGeom prst="rect">
            <a:avLst/>
          </a:prstGeom>
          <a:noFill/>
        </p:spPr>
        <p:txBody>
          <a:bodyPr wrap="none" rtlCol="0">
            <a:spAutoFit/>
          </a:bodyPr>
          <a:lstStyle/>
          <a:p>
            <a:pPr marL="171450" indent="-77788">
              <a:lnSpc>
                <a:spcPct val="150000"/>
              </a:lnSpc>
              <a:buFont typeface="Arial"/>
              <a:buChar char="•"/>
            </a:pPr>
            <a:r>
              <a:rPr lang="es-ES" sz="1400" b="1" kern="1200" dirty="0">
                <a:solidFill>
                  <a:srgbClr val="FFFFFF"/>
                </a:solidFill>
                <a:latin typeface="Arial"/>
                <a:cs typeface="Arial"/>
              </a:rPr>
              <a:t>Sustentabilidad</a:t>
            </a:r>
          </a:p>
          <a:p>
            <a:pPr marL="171450" indent="-77788">
              <a:lnSpc>
                <a:spcPct val="150000"/>
              </a:lnSpc>
              <a:buFont typeface="Arial"/>
              <a:buChar char="•"/>
            </a:pPr>
            <a:r>
              <a:rPr lang="es-ES" sz="1400" b="1" kern="1200" dirty="0">
                <a:solidFill>
                  <a:srgbClr val="FFFFFF"/>
                </a:solidFill>
                <a:latin typeface="Arial"/>
                <a:cs typeface="Arial"/>
              </a:rPr>
              <a:t>Biodiversidad </a:t>
            </a:r>
          </a:p>
          <a:p>
            <a:pPr marL="171450" indent="-77788">
              <a:lnSpc>
                <a:spcPct val="150000"/>
              </a:lnSpc>
              <a:buFont typeface="Arial"/>
              <a:buChar char="•"/>
            </a:pPr>
            <a:r>
              <a:rPr lang="es-ES" sz="1400" b="1" kern="1200" dirty="0" smtClean="0">
                <a:solidFill>
                  <a:srgbClr val="FFFFFF"/>
                </a:solidFill>
                <a:latin typeface="Arial"/>
                <a:cs typeface="Arial"/>
              </a:rPr>
              <a:t>Cambio climátic</a:t>
            </a:r>
            <a:r>
              <a:rPr lang="es-ES" sz="1400" b="1" kern="1200" dirty="0">
                <a:solidFill>
                  <a:srgbClr val="FFFFFF"/>
                </a:solidFill>
                <a:latin typeface="Arial"/>
                <a:cs typeface="Arial"/>
              </a:rPr>
              <a:t>o</a:t>
            </a:r>
            <a:r>
              <a:rPr lang="es-ES" sz="1400" b="1" kern="1200" dirty="0" smtClean="0">
                <a:solidFill>
                  <a:srgbClr val="FFFFFF"/>
                </a:solidFill>
                <a:latin typeface="Arial"/>
                <a:cs typeface="Arial"/>
              </a:rPr>
              <a:t> </a:t>
            </a:r>
          </a:p>
          <a:p>
            <a:pPr marL="171450" indent="-77788">
              <a:lnSpc>
                <a:spcPct val="150000"/>
              </a:lnSpc>
              <a:buFont typeface="Arial"/>
              <a:buChar char="•"/>
            </a:pPr>
            <a:r>
              <a:rPr lang="es-ES" sz="1400" b="1" kern="1200" dirty="0" smtClean="0">
                <a:solidFill>
                  <a:srgbClr val="FFFFFF"/>
                </a:solidFill>
                <a:latin typeface="Arial"/>
                <a:cs typeface="Arial"/>
              </a:rPr>
              <a:t>La energías</a:t>
            </a:r>
          </a:p>
          <a:p>
            <a:pPr marL="171450" indent="-77788">
              <a:lnSpc>
                <a:spcPct val="150000"/>
              </a:lnSpc>
              <a:buFont typeface="Arial"/>
              <a:buChar char="•"/>
            </a:pPr>
            <a:r>
              <a:rPr lang="es-ES" sz="1400" b="1" kern="1200" dirty="0">
                <a:solidFill>
                  <a:srgbClr val="FFFFFF"/>
                </a:solidFill>
                <a:latin typeface="Arial"/>
                <a:cs typeface="Arial"/>
              </a:rPr>
              <a:t>El humo</a:t>
            </a:r>
          </a:p>
          <a:p>
            <a:pPr marL="171450" indent="-77788">
              <a:lnSpc>
                <a:spcPct val="150000"/>
              </a:lnSpc>
              <a:buFont typeface="Arial"/>
              <a:buChar char="•"/>
            </a:pPr>
            <a:r>
              <a:rPr lang="es-ES_tradnl" sz="1400" b="1" kern="1200" dirty="0" smtClean="0">
                <a:solidFill>
                  <a:srgbClr val="FFFFFF"/>
                </a:solidFill>
                <a:latin typeface="Arial"/>
                <a:cs typeface="Arial"/>
              </a:rPr>
              <a:t>Los aerosoles y la atmósfera</a:t>
            </a:r>
          </a:p>
          <a:p>
            <a:pPr marL="171450" indent="-77788">
              <a:lnSpc>
                <a:spcPct val="150000"/>
              </a:lnSpc>
              <a:buFont typeface="Arial"/>
              <a:buChar char="•"/>
            </a:pPr>
            <a:r>
              <a:rPr lang="es-ES" sz="1400" b="1" kern="1200" dirty="0" smtClean="0">
                <a:solidFill>
                  <a:srgbClr val="FFFFFF"/>
                </a:solidFill>
                <a:latin typeface="Arial"/>
                <a:cs typeface="Arial"/>
              </a:rPr>
              <a:t>La contaminación</a:t>
            </a:r>
          </a:p>
        </p:txBody>
      </p:sp>
      <p:sp>
        <p:nvSpPr>
          <p:cNvPr id="9" name="CuadroTexto 8"/>
          <p:cNvSpPr txBox="1"/>
          <p:nvPr/>
        </p:nvSpPr>
        <p:spPr>
          <a:xfrm>
            <a:off x="5626838" y="4603671"/>
            <a:ext cx="3005951" cy="1367041"/>
          </a:xfrm>
          <a:prstGeom prst="rect">
            <a:avLst/>
          </a:prstGeom>
          <a:noFill/>
        </p:spPr>
        <p:txBody>
          <a:bodyPr wrap="none" rtlCol="0">
            <a:spAutoFit/>
          </a:bodyPr>
          <a:lstStyle/>
          <a:p>
            <a:pPr marL="171450" indent="-77788">
              <a:lnSpc>
                <a:spcPct val="150000"/>
              </a:lnSpc>
              <a:buFont typeface="Arial"/>
              <a:buChar char="•"/>
            </a:pPr>
            <a:r>
              <a:rPr lang="es-ES" sz="1400" b="1" dirty="0" smtClean="0">
                <a:solidFill>
                  <a:srgbClr val="FFFFFF"/>
                </a:solidFill>
                <a:latin typeface="Arial"/>
                <a:cs typeface="Arial"/>
              </a:rPr>
              <a:t>El agua</a:t>
            </a:r>
          </a:p>
          <a:p>
            <a:pPr marL="171450" indent="-77788">
              <a:lnSpc>
                <a:spcPct val="150000"/>
              </a:lnSpc>
              <a:buFont typeface="Arial"/>
              <a:buChar char="•"/>
            </a:pPr>
            <a:r>
              <a:rPr lang="es-ES" sz="1400" b="1" dirty="0" smtClean="0">
                <a:solidFill>
                  <a:srgbClr val="FFFFFF"/>
                </a:solidFill>
                <a:latin typeface="Arial"/>
                <a:cs typeface="Arial"/>
              </a:rPr>
              <a:t>El suelo</a:t>
            </a:r>
          </a:p>
          <a:p>
            <a:pPr marL="171450" indent="-77788">
              <a:lnSpc>
                <a:spcPct val="150000"/>
              </a:lnSpc>
              <a:buFont typeface="Arial"/>
              <a:buChar char="•"/>
            </a:pPr>
            <a:r>
              <a:rPr lang="es-ES" sz="1400" b="1" dirty="0" smtClean="0">
                <a:solidFill>
                  <a:srgbClr val="FFFFFF"/>
                </a:solidFill>
                <a:latin typeface="Arial"/>
                <a:cs typeface="Arial"/>
              </a:rPr>
              <a:t>Los mares</a:t>
            </a:r>
          </a:p>
          <a:p>
            <a:pPr marL="171450" indent="-77788">
              <a:lnSpc>
                <a:spcPct val="150000"/>
              </a:lnSpc>
              <a:buFont typeface="Arial"/>
              <a:buChar char="•"/>
            </a:pPr>
            <a:r>
              <a:rPr lang="es-ES" sz="1400" b="1" dirty="0" smtClean="0">
                <a:solidFill>
                  <a:srgbClr val="FFFFFF"/>
                </a:solidFill>
                <a:latin typeface="Arial"/>
                <a:cs typeface="Arial"/>
              </a:rPr>
              <a:t>Actividades de experimentación</a:t>
            </a:r>
            <a:endParaRPr lang="es-ES" sz="1400" b="1" dirty="0">
              <a:solidFill>
                <a:srgbClr val="FFFFFF"/>
              </a:solidFill>
              <a:latin typeface="Arial"/>
              <a:cs typeface="Arial"/>
            </a:endParaRPr>
          </a:p>
        </p:txBody>
      </p:sp>
    </p:spTree>
    <p:extLst>
      <p:ext uri="{BB962C8B-B14F-4D97-AF65-F5344CB8AC3E}">
        <p14:creationId xmlns:p14="http://schemas.microsoft.com/office/powerpoint/2010/main" xmlns="" val="702455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t="20138" b="21700"/>
          <a:stretch/>
        </p:blipFill>
        <p:spPr>
          <a:xfrm>
            <a:off x="6545726" y="4241172"/>
            <a:ext cx="2471272" cy="2564431"/>
          </a:xfrm>
          <a:prstGeom prst="ellipse">
            <a:avLst/>
          </a:prstGeom>
          <a:ln>
            <a:noFill/>
          </a:ln>
          <a:effectLst>
            <a:softEdge rad="112500"/>
          </a:effectLst>
        </p:spPr>
      </p:pic>
      <p:sp>
        <p:nvSpPr>
          <p:cNvPr id="5" name="Rectángulo redondeado 4"/>
          <p:cNvSpPr/>
          <p:nvPr/>
        </p:nvSpPr>
        <p:spPr>
          <a:xfrm>
            <a:off x="259543" y="2787497"/>
            <a:ext cx="1947469" cy="738594"/>
          </a:xfrm>
          <a:prstGeom prst="roundRect">
            <a:avLst/>
          </a:prstGeom>
          <a:gradFill flip="none" rotWithShape="1">
            <a:gsLst>
              <a:gs pos="0">
                <a:srgbClr val="3366FF"/>
              </a:gs>
              <a:gs pos="100000">
                <a:srgbClr val="FFFFFF"/>
              </a:gs>
            </a:gsLst>
            <a:path path="circle">
              <a:fillToRect l="100000" t="100000"/>
            </a:path>
            <a:tileRect r="-100000" b="-100000"/>
          </a:gradFill>
        </p:spPr>
        <p:style>
          <a:lnRef idx="0">
            <a:schemeClr val="dk1"/>
          </a:lnRef>
          <a:fillRef idx="3">
            <a:schemeClr val="dk1"/>
          </a:fillRef>
          <a:effectRef idx="3">
            <a:schemeClr val="dk1"/>
          </a:effectRef>
          <a:fontRef idx="minor">
            <a:schemeClr val="lt1"/>
          </a:fontRef>
        </p:style>
        <p:txBody>
          <a:bodyPr rtlCol="0" anchor="ctr"/>
          <a:lstStyle/>
          <a:p>
            <a:pPr algn="ctr"/>
            <a:r>
              <a:rPr lang="es-ES" sz="1600" b="1" dirty="0" smtClean="0">
                <a:solidFill>
                  <a:schemeClr val="tx1"/>
                </a:solidFill>
                <a:latin typeface="Arial"/>
                <a:cs typeface="Arial"/>
              </a:rPr>
              <a:t>Grandes Descubrimientos</a:t>
            </a:r>
            <a:endParaRPr lang="es-ES" sz="1600" b="1" dirty="0">
              <a:solidFill>
                <a:schemeClr val="tx1"/>
              </a:solidFill>
              <a:latin typeface="Arial"/>
              <a:cs typeface="Arial"/>
            </a:endParaRPr>
          </a:p>
        </p:txBody>
      </p:sp>
      <p:sp>
        <p:nvSpPr>
          <p:cNvPr id="2" name="Rectángulo 1"/>
          <p:cNvSpPr/>
          <p:nvPr/>
        </p:nvSpPr>
        <p:spPr>
          <a:xfrm>
            <a:off x="2285999" y="1125433"/>
            <a:ext cx="5346073" cy="4801315"/>
          </a:xfrm>
          <a:prstGeom prst="rect">
            <a:avLst/>
          </a:prstGeom>
        </p:spPr>
        <p:txBody>
          <a:bodyPr wrap="square">
            <a:spAutoFit/>
          </a:bodyPr>
          <a:lstStyle/>
          <a:p>
            <a:r>
              <a:rPr lang="es-ES_tradnl" dirty="0">
                <a:solidFill>
                  <a:schemeClr val="bg1"/>
                </a:solidFill>
              </a:rPr>
              <a:t>* Astronomía (explora el Universo)</a:t>
            </a:r>
          </a:p>
          <a:p>
            <a:endParaRPr lang="es-ES" dirty="0">
              <a:solidFill>
                <a:schemeClr val="bg1"/>
              </a:solidFill>
            </a:endParaRPr>
          </a:p>
          <a:p>
            <a:r>
              <a:rPr lang="es-ES_tradnl" dirty="0">
                <a:solidFill>
                  <a:schemeClr val="bg1"/>
                </a:solidFill>
              </a:rPr>
              <a:t>* Biología (explora el mundo que te rodea)</a:t>
            </a:r>
          </a:p>
          <a:p>
            <a:endParaRPr lang="es-ES" dirty="0">
              <a:solidFill>
                <a:schemeClr val="bg1"/>
              </a:solidFill>
            </a:endParaRPr>
          </a:p>
          <a:p>
            <a:r>
              <a:rPr lang="es-ES_tradnl" dirty="0">
                <a:solidFill>
                  <a:schemeClr val="bg1"/>
                </a:solidFill>
              </a:rPr>
              <a:t>* Química (explora el mundo bajo un microscopio)</a:t>
            </a:r>
          </a:p>
          <a:p>
            <a:endParaRPr lang="es-ES" dirty="0">
              <a:solidFill>
                <a:schemeClr val="bg1"/>
              </a:solidFill>
            </a:endParaRPr>
          </a:p>
          <a:p>
            <a:r>
              <a:rPr lang="es-ES_tradnl" dirty="0">
                <a:solidFill>
                  <a:schemeClr val="bg1"/>
                </a:solidFill>
              </a:rPr>
              <a:t>* Ciencias de la Tierra (explora el interior de la Tierra)</a:t>
            </a:r>
          </a:p>
          <a:p>
            <a:endParaRPr lang="es-ES" dirty="0">
              <a:solidFill>
                <a:schemeClr val="bg1"/>
              </a:solidFill>
            </a:endParaRPr>
          </a:p>
          <a:p>
            <a:r>
              <a:rPr lang="es-ES_tradnl" dirty="0">
                <a:solidFill>
                  <a:schemeClr val="bg1"/>
                </a:solidFill>
              </a:rPr>
              <a:t>* Evolución (explora los mecanismos que explican la transformación y diversificación de las especies)</a:t>
            </a:r>
          </a:p>
          <a:p>
            <a:endParaRPr lang="es-ES" dirty="0">
              <a:solidFill>
                <a:schemeClr val="bg1"/>
              </a:solidFill>
            </a:endParaRPr>
          </a:p>
          <a:p>
            <a:r>
              <a:rPr lang="es-ES_tradnl" dirty="0">
                <a:solidFill>
                  <a:schemeClr val="bg1"/>
                </a:solidFill>
              </a:rPr>
              <a:t>* Genética (explora la herencia biológica que se transmite de generación en generación)</a:t>
            </a:r>
          </a:p>
          <a:p>
            <a:endParaRPr lang="es-ES" dirty="0">
              <a:solidFill>
                <a:schemeClr val="bg1"/>
              </a:solidFill>
            </a:endParaRPr>
          </a:p>
          <a:p>
            <a:r>
              <a:rPr lang="es-ES_tradnl" dirty="0">
                <a:solidFill>
                  <a:schemeClr val="bg1"/>
                </a:solidFill>
              </a:rPr>
              <a:t>* Medicina (explora la evolución de la salud)</a:t>
            </a:r>
          </a:p>
          <a:p>
            <a:endParaRPr lang="es-ES" dirty="0">
              <a:solidFill>
                <a:schemeClr val="bg1"/>
              </a:solidFill>
            </a:endParaRPr>
          </a:p>
          <a:p>
            <a:r>
              <a:rPr lang="es-ES_tradnl" dirty="0">
                <a:solidFill>
                  <a:schemeClr val="bg1"/>
                </a:solidFill>
              </a:rPr>
              <a:t>* Física (explora como funcionan las cosas)</a:t>
            </a:r>
            <a:endParaRPr lang="es-ES" dirty="0">
              <a:solidFill>
                <a:schemeClr val="bg1"/>
              </a:solidFill>
            </a:endParaRPr>
          </a:p>
        </p:txBody>
      </p:sp>
    </p:spTree>
    <p:extLst>
      <p:ext uri="{BB962C8B-B14F-4D97-AF65-F5344CB8AC3E}">
        <p14:creationId xmlns:p14="http://schemas.microsoft.com/office/powerpoint/2010/main" xmlns="" val="2121331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TotalTime>
  <Words>1590</Words>
  <Application>Microsoft Macintosh PowerPoint</Application>
  <PresentationFormat>Presentación en pantalla (4:3)</PresentationFormat>
  <Paragraphs>166</Paragraphs>
  <Slides>14</Slides>
  <Notes>0</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diapositiva</vt:lpstr>
      </vt:variant>
      <vt:variant>
        <vt:i4>14</vt:i4>
      </vt:variant>
    </vt:vector>
  </HeadingPairs>
  <TitlesOfParts>
    <vt:vector size="16" baseType="lpstr">
      <vt:lpstr>Tema de Office</vt:lpstr>
      <vt:lpstr>\\localhost\Users\Coecyt\Desktop\COECyT Coahuila\DLAA\01 JORGE\20 SNCYT\Macintosh HD:Users:Coecyt:Desktop:COECyT Coahuila:DLAA:ABIGAIL:130710 agradecimiento Seminario.docx!OLE_LINK2</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COECYT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Arellano Rodríguez</dc:creator>
  <cp:lastModifiedBy>Colegiado 3º GABY</cp:lastModifiedBy>
  <cp:revision>36</cp:revision>
  <dcterms:created xsi:type="dcterms:W3CDTF">2013-09-03T19:21:35Z</dcterms:created>
  <dcterms:modified xsi:type="dcterms:W3CDTF">2013-09-17T17:45:13Z</dcterms:modified>
</cp:coreProperties>
</file>