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8/28/2018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rot="10800000" flipV="1">
            <a:off x="2592593" y="3377902"/>
            <a:ext cx="8879746" cy="868680"/>
          </a:xfrm>
        </p:spPr>
        <p:txBody>
          <a:bodyPr>
            <a:normAutofit fontScale="90000"/>
          </a:bodyPr>
          <a:lstStyle/>
          <a:p>
            <a:r>
              <a:rPr lang="es-MX" sz="2000" dirty="0" smtClean="0"/>
              <a:t>Conceptos e ideas principales </a:t>
            </a:r>
            <a:br>
              <a:rPr lang="es-MX" sz="2000" dirty="0" smtClean="0"/>
            </a:br>
            <a:r>
              <a:rPr lang="es-ES" sz="2000" dirty="0"/>
              <a:t>diversas manifestaciones de violencia en el ámbito escolar que  menciona Carbajal, P (2002)  </a:t>
            </a:r>
            <a:r>
              <a:rPr lang="es-ES" sz="2000" dirty="0" smtClean="0"/>
              <a:t>.</a:t>
            </a:r>
            <a:br>
              <a:rPr lang="es-ES" sz="2000" dirty="0" smtClean="0"/>
            </a:br>
            <a:r>
              <a:rPr lang="es-ES" sz="2000" dirty="0" smtClean="0"/>
              <a:t/>
            </a:r>
            <a:br>
              <a:rPr lang="es-ES" sz="2000" dirty="0" smtClean="0"/>
            </a:br>
            <a:r>
              <a:rPr lang="es-ES" sz="2000" b="1" dirty="0"/>
              <a:t>“El diálogo como estrategia esencial para erradicar la violencia”</a:t>
            </a:r>
            <a:br>
              <a:rPr lang="es-ES" sz="2000" b="1" dirty="0"/>
            </a:br>
            <a:endParaRPr lang="es-ES" sz="2000" dirty="0"/>
          </a:p>
        </p:txBody>
      </p:sp>
    </p:spTree>
    <p:extLst>
      <p:ext uri="{BB962C8B-B14F-4D97-AF65-F5344CB8AC3E}">
        <p14:creationId xmlns:p14="http://schemas.microsoft.com/office/powerpoint/2010/main" val="3901236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398495" y="1592133"/>
            <a:ext cx="10030814" cy="5104398"/>
          </a:xfrm>
        </p:spPr>
        <p:txBody>
          <a:bodyPr>
            <a:normAutofit fontScale="62500" lnSpcReduction="20000"/>
          </a:bodyPr>
          <a:lstStyle/>
          <a:p>
            <a:r>
              <a:rPr lang="es-ES" dirty="0" smtClean="0"/>
              <a:t>C</a:t>
            </a:r>
            <a:r>
              <a:rPr lang="es-ES" dirty="0"/>
              <a:t> </a:t>
            </a:r>
            <a:r>
              <a:rPr lang="es-ES" sz="1900" dirty="0"/>
              <a:t>O N C E P T O S Mena (2003, p. 44) ve a “la violencia como fenómeno y los principios formativos para superarla, constituye un desafío para los e</a:t>
            </a:r>
            <a:r>
              <a:rPr lang="es-ES" sz="1900" dirty="0" smtClean="0"/>
              <a:t>ducadores</a:t>
            </a:r>
            <a:r>
              <a:rPr lang="es-ES" sz="1900" dirty="0"/>
              <a:t>, en tanto nos hagamos responsables de lo que sucede en los ambientes grupales de los que estamos a cargo”. La violencia escolar, se caracteriza por el objetivo que tienen algunos seres humanos de intentar tener el poder de controlar, manipular, y subyugar a otros (</a:t>
            </a:r>
            <a:r>
              <a:rPr lang="es-ES" sz="1900" dirty="0" err="1"/>
              <a:t>Pintus</a:t>
            </a:r>
            <a:r>
              <a:rPr lang="es-ES" sz="1900" dirty="0"/>
              <a:t>, s.f., p. 6). La violencia física son los actos contra las personas, en los que se incluye la agresión hacia alguna parte del cuerpo de la persona agredida (PREAL, 2003, p. 17). La violencia verbal y psicológica se nutren por la agresión a través de palabras y gestos, esto viene a causar un daño mayor a las ideas, pensamientos, sentimientos, e incluso actos de la persona (PREAL, 2003, p. 18). M A T E R I A L E S Entre los materiales que se utilizaron en la implementación de estrategias para minimizar la violencia en los Jardines de Niños nos encontramos con: *Se reforzaron los conocimientos respecto al reglamento del salón de clases. *Carteles que ampliaron sus conocimientos sobre los valores y antivalores. *Exposición de situaciones de violencia que los niños han enfrentado, y cómo es que han resuelto este tipo de conflictos. *Planteamiento de problemas, con el fin de que los niños buscaran las posibles soluciones sin necesidad de responder con una conducta agresiva (ejemplo, si un compañerito me pellizca o me dice una mala palabra qué puedo hacer para que esto no suceda nuevamente). M é </a:t>
            </a:r>
            <a:r>
              <a:rPr lang="es-ES" sz="1900" dirty="0" smtClean="0"/>
              <a:t>t </a:t>
            </a:r>
            <a:r>
              <a:rPr lang="es-ES" sz="1900" dirty="0"/>
              <a:t>o d o s El método a través del cual se recabó la información fue el etnográfico, el cual “está dirigido a comprender una determinada forma de vida desde el punto de vista de quienes pertenecen de manera natural a esta. Su meta es captar la visión de los nativos y el significado de sus acciones, de las situaciones que ellos viven y su relación con otras personas de la comunidad” (Rodríguez, Flores y García, 1996, p. 13). Así mismo se utilizaron las lista de cotejo que de acuerdo con la SEP las listas de cotejo son “una lista de palabras, frases u oraciones que señalan con precisión las tareas, acciones, procesos y actitudes que se desean evaluar (2012, p. 23). Por último se hizo uso de la guía de observación que es un instrumento que se basa en una lista de indicadores que pueden redactarse como afirmaciones o preguntas, que orientan el trabajo de observación dentro del aula señalando los aspectos que son relevantes al observar” (SEP, 2012, p. 21). R E S U L T A D O S Prevenir la violencia desde el interior de las aulas, resulta un reto muy grande, por ello es necesario que el docente utilice estrategias adecuadas que le permitan evitar o minimizar los casos de violencia que se presentan con sus alumnos. Por lo tanto, se puede deducir que en los tres Jardines de Niños, se ejerce la violencia en diferentes grados, por lo que, la labor del docente consistirá en dar oportunidad a los discentes de comprender la importancia de vivir en armonía con los demás y que, si enfrentan un conflicto deben buscar la manera más propicia para poder resolverlo. A la vez será necesario trabajar este tema de manera cercana con los padres de familia, para que comprendan la importancia de que sus hijos vivan en un ambiente sano libre de violencia. D I S C U S I </a:t>
            </a:r>
            <a:r>
              <a:rPr lang="es-ES" sz="1900" dirty="0" smtClean="0"/>
              <a:t>O </a:t>
            </a:r>
            <a:r>
              <a:rPr lang="es-ES" sz="1900" dirty="0"/>
              <a:t>N En la actualidad existen un sinfín de problemáticas que pueden perjudicar el bienestar del ser humano, sobre todo de aquellos grupos vulnerables que la sociedad misma ha discriminado y excluido ya sea por la apariencia física, el género, la salud, la economía, o capacidades especiales que hacen de cada uno de nosotros un caso particular. Las conductas agresivas dentro de la escuela no se reducen a acontecimientos de violencia física; sino que, se trata de abusos de poder por parte de personas más fuertes en contra de otra o de otras más débiles, por ello cabría cuestionarnos como futuras docentes ¿Qué hacemos para evitar la violencia</a:t>
            </a:r>
          </a:p>
        </p:txBody>
      </p:sp>
    </p:spTree>
    <p:extLst>
      <p:ext uri="{BB962C8B-B14F-4D97-AF65-F5344CB8AC3E}">
        <p14:creationId xmlns:p14="http://schemas.microsoft.com/office/powerpoint/2010/main" val="1812476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000" dirty="0"/>
              <a:t>“El diálogo como estrategia esencial para erradicar la violencia”</a:t>
            </a:r>
          </a:p>
        </p:txBody>
      </p:sp>
      <p:sp>
        <p:nvSpPr>
          <p:cNvPr id="4" name="Rectangle 1"/>
          <p:cNvSpPr>
            <a:spLocks noGrp="1" noChangeArrowheads="1"/>
          </p:cNvSpPr>
          <p:nvPr>
            <p:ph idx="1"/>
          </p:nvPr>
        </p:nvSpPr>
        <p:spPr bwMode="auto">
          <a:xfrm>
            <a:off x="2366682" y="1476316"/>
            <a:ext cx="8922777" cy="169277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sz="12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Acacio, E., González, A., Orive, C., Vega, C.</a:t>
            </a:r>
            <a:endParaRPr kumimoji="0" lang="es-ES_tradnl" sz="1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sz="1000" b="0" i="0" u="none" strike="noStrike" cap="none" normalizeH="0" baseline="0" dirty="0" smtClean="0">
                <a:ln>
                  <a:noFill/>
                </a:ln>
                <a:solidFill>
                  <a:srgbClr val="000000"/>
                </a:solidFill>
                <a:effectLst/>
                <a:latin typeface="Georgia" panose="02040502050405020303" pitchFamily="18" charset="0"/>
              </a:rPr>
              <a:t/>
            </a:r>
            <a:br>
              <a:rPr kumimoji="0" lang="es-ES_tradnl" sz="1000" b="0" i="0" u="none" strike="noStrike" cap="none" normalizeH="0" baseline="0" dirty="0" smtClean="0">
                <a:ln>
                  <a:noFill/>
                </a:ln>
                <a:solidFill>
                  <a:srgbClr val="000000"/>
                </a:solidFill>
                <a:effectLst/>
                <a:latin typeface="Georgia" panose="02040502050405020303" pitchFamily="18" charset="0"/>
              </a:rPr>
            </a:br>
            <a:endParaRPr kumimoji="0" lang="es-ES_tradnl" sz="1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sz="1200" b="0" i="1"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Desconfió de la </a:t>
            </a:r>
            <a:r>
              <a:rPr kumimoji="0" lang="es-ES_tradnl" sz="1200" b="0" i="1"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incomucabilidad</a:t>
            </a:r>
            <a:r>
              <a:rPr kumimoji="0" lang="es-ES_tradnl" sz="1200" b="0" i="1"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a:t>
            </a:r>
            <a:endParaRPr kumimoji="0" lang="es-ES_tradnl" sz="1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sz="1200" b="0" i="1"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es la fuente de toda violencia.</a:t>
            </a:r>
            <a:endParaRPr kumimoji="0" lang="es-ES_tradnl" sz="1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sz="1200" b="0" i="1"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Jean Paul Sartre.</a:t>
            </a:r>
            <a:endParaRPr kumimoji="0" lang="es-ES_tradnl" sz="1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sz="1800" b="0" i="0" u="none" strike="noStrike" cap="none" normalizeH="0" baseline="0" dirty="0" smtClean="0">
                <a:ln>
                  <a:noFill/>
                </a:ln>
                <a:solidFill>
                  <a:schemeClr val="tx1"/>
                </a:solidFill>
                <a:effectLst/>
                <a:latin typeface="Arial" panose="020B0604020202020204" pitchFamily="34" charset="0"/>
              </a:rPr>
              <a:t/>
            </a:r>
            <a:br>
              <a:rPr kumimoji="0" lang="es-ES_tradnl" sz="1800" b="0" i="0" u="none" strike="noStrike" cap="none" normalizeH="0" baseline="0" dirty="0" smtClean="0">
                <a:ln>
                  <a:noFill/>
                </a:ln>
                <a:solidFill>
                  <a:schemeClr val="tx1"/>
                </a:solidFill>
                <a:effectLst/>
                <a:latin typeface="Arial" panose="020B0604020202020204" pitchFamily="34" charset="0"/>
              </a:rPr>
            </a:br>
            <a:endParaRPr kumimoji="0" lang="es-ES_tradnl"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rot="10800000" flipV="1">
            <a:off x="2259104" y="2618663"/>
            <a:ext cx="9030354" cy="403187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ES_tradnl" sz="12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Palabras Clave:</a:t>
            </a:r>
            <a:r>
              <a:rPr kumimoji="0" lang="es-ES_tradnl" sz="12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s-ES_tradnl" sz="1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Violencia escolar, Comportamientos, Ambientes de confianza, Convivencia, Valores, Ética.</a:t>
            </a:r>
            <a:endParaRPr kumimoji="0" lang="es-ES_tradnl" sz="16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_tradnl" sz="1600" b="0" i="0" u="none" strike="noStrike" cap="none" normalizeH="0" baseline="0" dirty="0" smtClean="0">
                <a:ln>
                  <a:noFill/>
                </a:ln>
                <a:solidFill>
                  <a:srgbClr val="000000"/>
                </a:solidFill>
                <a:effectLst/>
                <a:latin typeface="Georgia" panose="02040502050405020303" pitchFamily="18" charset="0"/>
              </a:rPr>
              <a:t/>
            </a:r>
            <a:br>
              <a:rPr kumimoji="0" lang="es-ES_tradnl" sz="1600" b="0" i="0" u="none" strike="noStrike" cap="none" normalizeH="0" baseline="0" dirty="0" smtClean="0">
                <a:ln>
                  <a:noFill/>
                </a:ln>
                <a:solidFill>
                  <a:srgbClr val="000000"/>
                </a:solidFill>
                <a:effectLst/>
                <a:latin typeface="Georgia" panose="02040502050405020303" pitchFamily="18" charset="0"/>
              </a:rPr>
            </a:br>
            <a:endParaRPr kumimoji="0" lang="es-ES_tradnl" sz="1600" b="0" i="0" u="none" strike="noStrike" cap="none" normalizeH="0" baseline="0" dirty="0" smtClean="0">
              <a:ln>
                <a:noFill/>
              </a:ln>
              <a:solidFill>
                <a:schemeClr val="tx1"/>
              </a:solidFill>
              <a:effectLst/>
            </a:endParaRPr>
          </a:p>
          <a:p>
            <a:pPr lvl="0" algn="just" defTabSz="914400"/>
            <a:r>
              <a:rPr kumimoji="0" lang="es-ES_tradnl" sz="16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Resumen:</a:t>
            </a:r>
            <a:r>
              <a:rPr lang="es-ES" sz="1600" dirty="0"/>
              <a:t>l propósito de este artículo es ofrecer un panorama de las situaciones de violencia a los cuales se enfrenta hoy en día la educación, y de manera más directa el docente frente a grupo quien es el que interactúa más de cerca con los alumnos (as). Reconociendo así la magnitud y formas en las que se presenta la violencia escolar. En la primera parte se hace un breve recorrido teórico desde lo que significa e implica la violencia; así como el origen de la misma y puntos centrales para prevenirla. En la segunda parte de este trabajo se presentan los datos que se obtuvieron en la semana de observación en los diversos preescolares, retomando los comportamientos que se observan en el salón de clases donde supuestamente deberían encontrar un ambiente de confianza que les permita propiciar su desarrollo y adquirir las cualidades primordiales para una buena convivencia, fundamentada en los valores y ética tanto del docente como cada uno de los actores que son parte de la institución.</a:t>
            </a:r>
            <a:endParaRPr kumimoji="0" lang="es-ES_tradnl" sz="16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_tradnl" sz="1600" b="0" i="0" u="none" strike="noStrike" cap="none" normalizeH="0" baseline="0" dirty="0" smtClean="0">
                <a:ln>
                  <a:noFill/>
                </a:ln>
                <a:solidFill>
                  <a:srgbClr val="000000"/>
                </a:solidFill>
                <a:effectLst/>
                <a:latin typeface="Georgia" panose="02040502050405020303" pitchFamily="18" charset="0"/>
              </a:rPr>
              <a:t/>
            </a:r>
            <a:br>
              <a:rPr kumimoji="0" lang="es-ES_tradnl" sz="1600" b="0" i="0" u="none" strike="noStrike" cap="none" normalizeH="0" baseline="0" dirty="0" smtClean="0">
                <a:ln>
                  <a:noFill/>
                </a:ln>
                <a:solidFill>
                  <a:srgbClr val="000000"/>
                </a:solidFill>
                <a:effectLst/>
                <a:latin typeface="Georgia" panose="02040502050405020303" pitchFamily="18" charset="0"/>
              </a:rPr>
            </a:br>
            <a:endParaRPr kumimoji="0" lang="es-ES_tradnl" sz="16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63360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935915" y="268941"/>
            <a:ext cx="10568697" cy="6131859"/>
          </a:xfrm>
        </p:spPr>
        <p:txBody>
          <a:bodyPr>
            <a:normAutofit/>
          </a:bodyPr>
          <a:lstStyle/>
          <a:p>
            <a:r>
              <a:rPr lang="es-ES" sz="1200" dirty="0" smtClean="0"/>
              <a:t>desde </a:t>
            </a:r>
            <a:r>
              <a:rPr lang="es-ES" sz="1200" dirty="0"/>
              <a:t>hace mucho tiempo, la educación a nivel mundial se encuentra dentro de un abrumante debate público, bajo criterios de formación ética, es decir de la </a:t>
            </a:r>
            <a:r>
              <a:rPr lang="es-ES" sz="1200" dirty="0" smtClean="0"/>
              <a:t>potencializarían </a:t>
            </a:r>
            <a:r>
              <a:rPr lang="es-ES" sz="1200" dirty="0"/>
              <a:t>de los valores. México está obligado a modernizarse principalmente en la educación ya que ha tenido un impacto directo sobre el nivel de capacitación de las fuerzas productivas del país, quien nos gobierna el día de hoy es la tiranía, que es vista como la violencia que impone el más fuerte sobre el más débil</a:t>
            </a:r>
            <a:r>
              <a:rPr lang="es-ES" sz="1200" dirty="0" smtClean="0"/>
              <a:t>.</a:t>
            </a:r>
          </a:p>
          <a:p>
            <a:r>
              <a:rPr lang="es-ES" sz="1200" dirty="0"/>
              <a:t>Con base en esto S. Tomas (1259) advierte </a:t>
            </a:r>
            <a:r>
              <a:rPr lang="es-ES_tradnl" sz="1200" dirty="0"/>
              <a:t>“La violencia se opone directamente a lo voluntario como, también a lo natural; pues es común a lo voluntario y lo natural que uno y otro proceden de un principio intrínseco y lo violento de uno extrínseco”. La violencia existe desde siempre, percibido desde diferentes enfoques o puntos de vista que si se analiza de cerca, al recaer en la historia del ser humano, se remite desde la prehistoria a la violencia para sobrevivir, desde la época de la colonia radica en controlar el poder, en levantarnos en armas para que el ser humano sea libre, y en pleno siglo XXI los ejes centrales se apegan a la violencia física y psíquica</a:t>
            </a:r>
            <a:r>
              <a:rPr lang="es-ES_tradnl" sz="1200" dirty="0" smtClean="0"/>
              <a:t>.</a:t>
            </a:r>
          </a:p>
          <a:p>
            <a:r>
              <a:rPr lang="es-ES" sz="1200" dirty="0"/>
              <a:t>En pleno siglo XXI, la incesante inestabilidad e irritación que soporta el ser humano con los múltiples cambios que sufre de manera directa su identidad, que lo vuelve un esclavo o títere de sí mismo y por consecuente de los demás por ese carácter de supervivencia que hoy en día es su objetivo de vida, debido a la época de crisis tan frustrante que encierra una exquisita frase “salir de la caja rápido y más rápido, no es aprendizaje, es ser una rata de laboratorio que sale a base de ensayo y error” (</a:t>
            </a:r>
            <a:r>
              <a:rPr lang="es-ES" sz="1200" dirty="0" err="1"/>
              <a:t>Skinner</a:t>
            </a:r>
            <a:r>
              <a:rPr lang="es-ES" sz="1200" dirty="0"/>
              <a:t>, 1950</a:t>
            </a:r>
            <a:r>
              <a:rPr lang="es-ES" sz="1200" dirty="0" smtClean="0"/>
              <a:t>).</a:t>
            </a:r>
          </a:p>
          <a:p>
            <a:r>
              <a:rPr lang="es-ES" sz="1200" dirty="0"/>
              <a:t>Frase que alude a lo vil, a lo inmundo, a la falta de ética, de moral, de valores, donde el ser humano se deja manipular y trabaja a base de estímulo-respuesta, base de una violencia psicológica que parte de una autoestima baja, o una personalidad en la que se asume un papel de esclavo; nadie pertenece así mismo, pertenece al poder.</a:t>
            </a:r>
            <a:endParaRPr lang="es-ES" sz="1200" dirty="0" smtClean="0"/>
          </a:p>
          <a:p>
            <a:endParaRPr lang="es-ES" sz="1200" dirty="0" smtClean="0"/>
          </a:p>
          <a:p>
            <a:r>
              <a:rPr lang="es-ES_tradnl" sz="1200" dirty="0"/>
              <a:t>De esta manera se advierte que la violencia </a:t>
            </a:r>
            <a:r>
              <a:rPr lang="es-ES" sz="1200" dirty="0"/>
              <a:t>está presente cuando los seres humanos se ven influidos de tal manera que sus realizaciones afectivas y mentales están por debajo de sus realizaciones potenciales (</a:t>
            </a:r>
            <a:r>
              <a:rPr lang="es-ES" sz="1200" dirty="0" err="1"/>
              <a:t>Galtung</a:t>
            </a:r>
            <a:r>
              <a:rPr lang="es-ES" sz="1200" dirty="0"/>
              <a:t>, 1987); remitiendo este término al contexto escolar y en particular al nivel preescolar que es el primer lugar en donde los pequeños establecen sus primeras relaciones sociales,  y donde se empieza a trabajar con sus habilidades cognitivas</a:t>
            </a:r>
            <a:r>
              <a:rPr lang="es-ES" sz="1200" dirty="0" smtClean="0"/>
              <a:t>.</a:t>
            </a:r>
          </a:p>
          <a:p>
            <a:r>
              <a:rPr lang="es-ES_tradnl" sz="1200" dirty="0"/>
              <a:t>Aludiendo así a </a:t>
            </a:r>
            <a:r>
              <a:rPr lang="es-ES" sz="1200" dirty="0"/>
              <a:t>Carbajal (2002) que menciona que en el ámbito escolar, un acto de violencia no necesariamente conlleva la intencionalidad premeditada de provocar daño a otro, sino que puede ser una consecuencia cuyo origen es el deseo de satisfacer necesidades de autoafirmación y reconocimiento por los pares y permitir  la verificación de los límites y reacciones de los otros.</a:t>
            </a:r>
            <a:endParaRPr lang="es-ES" sz="1200" dirty="0" smtClean="0"/>
          </a:p>
          <a:p>
            <a:r>
              <a:rPr lang="es-ES" sz="1200" dirty="0"/>
              <a:t>Un episodio de violencia en el entorno escolar puede percibirse como un hecho sin importancia excluido de un acto abrumante; donde el hostigamiento, la reiteración y los actos no pueden dar a paso al fenómeno llamado </a:t>
            </a:r>
            <a:r>
              <a:rPr lang="es-ES" sz="1200" dirty="0" err="1"/>
              <a:t>bullying</a:t>
            </a:r>
            <a:r>
              <a:rPr lang="es-ES" sz="1200" dirty="0"/>
              <a:t>. Cuando la visión o el concepto de violencia no quedan claro creemos que ese tipo de actitudes no son actos violentos sino respuesta sin malicia a una agresión o mecanismo de autodefensa, minimizando la problemática a que los incidentes son parte de un juego.</a:t>
            </a:r>
          </a:p>
        </p:txBody>
      </p:sp>
    </p:spTree>
    <p:extLst>
      <p:ext uri="{BB962C8B-B14F-4D97-AF65-F5344CB8AC3E}">
        <p14:creationId xmlns:p14="http://schemas.microsoft.com/office/powerpoint/2010/main" val="961164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398494" y="462579"/>
            <a:ext cx="10106118" cy="5905948"/>
          </a:xfrm>
        </p:spPr>
        <p:txBody>
          <a:bodyPr>
            <a:normAutofit/>
          </a:bodyPr>
          <a:lstStyle/>
          <a:p>
            <a:r>
              <a:rPr lang="es-ES" sz="1200" dirty="0"/>
              <a:t>Con base a esto Montero (2000) alude: “Las conductas agresivas no pueden ser vistas como normales, pensar que son sólo un juego, resulta más dañino, por cuanto los agresores y agredidos debilitan aún más su desarrollo socio-afectivo</a:t>
            </a:r>
            <a:r>
              <a:rPr lang="es-ES" sz="1200" dirty="0" smtClean="0"/>
              <a:t>”</a:t>
            </a:r>
          </a:p>
          <a:p>
            <a:r>
              <a:rPr lang="es-ES" sz="1200" dirty="0"/>
              <a:t>Enfatizando de esta manera que la principal tarea del docente es tener un buen nivel de desarrollo de las competencias que remitan al diálogo y a las habilidades sociales que dan paso a la creación de una comunidad de diálogo donde se fomentan el desarrollo de habilidades multidimensionales del pensamiento en toda su complejidad</a:t>
            </a:r>
            <a:r>
              <a:rPr lang="es-ES" sz="1200" dirty="0" smtClean="0"/>
              <a:t>.</a:t>
            </a:r>
          </a:p>
          <a:p>
            <a:endParaRPr lang="es-ES" sz="1200" dirty="0" smtClean="0"/>
          </a:p>
          <a:p>
            <a:r>
              <a:rPr lang="es-ES" sz="1200" dirty="0"/>
              <a:t>Donde la comunidad de diálogo se vuelve en: “Un espacio democrático, de respeto, confianza y escucha. Un espacio donde se pueden sentir seguros y expresar que piensan y sienten sin temor a la burla, que comparte las características del pensamiento </a:t>
            </a:r>
            <a:r>
              <a:rPr lang="es-ES" sz="1200" dirty="0" err="1"/>
              <a:t>valoral</a:t>
            </a:r>
            <a:r>
              <a:rPr lang="es-ES" sz="1200" dirty="0"/>
              <a:t>” (</a:t>
            </a:r>
            <a:r>
              <a:rPr lang="es-ES" sz="1200" dirty="0" err="1"/>
              <a:t>Lipman</a:t>
            </a:r>
            <a:r>
              <a:rPr lang="es-ES" sz="1200" dirty="0"/>
              <a:t>, 2004</a:t>
            </a:r>
            <a:r>
              <a:rPr lang="es-ES" sz="1200" dirty="0" smtClean="0"/>
              <a:t>).</a:t>
            </a:r>
          </a:p>
          <a:p>
            <a:endParaRPr lang="es-ES" sz="1200" dirty="0" smtClean="0"/>
          </a:p>
          <a:p>
            <a:r>
              <a:rPr lang="es-ES" sz="1200" dirty="0"/>
              <a:t>Tomando en cuenta la teoría del autor crear estrategias que nos permitan conocer más de cerca las características gustos e intereses de los niños darán pauta a erradicar la problemática tan evidente que se vive hoy en día del fenómeno de la violencia, enfatizando en que el diálogo es la herramienta principal que nos permitirá crear un clima de confianza y estrechar los lazos interpersonales con los educandos</a:t>
            </a:r>
            <a:r>
              <a:rPr lang="es-ES" sz="1200" dirty="0" smtClean="0"/>
              <a:t>.</a:t>
            </a:r>
          </a:p>
          <a:p>
            <a:endParaRPr lang="es-ES" sz="1200" dirty="0" smtClean="0"/>
          </a:p>
          <a:p>
            <a:r>
              <a:rPr lang="es-ES" sz="1200" dirty="0"/>
              <a:t>Aludiendo de esta manera a Montero (2000) que menciona que “la formación personal en el niño es fundamental, desarrollar su identidad, autoestima, convivencia con buenos modelos y con un diálogo permanente favorece que tenga la capacidad de actuar de forma adecuada, tanto ante situaciones frustrantes como frente a una agresión</a:t>
            </a:r>
            <a:r>
              <a:rPr lang="es-ES" sz="1200" dirty="0" smtClean="0"/>
              <a:t>”.</a:t>
            </a:r>
          </a:p>
          <a:p>
            <a:endParaRPr lang="es-MX" sz="1200" dirty="0"/>
          </a:p>
          <a:p>
            <a:endParaRPr lang="es-ES" sz="1200" dirty="0" smtClean="0"/>
          </a:p>
          <a:p>
            <a:r>
              <a:rPr lang="es-ES" sz="1200" dirty="0"/>
              <a:t>Reflexionando que no sólo las agresiones afectan a la víctima, sino también a todos aquellos que son cómplices de dicha acción, produciendo  un desequilibrio en el ambiente; creando desconfianza, indignación, desagrado y frustración. La intervención adecuada del “experto”, (docente o padre de familia), debe estar centrada en el bienestar, la convivencia basada en la incentivación de valores en cada uno de los niños.</a:t>
            </a:r>
          </a:p>
        </p:txBody>
      </p:sp>
    </p:spTree>
    <p:extLst>
      <p:ext uri="{BB962C8B-B14F-4D97-AF65-F5344CB8AC3E}">
        <p14:creationId xmlns:p14="http://schemas.microsoft.com/office/powerpoint/2010/main" val="3941187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83803" y="624110"/>
            <a:ext cx="9320810" cy="656050"/>
          </a:xfrm>
        </p:spPr>
        <p:txBody>
          <a:bodyPr>
            <a:normAutofit/>
          </a:bodyPr>
          <a:lstStyle/>
          <a:p>
            <a:r>
              <a:rPr lang="es-ES" sz="1800" dirty="0"/>
              <a:t>D</a:t>
            </a:r>
            <a:r>
              <a:rPr lang="es-ES" sz="1800" dirty="0" smtClean="0"/>
              <a:t>iversas </a:t>
            </a:r>
            <a:r>
              <a:rPr lang="es-ES" sz="1800" dirty="0"/>
              <a:t>manifestaciones de violencia en el ámbito escolar que  menciona Carbajal, P (2002)  como son:</a:t>
            </a:r>
          </a:p>
        </p:txBody>
      </p:sp>
      <p:sp>
        <p:nvSpPr>
          <p:cNvPr id="6" name="Marcador de contenido 5"/>
          <p:cNvSpPr>
            <a:spLocks noGrp="1"/>
          </p:cNvSpPr>
          <p:nvPr>
            <p:ph idx="1"/>
          </p:nvPr>
        </p:nvSpPr>
        <p:spPr>
          <a:xfrm>
            <a:off x="1947134" y="1656678"/>
            <a:ext cx="9557478" cy="4254544"/>
          </a:xfrm>
        </p:spPr>
        <p:txBody>
          <a:bodyPr>
            <a:normAutofit/>
          </a:bodyPr>
          <a:lstStyle/>
          <a:p>
            <a:r>
              <a:rPr lang="es-ES" b="1" dirty="0"/>
              <a:t>Violencia psicológica y emocional:</a:t>
            </a:r>
            <a:r>
              <a:rPr lang="es-ES" dirty="0"/>
              <a:t> amenazas, insultos, aislamiento, burlas frecuentes, hostigamiento permanente</a:t>
            </a:r>
            <a:r>
              <a:rPr lang="es-ES" dirty="0" smtClean="0"/>
              <a:t>.</a:t>
            </a:r>
          </a:p>
          <a:p>
            <a:r>
              <a:rPr lang="es-ES" dirty="0"/>
              <a:t> </a:t>
            </a:r>
            <a:r>
              <a:rPr lang="es-ES" b="1" dirty="0"/>
              <a:t>Violencia física:</a:t>
            </a:r>
            <a:r>
              <a:rPr lang="es-ES" dirty="0"/>
              <a:t> golpes, patadas, tirones de pelo etc</a:t>
            </a:r>
            <a:r>
              <a:rPr lang="es-ES" dirty="0" smtClean="0"/>
              <a:t>.</a:t>
            </a:r>
          </a:p>
          <a:p>
            <a:r>
              <a:rPr lang="es-ES" b="1" dirty="0"/>
              <a:t>Violencia de connotación sexual:</a:t>
            </a:r>
            <a:r>
              <a:rPr lang="es-ES" dirty="0"/>
              <a:t> </a:t>
            </a:r>
            <a:r>
              <a:rPr lang="es-ES" dirty="0" err="1"/>
              <a:t>tocaciones</a:t>
            </a:r>
            <a:r>
              <a:rPr lang="es-ES" dirty="0"/>
              <a:t>, insinuaciones, abuso sexual etc</a:t>
            </a:r>
            <a:r>
              <a:rPr lang="es-ES" dirty="0" smtClean="0"/>
              <a:t>.</a:t>
            </a:r>
          </a:p>
          <a:p>
            <a:r>
              <a:rPr lang="es-ES" dirty="0"/>
              <a:t> </a:t>
            </a:r>
            <a:r>
              <a:rPr lang="es-ES" b="1" dirty="0"/>
              <a:t>Violencia a través de medios tecnológicos:</a:t>
            </a:r>
            <a:r>
              <a:rPr lang="es-ES" dirty="0"/>
              <a:t> insultos, amenazas o burlas a través de mensajes de texto</a:t>
            </a:r>
            <a:r>
              <a:rPr lang="es-ES" dirty="0" smtClean="0"/>
              <a:t>.</a:t>
            </a:r>
          </a:p>
          <a:p>
            <a:r>
              <a:rPr lang="es-ES" dirty="0"/>
              <a:t>Pueden lograr ser erradicadas o disminuidas, esto si como docentes se promueve la creación de una comunidad de diálogo que nos permita a) contrastar, b) pedir evidencias, c) demandar criterios, d) ser sensible al contexto, e)autocorrección, f)crear alternativas, g)hacer distinciones, h)definir, i) detectar similitudes y diferencias, j)razonabilidad, k) escucha, l) empatía, m) poner el ego en perspectiva, y n) cuidado por el crecimiento de los demás (</a:t>
            </a:r>
            <a:r>
              <a:rPr lang="es-ES" dirty="0" err="1"/>
              <a:t>Lipman</a:t>
            </a:r>
            <a:r>
              <a:rPr lang="es-ES" dirty="0"/>
              <a:t>, 2004</a:t>
            </a:r>
            <a:r>
              <a:rPr lang="es-ES" dirty="0" smtClean="0"/>
              <a:t>).</a:t>
            </a:r>
          </a:p>
          <a:p>
            <a:endParaRPr lang="es-ES" dirty="0"/>
          </a:p>
        </p:txBody>
      </p:sp>
    </p:spTree>
    <p:extLst>
      <p:ext uri="{BB962C8B-B14F-4D97-AF65-F5344CB8AC3E}">
        <p14:creationId xmlns:p14="http://schemas.microsoft.com/office/powerpoint/2010/main" val="2158976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p:cNvSpPr>
            <a:spLocks noGrp="1"/>
          </p:cNvSpPr>
          <p:nvPr>
            <p:ph idx="1"/>
          </p:nvPr>
        </p:nvSpPr>
        <p:spPr>
          <a:xfrm>
            <a:off x="1775012" y="688489"/>
            <a:ext cx="9729600" cy="5222733"/>
          </a:xfrm>
        </p:spPr>
        <p:txBody>
          <a:bodyPr>
            <a:normAutofit lnSpcReduction="10000"/>
          </a:bodyPr>
          <a:lstStyle/>
          <a:p>
            <a:r>
              <a:rPr lang="es-ES" b="1" dirty="0"/>
              <a:t>Materiales y </a:t>
            </a:r>
            <a:r>
              <a:rPr lang="es-ES" b="1" dirty="0" smtClean="0"/>
              <a:t>métodos:</a:t>
            </a:r>
          </a:p>
          <a:p>
            <a:r>
              <a:rPr lang="es-ES" sz="1400" dirty="0"/>
              <a:t>Los instrumentos que se retomaron para el diagnóstico y observación de las conductas de los niños fueron </a:t>
            </a:r>
            <a:r>
              <a:rPr lang="es-ES" sz="1400" dirty="0" smtClean="0"/>
              <a:t>a través </a:t>
            </a:r>
            <a:r>
              <a:rPr lang="es-ES" sz="1400" dirty="0"/>
              <a:t>de</a:t>
            </a:r>
            <a:r>
              <a:rPr lang="es-ES" sz="1400" dirty="0" smtClean="0"/>
              <a:t>:</a:t>
            </a:r>
          </a:p>
          <a:p>
            <a:r>
              <a:rPr lang="es-ES" sz="1400" dirty="0"/>
              <a:t>1.- Guía de observación, que servirá como complementación y aspecto comparativo acerca de lo que se anota dentro de los indicadores y lo que se observa dentro del aula de clases. La guía de observación que en base a la actitud de los niños durante una situación problemática corresponde a un método de recolección de información cualitativa que permite acatar con mayor incidencia en dos de los pilares de la educación que es el saber ser y el saber hacer</a:t>
            </a:r>
            <a:r>
              <a:rPr lang="es-ES" sz="1400" dirty="0" smtClean="0"/>
              <a:t>.</a:t>
            </a:r>
          </a:p>
          <a:p>
            <a:r>
              <a:rPr lang="es-ES" sz="1400" dirty="0"/>
              <a:t>2.- Lista de cotejo que parte de una lista de indicadores puntuales acerca de las actitudes de los niños que nos permitirá graficar y dar cuenta de que los resultados obtenidos y las conclusiones sean verídicas al estudio </a:t>
            </a:r>
            <a:r>
              <a:rPr lang="es-ES" sz="1400" dirty="0" smtClean="0"/>
              <a:t>realizado.</a:t>
            </a:r>
          </a:p>
          <a:p>
            <a:r>
              <a:rPr lang="es-ES" sz="1400" b="1" dirty="0" smtClean="0"/>
              <a:t>Resultados:</a:t>
            </a:r>
          </a:p>
          <a:p>
            <a:r>
              <a:rPr lang="es-ES" sz="1400" dirty="0"/>
              <a:t>Con base en el análisis de las gráficas se puede deducir que los resultados arrojados al ejecutar dicha herramienta de diagnóstico en los distintos Jardines de Niños son muy variados, sin predominar en uno sólo sobre las derivaciones de la lista de cotejo como herramienta para observar las actitudes de los niños; a continuación en un panorama general se realizará la comparación entre los distintos preescolares con la finalidad de hacer una comparación de los ítems que predominan en cada escuela</a:t>
            </a:r>
            <a:r>
              <a:rPr lang="es-ES" sz="1400" dirty="0" smtClean="0"/>
              <a:t>.</a:t>
            </a:r>
          </a:p>
          <a:p>
            <a:r>
              <a:rPr lang="es-ES" sz="1400" dirty="0"/>
              <a:t>Una estrategia es implementar roles, que permitan poner en práctica los valores, contando con la participación de cada uno de los alumnos</a:t>
            </a:r>
            <a:r>
              <a:rPr lang="es-ES" sz="1400" dirty="0" smtClean="0"/>
              <a:t>.</a:t>
            </a:r>
          </a:p>
          <a:p>
            <a:r>
              <a:rPr lang="es-ES" sz="1400" dirty="0"/>
              <a:t>Estrategias didácticas, enfocadas en el campo formativo de Desarrollo Personal y Social.</a:t>
            </a:r>
            <a:r>
              <a:rPr lang="es-ES" sz="1400" b="1" dirty="0" smtClean="0"/>
              <a:t/>
            </a:r>
            <a:br>
              <a:rPr lang="es-ES" sz="1400" b="1" dirty="0" smtClean="0"/>
            </a:br>
            <a:endParaRPr lang="es-ES" sz="1400" dirty="0"/>
          </a:p>
        </p:txBody>
      </p:sp>
    </p:spTree>
    <p:extLst>
      <p:ext uri="{BB962C8B-B14F-4D97-AF65-F5344CB8AC3E}">
        <p14:creationId xmlns:p14="http://schemas.microsoft.com/office/powerpoint/2010/main" val="3174634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818042" y="2043952"/>
            <a:ext cx="9686570" cy="3867269"/>
          </a:xfrm>
        </p:spPr>
        <p:txBody>
          <a:bodyPr/>
          <a:lstStyle/>
          <a:p>
            <a:r>
              <a:rPr lang="es-ES" b="1" dirty="0" smtClean="0"/>
              <a:t>Conclusión:</a:t>
            </a:r>
          </a:p>
          <a:p>
            <a:r>
              <a:rPr lang="es-ES" sz="1400" dirty="0"/>
              <a:t>Hablar de violencia en edad infantil resulta de gran importancia, y uno de los principales agentes que se ocupan por la formación ciudadana, la práctica de valores, salvaguardar los derechos y por poner un alto a la violencia son los maestros</a:t>
            </a:r>
            <a:r>
              <a:rPr lang="es-ES" sz="1400" dirty="0" smtClean="0"/>
              <a:t>.</a:t>
            </a:r>
          </a:p>
          <a:p>
            <a:r>
              <a:rPr lang="es-ES" sz="1400" dirty="0"/>
              <a:t>De acuerdo con Ronald (s/f) los maestros pueden proporcionar esta ayuda por medio de técnicas de instrucción comprobadas que incluyen las demostraciones (el modelaje), los ejercicios con asesoría, los juegos de roles y la respectiva retroalimentación</a:t>
            </a:r>
            <a:r>
              <a:rPr lang="es-ES" sz="1400" dirty="0" smtClean="0"/>
              <a:t>.</a:t>
            </a:r>
          </a:p>
          <a:p>
            <a:r>
              <a:rPr lang="es-ES" sz="1400" dirty="0"/>
              <a:t>Así mismo Ronald dice que Practicar conductas asertivas proactivas, el niño comienza una interacción social. De ahí que </a:t>
            </a:r>
            <a:r>
              <a:rPr lang="es-ES" sz="1400" b="1" dirty="0"/>
              <a:t>la comunicación es la estrategia esencial para erradicar la violencia. </a:t>
            </a:r>
            <a:r>
              <a:rPr lang="es-ES" sz="1400" dirty="0"/>
              <a:t>Y para ello se deben tomar medidas de democratización, de la gestión al interior de las escuelas; establecimiento de relaciones positivas entre alumnos y profesores; medidas que vinculen a las escuelas con la comunidad; preparación del profesorado y de los alumnos para enfrentar situaciones de conflictos, como es el desarrollo de habilidades socio cognitivas bien modeladas.</a:t>
            </a:r>
          </a:p>
        </p:txBody>
      </p:sp>
    </p:spTree>
    <p:extLst>
      <p:ext uri="{BB962C8B-B14F-4D97-AF65-F5344CB8AC3E}">
        <p14:creationId xmlns:p14="http://schemas.microsoft.com/office/powerpoint/2010/main" val="4285252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2686030" y="2144358"/>
            <a:ext cx="8915400" cy="377762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Referencias Bibliográficas:</a:t>
            </a:r>
            <a:endParaRPr kumimoji="0" lang="es-ES" sz="1000" b="0" i="0" u="none" strike="noStrike" cap="none" normalizeH="0" baseline="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Carbajal, P. (2002) Agresividad, violencia y convivencia, Dto. De trabajo Diplomado  Convivencia escolar.</a:t>
            </a:r>
            <a:endParaRPr kumimoji="0" lang="es-ES" sz="1000" b="0" i="0" u="none" strike="noStrike" cap="none" normalizeH="0" baseline="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Galtung, S. (2012). La agresividad en los niños de 0 a 6 años. Madrid, Narcea, pp. 109-148.</a:t>
            </a:r>
            <a:endParaRPr kumimoji="0" lang="es-ES" sz="1000" b="0" i="0" u="none" strike="noStrike" cap="none" normalizeH="0" baseline="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Pintus Alicia. Violencia en la escuela. Disponible en: http://www.rieoei.org/rie37a06.pdf</a:t>
            </a:r>
            <a:endParaRPr kumimoji="0" lang="es-ES" sz="1000" b="0" i="0" u="none" strike="noStrike" cap="none" normalizeH="0" baseline="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panose="020B0604020202020204" pitchFamily="34" charset="0"/>
              </a:rPr>
              <a:t/>
            </a:r>
            <a:br>
              <a:rPr kumimoji="0" lang="es-ES" sz="1800" b="0" i="0" u="none" strike="noStrike" cap="none" normalizeH="0" baseline="0" smtClean="0">
                <a:ln>
                  <a:noFill/>
                </a:ln>
                <a:solidFill>
                  <a:schemeClr val="tx1"/>
                </a:solidFill>
                <a:effectLst/>
                <a:latin typeface="Arial" panose="020B0604020202020204" pitchFamily="34" charset="0"/>
              </a:rPr>
            </a:br>
            <a:endParaRPr kumimoji="0" lang="es-ES" sz="1800" b="0" i="0" u="none" strike="noStrike" cap="none" normalizeH="0" baseline="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Skinner (1950). Condicionamiento operante. Madrid, Epildos.</a:t>
            </a:r>
            <a:endParaRPr kumimoji="0" lang="es-E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38780325"/>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54</TotalTime>
  <Words>663</Words>
  <Application>Microsoft Office PowerPoint</Application>
  <PresentationFormat>Panorámica</PresentationFormat>
  <Paragraphs>56</Paragraphs>
  <Slides>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Arial</vt:lpstr>
      <vt:lpstr>Century Gothic</vt:lpstr>
      <vt:lpstr>Georgia</vt:lpstr>
      <vt:lpstr>Times New Roman</vt:lpstr>
      <vt:lpstr>Wingdings 3</vt:lpstr>
      <vt:lpstr>Espiral</vt:lpstr>
      <vt:lpstr>Conceptos e ideas principales  diversas manifestaciones de violencia en el ámbito escolar que  menciona Carbajal, P (2002)  .  “El diálogo como estrategia esencial para erradicar la violencia” </vt:lpstr>
      <vt:lpstr>Presentación de PowerPoint</vt:lpstr>
      <vt:lpstr>“El diálogo como estrategia esencial para erradicar la violencia”</vt:lpstr>
      <vt:lpstr>Presentación de PowerPoint</vt:lpstr>
      <vt:lpstr>Presentación de PowerPoint</vt:lpstr>
      <vt:lpstr>Diversas manifestaciones de violencia en el ámbito escolar que  menciona Carbajal, P (2002)  como son:</vt:lpstr>
      <vt:lpstr>Presentación de PowerPoint</vt:lpstr>
      <vt:lpstr>Presentación de PowerPoint</vt:lpstr>
      <vt:lpstr>Presentación de PowerPoint</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Conceptos e ideas principales</dc:title>
  <dc:creator>CCPA</dc:creator>
  <cp:lastModifiedBy>CCPA</cp:lastModifiedBy>
  <cp:revision>7</cp:revision>
  <dcterms:created xsi:type="dcterms:W3CDTF">2018-08-28T15:31:40Z</dcterms:created>
  <dcterms:modified xsi:type="dcterms:W3CDTF">2018-08-28T16:48:25Z</dcterms:modified>
</cp:coreProperties>
</file>