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ar Mata Reyes" initials="OMR" lastIdx="1" clrIdx="0">
    <p:extLst>
      <p:ext uri="{19B8F6BF-5375-455C-9EA6-DF929625EA0E}">
        <p15:presenceInfo xmlns:p15="http://schemas.microsoft.com/office/powerpoint/2012/main" xmlns="" userId="f6d5c6672280e75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FFF"/>
    <a:srgbClr val="FF00FF"/>
    <a:srgbClr val="FF6E15"/>
    <a:srgbClr val="E0B928"/>
    <a:srgbClr val="B8A4A4"/>
    <a:srgbClr val="11D95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7" autoAdjust="0"/>
    <p:restoredTop sz="94660"/>
  </p:normalViewPr>
  <p:slideViewPr>
    <p:cSldViewPr snapToGrid="0">
      <p:cViewPr>
        <p:scale>
          <a:sx n="46" d="100"/>
          <a:sy n="46" d="100"/>
        </p:scale>
        <p:origin x="-600" y="1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AED8E5B-0D98-4FE1-9B26-D1041E3A89F9}" type="datetimeFigureOut">
              <a:rPr lang="en-US" smtClean="0"/>
              <a:pPr/>
              <a:t>10/2/2018</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269785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4B4159CD-DA3A-463F-AFEF-A68838A6859B}" type="datetimeFigureOut">
              <a:rPr lang="en-US" smtClean="0"/>
              <a:pPr/>
              <a:t>10/2/2018</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496817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4312A925-E007-46C2-84AB-35EE10DCAD39}" type="datetimeFigureOut">
              <a:rPr lang="en-US" smtClean="0"/>
              <a:pPr/>
              <a:t>10/2/2018</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30123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73C2DCB-466C-4061-8D51-D3254DD77FA1}" type="datetimeFigureOut">
              <a:rPr lang="en-US" smtClean="0"/>
              <a:pPr/>
              <a:t>10/2/2018</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3988632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642357F-39F6-401C-9FF8-3072724998F3}" type="datetimeFigureOut">
              <a:rPr lang="en-US" smtClean="0"/>
              <a:pPr/>
              <a:t>10/2/2018</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413929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4D5DB09B-D413-414E-B13F-B1984CD8FF65}" type="datetimeFigureOut">
              <a:rPr lang="en-US" smtClean="0"/>
              <a:pPr/>
              <a:t>10/2/2018</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1806466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6238F992-55E7-4B2D-A6F1-8C9243CBFE1B}" type="datetimeFigureOut">
              <a:rPr lang="en-US" smtClean="0"/>
              <a:pPr/>
              <a:t>10/2/2018</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3722754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F0298110-BAA6-4256-A2E5-BB66A47D2616}" type="datetimeFigureOut">
              <a:rPr lang="en-US" smtClean="0"/>
              <a:pPr/>
              <a:t>10/2/2018</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3404092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4903892-3343-4E4E-B81B-70A099359AD2}" type="datetimeFigureOut">
              <a:rPr lang="en-US" smtClean="0"/>
              <a:pPr/>
              <a:t>10/2/2018</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151667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0232F85-D33A-46AF-9088-5A7400C1018E}" type="datetimeFigureOut">
              <a:rPr lang="en-US" smtClean="0"/>
              <a:pPr/>
              <a:t>10/2/2018</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1081247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EB3A624-F501-46A9-B8CA-4949E24E27C8}" type="datetimeFigureOut">
              <a:rPr lang="en-US" smtClean="0"/>
              <a:pPr/>
              <a:t>10/2/2018</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372825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4D3C1-679D-44D8-8A9C-D402CE4EF569}" type="datetimeFigureOut">
              <a:rPr lang="en-US" smtClean="0"/>
              <a:pPr/>
              <a:t>10/2/2018</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255345418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61708" y="2548463"/>
            <a:ext cx="9068586" cy="2590800"/>
          </a:xfrm>
        </p:spPr>
        <p:txBody>
          <a:bodyPr/>
          <a:lstStyle/>
          <a:p>
            <a:r>
              <a:rPr lang="es-MX" sz="6000" b="1" dirty="0" smtClean="0"/>
              <a:t>Modelo de análisis sintáctico, paso a </a:t>
            </a:r>
            <a:r>
              <a:rPr lang="es-MX" b="1" dirty="0" smtClean="0"/>
              <a:t>paso</a:t>
            </a:r>
            <a:endParaRPr lang="es-MX" sz="6000" b="1" dirty="0"/>
          </a:p>
        </p:txBody>
      </p:sp>
      <p:pic>
        <p:nvPicPr>
          <p:cNvPr id="4" name="Imagen 3" descr="Resultado de imagen para letras de colore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2512"/>
            <a:ext cx="12192001" cy="6835488"/>
          </a:xfrm>
          <a:prstGeom prst="rect">
            <a:avLst/>
          </a:prstGeom>
          <a:noFill/>
          <a:ln>
            <a:noFill/>
          </a:ln>
        </p:spPr>
      </p:pic>
      <p:sp>
        <p:nvSpPr>
          <p:cNvPr id="5" name="CuadroTexto 4"/>
          <p:cNvSpPr txBox="1"/>
          <p:nvPr/>
        </p:nvSpPr>
        <p:spPr>
          <a:xfrm rot="20457788">
            <a:off x="630630" y="1806756"/>
            <a:ext cx="11184809" cy="3323987"/>
          </a:xfrm>
          <a:prstGeom prst="rect">
            <a:avLst/>
          </a:prstGeom>
          <a:blipFill>
            <a:blip r:embed="rId3"/>
            <a:tile tx="0" ty="0" sx="100000" sy="100000" flip="none" algn="tl"/>
          </a:blipFill>
          <a:ln>
            <a:solidFill>
              <a:schemeClr val="tx1"/>
            </a:solidFill>
          </a:ln>
        </p:spPr>
        <p:txBody>
          <a:bodyPr wrap="square" rtlCol="0">
            <a:spAutoFit/>
          </a:bodyPr>
          <a:lstStyle/>
          <a:p>
            <a:r>
              <a:rPr lang="es-MX" sz="9600" dirty="0">
                <a:solidFill>
                  <a:schemeClr val="tx1">
                    <a:lumMod val="95000"/>
                    <a:lumOff val="5000"/>
                  </a:schemeClr>
                </a:solidFill>
                <a:latin typeface="Juice ITC" panose="04040403040A02020202" pitchFamily="82" charset="0"/>
              </a:rPr>
              <a:t>M</a:t>
            </a:r>
            <a:r>
              <a:rPr lang="es-MX" sz="9600" dirty="0" smtClean="0">
                <a:solidFill>
                  <a:schemeClr val="tx1">
                    <a:lumMod val="95000"/>
                    <a:lumOff val="5000"/>
                  </a:schemeClr>
                </a:solidFill>
                <a:latin typeface="Juice ITC" panose="04040403040A02020202" pitchFamily="82" charset="0"/>
              </a:rPr>
              <a:t>odelo de análisis sintáctico….</a:t>
            </a:r>
          </a:p>
          <a:p>
            <a:pPr algn="r"/>
            <a:r>
              <a:rPr lang="es-MX" sz="9600" dirty="0" smtClean="0">
                <a:solidFill>
                  <a:schemeClr val="tx1">
                    <a:lumMod val="95000"/>
                    <a:lumOff val="5000"/>
                  </a:schemeClr>
                </a:solidFill>
                <a:latin typeface="Juice ITC" panose="04040403040A02020202" pitchFamily="82" charset="0"/>
              </a:rPr>
              <a:t> P A S O   A   P A S O.</a:t>
            </a:r>
            <a:r>
              <a:rPr lang="es-MX" sz="9600" dirty="0" smtClean="0">
                <a:solidFill>
                  <a:srgbClr val="11D954"/>
                </a:solidFill>
                <a:latin typeface="Gill Sans MT Condensed" panose="020B0506020104020203" pitchFamily="34" charset="0"/>
              </a:rPr>
              <a:t>.</a:t>
            </a:r>
          </a:p>
          <a:p>
            <a:endParaRPr lang="es-MX" dirty="0" smtClean="0">
              <a:solidFill>
                <a:srgbClr val="11D954"/>
              </a:solidFill>
            </a:endParaRPr>
          </a:p>
        </p:txBody>
      </p:sp>
      <p:sp>
        <p:nvSpPr>
          <p:cNvPr id="6" name="Rectángulo 5"/>
          <p:cNvSpPr/>
          <p:nvPr/>
        </p:nvSpPr>
        <p:spPr>
          <a:xfrm rot="2098848">
            <a:off x="409268" y="3160237"/>
            <a:ext cx="425836" cy="13672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p:cNvSpPr/>
          <p:nvPr/>
        </p:nvSpPr>
        <p:spPr>
          <a:xfrm rot="6836739">
            <a:off x="1550373" y="5766163"/>
            <a:ext cx="396794" cy="13763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rot="6152430">
            <a:off x="10480532" y="-374071"/>
            <a:ext cx="380701" cy="14303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rot="12087835">
            <a:off x="11533120" y="2264976"/>
            <a:ext cx="380701" cy="14303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690460">
            <a:off x="9350142" y="5424947"/>
            <a:ext cx="2984961" cy="1200329"/>
          </a:xfrm>
          <a:prstGeom prst="rect">
            <a:avLst/>
          </a:prstGeom>
          <a:blipFill>
            <a:blip r:embed="rId4"/>
            <a:tile tx="0" ty="0" sx="100000" sy="100000" flip="none" algn="tl"/>
          </a:blipFill>
        </p:spPr>
        <p:txBody>
          <a:bodyPr wrap="square" rtlCol="0">
            <a:spAutoFit/>
          </a:bodyPr>
          <a:lstStyle/>
          <a:p>
            <a:pPr algn="ctr"/>
            <a:r>
              <a:rPr lang="es-MX" dirty="0" smtClean="0">
                <a:latin typeface="AR ADGothicJP Medium" panose="020B0609000000000000" pitchFamily="49" charset="-128"/>
                <a:ea typeface="AR ADGothicJP Medium" panose="020B0609000000000000" pitchFamily="49" charset="-128"/>
              </a:rPr>
              <a:t>Presenta:</a:t>
            </a:r>
          </a:p>
          <a:p>
            <a:pPr algn="ctr"/>
            <a:r>
              <a:rPr lang="es-MX" dirty="0" smtClean="0">
                <a:latin typeface="AR ADGothicJP Medium" panose="020B0609000000000000" pitchFamily="49" charset="-128"/>
                <a:ea typeface="AR ADGothicJP Medium" panose="020B0609000000000000" pitchFamily="49" charset="-128"/>
              </a:rPr>
              <a:t>Luz Velásquez Mata</a:t>
            </a:r>
          </a:p>
          <a:p>
            <a:pPr algn="ctr"/>
            <a:r>
              <a:rPr lang="es-MX" dirty="0" smtClean="0">
                <a:latin typeface="AR ADGothicJP Medium" panose="020B0609000000000000" pitchFamily="49" charset="-128"/>
                <a:ea typeface="AR ADGothicJP Medium" panose="020B0609000000000000" pitchFamily="49" charset="-128"/>
              </a:rPr>
              <a:t>Sofía </a:t>
            </a:r>
            <a:r>
              <a:rPr lang="es-MX" dirty="0" err="1" smtClean="0">
                <a:latin typeface="AR ADGothicJP Medium" panose="020B0609000000000000" pitchFamily="49" charset="-128"/>
                <a:ea typeface="AR ADGothicJP Medium" panose="020B0609000000000000" pitchFamily="49" charset="-128"/>
              </a:rPr>
              <a:t>Siller</a:t>
            </a:r>
            <a:r>
              <a:rPr lang="es-MX" dirty="0" smtClean="0">
                <a:latin typeface="AR ADGothicJP Medium" panose="020B0609000000000000" pitchFamily="49" charset="-128"/>
                <a:ea typeface="AR ADGothicJP Medium" panose="020B0609000000000000" pitchFamily="49" charset="-128"/>
              </a:rPr>
              <a:t> Valdés</a:t>
            </a:r>
          </a:p>
          <a:p>
            <a:pPr algn="ctr"/>
            <a:r>
              <a:rPr lang="es-MX" dirty="0" smtClean="0">
                <a:latin typeface="AR ADGothicJP Medium" panose="020B0609000000000000" pitchFamily="49" charset="-128"/>
                <a:ea typeface="AR ADGothicJP Medium" panose="020B0609000000000000" pitchFamily="49" charset="-128"/>
              </a:rPr>
              <a:t>Paola </a:t>
            </a:r>
            <a:r>
              <a:rPr lang="es-MX" dirty="0" err="1" smtClean="0">
                <a:latin typeface="AR ADGothicJP Medium" panose="020B0609000000000000" pitchFamily="49" charset="-128"/>
                <a:ea typeface="AR ADGothicJP Medium" panose="020B0609000000000000" pitchFamily="49" charset="-128"/>
              </a:rPr>
              <a:t>Gutierréz</a:t>
            </a:r>
            <a:r>
              <a:rPr lang="es-MX" dirty="0" smtClean="0">
                <a:latin typeface="AR ADGothicJP Medium" panose="020B0609000000000000" pitchFamily="49" charset="-128"/>
                <a:ea typeface="AR ADGothicJP Medium" panose="020B0609000000000000" pitchFamily="49" charset="-128"/>
              </a:rPr>
              <a:t> Cisneros</a:t>
            </a:r>
            <a:endParaRPr lang="es-MX" dirty="0">
              <a:latin typeface="AR ADGothicJP Medium" panose="020B0609000000000000" pitchFamily="49" charset="-128"/>
              <a:ea typeface="AR ADGothicJP Medium" panose="020B0609000000000000" pitchFamily="49" charset="-128"/>
            </a:endParaRPr>
          </a:p>
        </p:txBody>
      </p:sp>
      <p:sp>
        <p:nvSpPr>
          <p:cNvPr id="11" name="Rectángulo 10"/>
          <p:cNvSpPr/>
          <p:nvPr/>
        </p:nvSpPr>
        <p:spPr>
          <a:xfrm rot="13497512">
            <a:off x="9471618" y="4967447"/>
            <a:ext cx="145196" cy="64153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1413767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descr="Resultado de imagen para texturas clara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p:spPr>
      </p:pic>
      <p:sp>
        <p:nvSpPr>
          <p:cNvPr id="5" name="CuadroTexto 4"/>
          <p:cNvSpPr txBox="1"/>
          <p:nvPr/>
        </p:nvSpPr>
        <p:spPr>
          <a:xfrm>
            <a:off x="637788" y="661601"/>
            <a:ext cx="638827" cy="1323439"/>
          </a:xfrm>
          <a:prstGeom prst="rect">
            <a:avLst/>
          </a:prstGeom>
          <a:noFill/>
        </p:spPr>
        <p:txBody>
          <a:bodyPr wrap="square" rtlCol="0">
            <a:spAutoFit/>
          </a:bodyPr>
          <a:lstStyle/>
          <a:p>
            <a:r>
              <a:rPr lang="es-MX" sz="8000" b="1" dirty="0" smtClean="0">
                <a:ln w="6600">
                  <a:solidFill>
                    <a:schemeClr val="accent2"/>
                  </a:solidFill>
                  <a:prstDash val="solid"/>
                </a:ln>
                <a:solidFill>
                  <a:srgbClr val="FFFFFF"/>
                </a:solidFill>
                <a:effectLst>
                  <a:outerShdw dist="38100" dir="2700000" algn="tl" rotWithShape="0">
                    <a:schemeClr val="accent2"/>
                  </a:outerShdw>
                </a:effectLst>
              </a:rPr>
              <a:t>7</a:t>
            </a:r>
            <a:endParaRPr lang="es-MX" sz="8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CuadroTexto 5"/>
          <p:cNvSpPr txBox="1"/>
          <p:nvPr/>
        </p:nvSpPr>
        <p:spPr>
          <a:xfrm>
            <a:off x="1276615" y="784711"/>
            <a:ext cx="10196186" cy="1200329"/>
          </a:xfrm>
          <a:prstGeom prst="rect">
            <a:avLst/>
          </a:prstGeom>
          <a:noFill/>
        </p:spPr>
        <p:txBody>
          <a:bodyPr wrap="square" rtlCol="0">
            <a:spAutoFit/>
          </a:bodyPr>
          <a:lstStyle/>
          <a:p>
            <a:r>
              <a:rPr lang="es-MX" sz="2400" b="1" dirty="0" smtClean="0">
                <a:effectLst>
                  <a:outerShdw blurRad="38100" dist="38100" dir="2700000" algn="tl">
                    <a:srgbClr val="000000">
                      <a:alpha val="43137"/>
                    </a:srgbClr>
                  </a:outerShdw>
                </a:effectLst>
                <a:latin typeface="Tempus Sans ITC" panose="04020404030D07020202" pitchFamily="82" charset="0"/>
              </a:rPr>
              <a:t>Buscar </a:t>
            </a:r>
            <a:r>
              <a:rPr lang="es-MX" sz="2400" b="1" dirty="0">
                <a:effectLst>
                  <a:outerShdw blurRad="38100" dist="38100" dir="2700000" algn="tl">
                    <a:srgbClr val="000000">
                      <a:alpha val="43137"/>
                    </a:srgbClr>
                  </a:outerShdw>
                </a:effectLst>
                <a:latin typeface="Tempus Sans ITC" panose="04020404030D07020202" pitchFamily="82" charset="0"/>
              </a:rPr>
              <a:t>el </a:t>
            </a:r>
            <a:r>
              <a:rPr lang="es-MX" sz="2400" b="1" dirty="0" smtClean="0">
                <a:ln w="22225">
                  <a:solidFill>
                    <a:schemeClr val="accent2"/>
                  </a:solidFill>
                  <a:prstDash val="solid"/>
                </a:ln>
                <a:solidFill>
                  <a:schemeClr val="accent2">
                    <a:lumMod val="40000"/>
                    <a:lumOff val="60000"/>
                  </a:schemeClr>
                </a:solidFill>
                <a:latin typeface="Tempus Sans ITC" panose="04020404030D07020202" pitchFamily="82" charset="0"/>
              </a:rPr>
              <a:t>Atributo</a:t>
            </a:r>
            <a:r>
              <a:rPr lang="es-MX" sz="2400" b="1" dirty="0" smtClean="0">
                <a:effectLst>
                  <a:outerShdw blurRad="38100" dist="38100" dir="2700000" algn="tl">
                    <a:srgbClr val="000000">
                      <a:alpha val="43137"/>
                    </a:srgbClr>
                  </a:outerShdw>
                </a:effectLst>
                <a:latin typeface="Tempus Sans ITC" panose="04020404030D07020202" pitchFamily="82" charset="0"/>
              </a:rPr>
              <a:t> (At</a:t>
            </a:r>
            <a:r>
              <a:rPr lang="es-MX" sz="2400" b="1" dirty="0">
                <a:effectLst>
                  <a:outerShdw blurRad="38100" dist="38100" dir="2700000" algn="tl">
                    <a:srgbClr val="000000">
                      <a:alpha val="43137"/>
                    </a:srgbClr>
                  </a:outerShdw>
                </a:effectLst>
                <a:latin typeface="Tempus Sans ITC" panose="04020404030D07020202" pitchFamily="82" charset="0"/>
              </a:rPr>
              <a:t>) </a:t>
            </a:r>
            <a:r>
              <a:rPr lang="es-MX" sz="2400" b="1" dirty="0" smtClean="0">
                <a:effectLst>
                  <a:outerShdw blurRad="38100" dist="38100" dir="2700000" algn="tl">
                    <a:srgbClr val="000000">
                      <a:alpha val="43137"/>
                    </a:srgbClr>
                  </a:outerShdw>
                </a:effectLst>
                <a:latin typeface="Tempus Sans ITC" panose="04020404030D07020202" pitchFamily="82" charset="0"/>
              </a:rPr>
              <a:t>el </a:t>
            </a:r>
            <a:r>
              <a:rPr lang="es-MX" sz="2400" b="1" dirty="0">
                <a:effectLst>
                  <a:outerShdw blurRad="38100" dist="38100" dir="2700000" algn="tl">
                    <a:srgbClr val="000000">
                      <a:alpha val="43137"/>
                    </a:srgbClr>
                  </a:outerShdw>
                </a:effectLst>
                <a:latin typeface="Tempus Sans ITC" panose="04020404030D07020202" pitchFamily="82" charset="0"/>
              </a:rPr>
              <a:t>Predicado nominal siempre lleva un a</a:t>
            </a:r>
            <a:r>
              <a:rPr lang="es-MX" sz="2400" b="1" dirty="0" smtClean="0">
                <a:effectLst>
                  <a:outerShdw blurRad="38100" dist="38100" dir="2700000" algn="tl">
                    <a:srgbClr val="000000">
                      <a:alpha val="43137"/>
                    </a:srgbClr>
                  </a:outerShdw>
                </a:effectLst>
                <a:latin typeface="Tempus Sans ITC" panose="04020404030D07020202" pitchFamily="82" charset="0"/>
              </a:rPr>
              <a:t>tributo, concuerda </a:t>
            </a:r>
            <a:r>
              <a:rPr lang="es-MX" sz="2400" b="1" dirty="0">
                <a:effectLst>
                  <a:outerShdw blurRad="38100" dist="38100" dir="2700000" algn="tl">
                    <a:srgbClr val="000000">
                      <a:alpha val="43137"/>
                    </a:srgbClr>
                  </a:outerShdw>
                </a:effectLst>
                <a:latin typeface="Tempus Sans ITC" panose="04020404030D07020202" pitchFamily="82" charset="0"/>
              </a:rPr>
              <a:t>con el sujeto en género y número y le atribuye una propiedad o característica. SE BUSCA: preguntando al verbo: ¿Qué...? ¿Cómo..?</a:t>
            </a:r>
          </a:p>
        </p:txBody>
      </p:sp>
      <p:sp>
        <p:nvSpPr>
          <p:cNvPr id="7" name="CuadroTexto 6"/>
          <p:cNvSpPr txBox="1"/>
          <p:nvPr/>
        </p:nvSpPr>
        <p:spPr>
          <a:xfrm>
            <a:off x="528180" y="2213789"/>
            <a:ext cx="3517727" cy="523220"/>
          </a:xfrm>
          <a:prstGeom prst="rect">
            <a:avLst/>
          </a:prstGeom>
          <a:noFill/>
        </p:spPr>
        <p:txBody>
          <a:bodyPr wrap="square" rtlCol="0">
            <a:spAutoFit/>
          </a:bodyPr>
          <a:lstStyle/>
          <a:p>
            <a:r>
              <a:rPr lang="es-MX" sz="2800" b="1" dirty="0" smtClean="0">
                <a:latin typeface="AR ADGothicJP Medium" panose="020B0609000000000000" pitchFamily="49" charset="-128"/>
                <a:ea typeface="AR ADGothicJP Medium" panose="020B0609000000000000" pitchFamily="49" charset="-128"/>
              </a:rPr>
              <a:t>EJEMPLOS</a:t>
            </a:r>
            <a:endParaRPr lang="es-MX" sz="2800" b="1" dirty="0">
              <a:latin typeface="AR ADGothicJP Medium" panose="020B0609000000000000" pitchFamily="49" charset="-128"/>
              <a:ea typeface="AR ADGothicJP Medium" panose="020B0609000000000000" pitchFamily="49" charset="-128"/>
            </a:endParaRPr>
          </a:p>
        </p:txBody>
      </p:sp>
      <p:sp>
        <p:nvSpPr>
          <p:cNvPr id="8" name="CuadroTexto 7"/>
          <p:cNvSpPr txBox="1"/>
          <p:nvPr/>
        </p:nvSpPr>
        <p:spPr>
          <a:xfrm>
            <a:off x="838200" y="2948999"/>
            <a:ext cx="4034426" cy="523220"/>
          </a:xfrm>
          <a:prstGeom prst="rect">
            <a:avLst/>
          </a:prstGeom>
          <a:solidFill>
            <a:schemeClr val="accent1"/>
          </a:solidFill>
        </p:spPr>
        <p:txBody>
          <a:bodyPr wrap="square" rtlCol="0">
            <a:spAutoFit/>
          </a:bodyPr>
          <a:lstStyle/>
          <a:p>
            <a:r>
              <a:rPr lang="es-MX" sz="2800" dirty="0" smtClean="0">
                <a:latin typeface="Tempus Sans ITC" panose="04020404030D07020202" pitchFamily="82" charset="0"/>
              </a:rPr>
              <a:t>El venado </a:t>
            </a:r>
            <a:r>
              <a:rPr lang="es-MX" sz="2800" dirty="0" smtClean="0">
                <a:solidFill>
                  <a:srgbClr val="FF00FF"/>
                </a:solidFill>
                <a:latin typeface="Tempus Sans ITC" panose="04020404030D07020202" pitchFamily="82" charset="0"/>
              </a:rPr>
              <a:t>es muy rápido</a:t>
            </a:r>
            <a:r>
              <a:rPr lang="es-MX" sz="2800" dirty="0" smtClean="0">
                <a:solidFill>
                  <a:srgbClr val="FF0000"/>
                </a:solidFill>
                <a:latin typeface="Tempus Sans ITC" panose="04020404030D07020202" pitchFamily="82" charset="0"/>
              </a:rPr>
              <a:t>.</a:t>
            </a:r>
            <a:endParaRPr lang="es-MX" sz="2800" dirty="0">
              <a:solidFill>
                <a:srgbClr val="FF0000"/>
              </a:solidFill>
              <a:latin typeface="Tempus Sans ITC" panose="04020404030D07020202" pitchFamily="82" charset="0"/>
            </a:endParaRPr>
          </a:p>
        </p:txBody>
      </p:sp>
      <p:sp>
        <p:nvSpPr>
          <p:cNvPr id="10" name="CuadroTexto 9"/>
          <p:cNvSpPr txBox="1"/>
          <p:nvPr/>
        </p:nvSpPr>
        <p:spPr>
          <a:xfrm>
            <a:off x="5930030" y="2948999"/>
            <a:ext cx="5423770" cy="523220"/>
          </a:xfrm>
          <a:prstGeom prst="rect">
            <a:avLst/>
          </a:prstGeom>
          <a:solidFill>
            <a:schemeClr val="accent1"/>
          </a:solidFill>
        </p:spPr>
        <p:txBody>
          <a:bodyPr wrap="square" rtlCol="0">
            <a:spAutoFit/>
          </a:bodyPr>
          <a:lstStyle/>
          <a:p>
            <a:r>
              <a:rPr lang="es-MX" sz="2800" dirty="0" smtClean="0">
                <a:latin typeface="Tempus Sans ITC" panose="04020404030D07020202" pitchFamily="82" charset="0"/>
              </a:rPr>
              <a:t>Los turistas </a:t>
            </a:r>
            <a:r>
              <a:rPr lang="es-MX" sz="2800" dirty="0" smtClean="0">
                <a:solidFill>
                  <a:srgbClr val="FF00FF"/>
                </a:solidFill>
                <a:latin typeface="Tempus Sans ITC" panose="04020404030D07020202" pitchFamily="82" charset="0"/>
              </a:rPr>
              <a:t>llegaron bien del viaje.</a:t>
            </a:r>
            <a:endParaRPr lang="es-MX" sz="2800" dirty="0">
              <a:solidFill>
                <a:srgbClr val="FF00FF"/>
              </a:solidFill>
              <a:latin typeface="Tempus Sans ITC" panose="04020404030D07020202" pitchFamily="82" charset="0"/>
            </a:endParaRPr>
          </a:p>
        </p:txBody>
      </p:sp>
      <p:sp>
        <p:nvSpPr>
          <p:cNvPr id="11" name="CuadroTexto 10"/>
          <p:cNvSpPr txBox="1"/>
          <p:nvPr/>
        </p:nvSpPr>
        <p:spPr>
          <a:xfrm>
            <a:off x="637787" y="3662235"/>
            <a:ext cx="638827" cy="1323439"/>
          </a:xfrm>
          <a:prstGeom prst="rect">
            <a:avLst/>
          </a:prstGeom>
          <a:noFill/>
        </p:spPr>
        <p:txBody>
          <a:bodyPr wrap="square" rtlCol="0">
            <a:spAutoFit/>
          </a:bodyPr>
          <a:lstStyle/>
          <a:p>
            <a:r>
              <a:rPr lang="es-MX" sz="8000" b="1" dirty="0">
                <a:ln w="6600">
                  <a:solidFill>
                    <a:schemeClr val="accent2"/>
                  </a:solidFill>
                  <a:prstDash val="solid"/>
                </a:ln>
                <a:solidFill>
                  <a:srgbClr val="FFFFFF"/>
                </a:solidFill>
                <a:effectLst>
                  <a:outerShdw dist="38100" dir="2700000" algn="tl" rotWithShape="0">
                    <a:schemeClr val="accent2"/>
                  </a:outerShdw>
                </a:effectLst>
              </a:rPr>
              <a:t>8</a:t>
            </a:r>
          </a:p>
        </p:txBody>
      </p:sp>
      <p:sp>
        <p:nvSpPr>
          <p:cNvPr id="12" name="CuadroTexto 11"/>
          <p:cNvSpPr txBox="1"/>
          <p:nvPr/>
        </p:nvSpPr>
        <p:spPr>
          <a:xfrm>
            <a:off x="1358026" y="3948747"/>
            <a:ext cx="10196186" cy="830997"/>
          </a:xfrm>
          <a:prstGeom prst="rect">
            <a:avLst/>
          </a:prstGeom>
          <a:noFill/>
        </p:spPr>
        <p:txBody>
          <a:bodyPr wrap="square" rtlCol="0">
            <a:spAutoFit/>
          </a:bodyPr>
          <a:lstStyle/>
          <a:p>
            <a:r>
              <a:rPr lang="es-MX" sz="2400" b="1" dirty="0" smtClean="0">
                <a:effectLst>
                  <a:outerShdw blurRad="38100" dist="38100" dir="2700000" algn="tl">
                    <a:srgbClr val="000000">
                      <a:alpha val="43137"/>
                    </a:srgbClr>
                  </a:outerShdw>
                </a:effectLst>
                <a:latin typeface="Tempus Sans ITC" panose="04020404030D07020202" pitchFamily="82" charset="0"/>
              </a:rPr>
              <a:t>Buscar el </a:t>
            </a:r>
            <a:r>
              <a:rPr lang="es-MX" sz="2400" b="1" dirty="0" smtClean="0">
                <a:ln w="22225">
                  <a:solidFill>
                    <a:schemeClr val="accent2"/>
                  </a:solidFill>
                  <a:prstDash val="solid"/>
                </a:ln>
                <a:solidFill>
                  <a:schemeClr val="accent2">
                    <a:lumMod val="40000"/>
                    <a:lumOff val="60000"/>
                  </a:schemeClr>
                </a:solidFill>
                <a:latin typeface="Tempus Sans ITC" panose="04020404030D07020202" pitchFamily="82" charset="0"/>
              </a:rPr>
              <a:t>complemento directo</a:t>
            </a:r>
            <a:r>
              <a:rPr lang="es-MX" sz="2400" b="1" dirty="0" smtClean="0">
                <a:effectLst>
                  <a:outerShdw blurRad="38100" dist="38100" dir="2700000" algn="tl">
                    <a:srgbClr val="000000">
                      <a:alpha val="43137"/>
                    </a:srgbClr>
                  </a:outerShdw>
                </a:effectLst>
                <a:latin typeface="Tempus Sans ITC" panose="04020404030D07020202" pitchFamily="82" charset="0"/>
              </a:rPr>
              <a:t>, debemos busca ¿Quién? ¿A quién?, se refiere a una persona.</a:t>
            </a:r>
            <a:endParaRPr lang="es-MX" sz="2400" b="1" dirty="0">
              <a:effectLst>
                <a:outerShdw blurRad="38100" dist="38100" dir="2700000" algn="tl">
                  <a:srgbClr val="000000">
                    <a:alpha val="43137"/>
                  </a:srgbClr>
                </a:outerShdw>
              </a:effectLst>
              <a:latin typeface="Tempus Sans ITC" panose="04020404030D07020202" pitchFamily="82" charset="0"/>
            </a:endParaRPr>
          </a:p>
        </p:txBody>
      </p:sp>
      <p:sp>
        <p:nvSpPr>
          <p:cNvPr id="13" name="CuadroTexto 12"/>
          <p:cNvSpPr txBox="1"/>
          <p:nvPr/>
        </p:nvSpPr>
        <p:spPr>
          <a:xfrm>
            <a:off x="637787" y="4955820"/>
            <a:ext cx="3517727" cy="523220"/>
          </a:xfrm>
          <a:prstGeom prst="rect">
            <a:avLst/>
          </a:prstGeom>
          <a:noFill/>
        </p:spPr>
        <p:txBody>
          <a:bodyPr wrap="square" rtlCol="0">
            <a:spAutoFit/>
          </a:bodyPr>
          <a:lstStyle/>
          <a:p>
            <a:r>
              <a:rPr lang="es-MX" sz="2800" b="1" dirty="0" smtClean="0">
                <a:latin typeface="AR ADGothicJP Medium" panose="020B0609000000000000" pitchFamily="49" charset="-128"/>
                <a:ea typeface="AR ADGothicJP Medium" panose="020B0609000000000000" pitchFamily="49" charset="-128"/>
              </a:rPr>
              <a:t>EJEMPLO</a:t>
            </a:r>
            <a:endParaRPr lang="es-MX" sz="2800" b="1" dirty="0">
              <a:latin typeface="AR ADGothicJP Medium" panose="020B0609000000000000" pitchFamily="49" charset="-128"/>
              <a:ea typeface="AR ADGothicJP Medium" panose="020B0609000000000000" pitchFamily="49" charset="-128"/>
            </a:endParaRPr>
          </a:p>
        </p:txBody>
      </p:sp>
      <p:sp>
        <p:nvSpPr>
          <p:cNvPr id="14" name="CuadroTexto 13"/>
          <p:cNvSpPr txBox="1"/>
          <p:nvPr/>
        </p:nvSpPr>
        <p:spPr>
          <a:xfrm>
            <a:off x="1478071" y="5787025"/>
            <a:ext cx="4709787" cy="369332"/>
          </a:xfrm>
          <a:prstGeom prst="rect">
            <a:avLst/>
          </a:prstGeom>
          <a:noFill/>
        </p:spPr>
        <p:txBody>
          <a:bodyPr wrap="square" rtlCol="0">
            <a:spAutoFit/>
          </a:bodyPr>
          <a:lstStyle/>
          <a:p>
            <a:r>
              <a:rPr lang="es-MX" dirty="0"/>
              <a:t> </a:t>
            </a:r>
          </a:p>
        </p:txBody>
      </p:sp>
      <p:sp>
        <p:nvSpPr>
          <p:cNvPr id="15" name="CuadroTexto 14"/>
          <p:cNvSpPr txBox="1"/>
          <p:nvPr/>
        </p:nvSpPr>
        <p:spPr>
          <a:xfrm>
            <a:off x="838200" y="5653743"/>
            <a:ext cx="4596008" cy="523220"/>
          </a:xfrm>
          <a:prstGeom prst="rect">
            <a:avLst/>
          </a:prstGeom>
          <a:solidFill>
            <a:schemeClr val="accent1"/>
          </a:solidFill>
        </p:spPr>
        <p:txBody>
          <a:bodyPr wrap="square" rtlCol="0">
            <a:spAutoFit/>
          </a:bodyPr>
          <a:lstStyle/>
          <a:p>
            <a:r>
              <a:rPr lang="es-MX" sz="2800" dirty="0" smtClean="0">
                <a:latin typeface="Tempus Sans ITC" panose="04020404030D07020202" pitchFamily="82" charset="0"/>
              </a:rPr>
              <a:t>Estoy deseando ver </a:t>
            </a:r>
            <a:r>
              <a:rPr lang="es-MX" sz="2800" dirty="0" smtClean="0">
                <a:solidFill>
                  <a:schemeClr val="bg1"/>
                </a:solidFill>
                <a:latin typeface="Tempus Sans ITC" panose="04020404030D07020202" pitchFamily="82" charset="0"/>
              </a:rPr>
              <a:t>el museo.</a:t>
            </a:r>
            <a:endParaRPr lang="es-MX" sz="2800" dirty="0">
              <a:solidFill>
                <a:schemeClr val="bg1"/>
              </a:solidFill>
              <a:latin typeface="Tempus Sans ITC" panose="04020404030D07020202" pitchFamily="82" charset="0"/>
            </a:endParaRPr>
          </a:p>
        </p:txBody>
      </p:sp>
    </p:spTree>
    <p:extLst>
      <p:ext uri="{BB962C8B-B14F-4D97-AF65-F5344CB8AC3E}">
        <p14:creationId xmlns:p14="http://schemas.microsoft.com/office/powerpoint/2010/main" xmlns="" val="887001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descr="Resultado de imagen para texturas clara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p:spPr>
      </p:pic>
      <p:sp>
        <p:nvSpPr>
          <p:cNvPr id="5" name="CuadroTexto 4"/>
          <p:cNvSpPr txBox="1"/>
          <p:nvPr/>
        </p:nvSpPr>
        <p:spPr>
          <a:xfrm>
            <a:off x="725466" y="365125"/>
            <a:ext cx="638827" cy="1323439"/>
          </a:xfrm>
          <a:prstGeom prst="rect">
            <a:avLst/>
          </a:prstGeom>
          <a:noFill/>
        </p:spPr>
        <p:txBody>
          <a:bodyPr wrap="square" rtlCol="0">
            <a:spAutoFit/>
          </a:bodyPr>
          <a:lstStyle/>
          <a:p>
            <a:r>
              <a:rPr lang="es-MX" sz="8000" b="1" dirty="0" smtClean="0">
                <a:ln w="6600">
                  <a:solidFill>
                    <a:schemeClr val="accent2"/>
                  </a:solidFill>
                  <a:prstDash val="solid"/>
                </a:ln>
                <a:solidFill>
                  <a:srgbClr val="FFFFFF"/>
                </a:solidFill>
                <a:effectLst>
                  <a:outerShdw dist="38100" dir="2700000" algn="tl" rotWithShape="0">
                    <a:schemeClr val="accent2"/>
                  </a:outerShdw>
                </a:effectLst>
              </a:rPr>
              <a:t>9</a:t>
            </a:r>
            <a:endParaRPr lang="es-MX" sz="8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CuadroTexto 5"/>
          <p:cNvSpPr txBox="1"/>
          <p:nvPr/>
        </p:nvSpPr>
        <p:spPr>
          <a:xfrm>
            <a:off x="1364293" y="729089"/>
            <a:ext cx="10196186" cy="830997"/>
          </a:xfrm>
          <a:prstGeom prst="rect">
            <a:avLst/>
          </a:prstGeom>
          <a:noFill/>
        </p:spPr>
        <p:txBody>
          <a:bodyPr wrap="square" rtlCol="0">
            <a:spAutoFit/>
          </a:bodyPr>
          <a:lstStyle/>
          <a:p>
            <a:r>
              <a:rPr lang="es-MX" sz="2400" b="1" dirty="0" smtClean="0">
                <a:effectLst>
                  <a:outerShdw blurRad="38100" dist="38100" dir="2700000" algn="tl">
                    <a:srgbClr val="000000">
                      <a:alpha val="43137"/>
                    </a:srgbClr>
                  </a:outerShdw>
                </a:effectLst>
                <a:latin typeface="Tempus Sans ITC" panose="04020404030D07020202" pitchFamily="82" charset="0"/>
              </a:rPr>
              <a:t>Buscar el </a:t>
            </a:r>
            <a:r>
              <a:rPr lang="es-MX" sz="2400" b="1" dirty="0" smtClean="0">
                <a:ln w="22225">
                  <a:solidFill>
                    <a:schemeClr val="accent2"/>
                  </a:solidFill>
                  <a:prstDash val="solid"/>
                </a:ln>
                <a:solidFill>
                  <a:schemeClr val="accent2">
                    <a:lumMod val="40000"/>
                    <a:lumOff val="60000"/>
                  </a:schemeClr>
                </a:solidFill>
                <a:latin typeface="Tempus Sans ITC" panose="04020404030D07020202" pitchFamily="82" charset="0"/>
              </a:rPr>
              <a:t>complemento indirecto</a:t>
            </a:r>
            <a:r>
              <a:rPr lang="es-MX" sz="2400" b="1" dirty="0" smtClean="0">
                <a:effectLst>
                  <a:outerShdw blurRad="38100" dist="38100" dir="2700000" algn="tl">
                    <a:srgbClr val="000000">
                      <a:alpha val="43137"/>
                    </a:srgbClr>
                  </a:outerShdw>
                </a:effectLst>
                <a:latin typeface="Tempus Sans ITC" panose="04020404030D07020202" pitchFamily="82" charset="0"/>
              </a:rPr>
              <a:t>, debemos busca ¿A Quién? ¿Para quién?, se refiere a una persona.</a:t>
            </a:r>
            <a:endParaRPr lang="es-MX" sz="2400" b="1" dirty="0">
              <a:effectLst>
                <a:outerShdw blurRad="38100" dist="38100" dir="2700000" algn="tl">
                  <a:srgbClr val="000000">
                    <a:alpha val="43137"/>
                  </a:srgbClr>
                </a:outerShdw>
              </a:effectLst>
              <a:latin typeface="Tempus Sans ITC" panose="04020404030D07020202" pitchFamily="82" charset="0"/>
            </a:endParaRPr>
          </a:p>
        </p:txBody>
      </p:sp>
      <p:sp>
        <p:nvSpPr>
          <p:cNvPr id="7" name="CuadroTexto 6"/>
          <p:cNvSpPr txBox="1"/>
          <p:nvPr/>
        </p:nvSpPr>
        <p:spPr>
          <a:xfrm>
            <a:off x="631521" y="1638994"/>
            <a:ext cx="3517727" cy="523220"/>
          </a:xfrm>
          <a:prstGeom prst="rect">
            <a:avLst/>
          </a:prstGeom>
          <a:noFill/>
        </p:spPr>
        <p:txBody>
          <a:bodyPr wrap="square" rtlCol="0">
            <a:spAutoFit/>
          </a:bodyPr>
          <a:lstStyle/>
          <a:p>
            <a:r>
              <a:rPr lang="es-MX" sz="2800" b="1" dirty="0" smtClean="0">
                <a:latin typeface="AR ADGothicJP Medium" panose="020B0609000000000000" pitchFamily="49" charset="-128"/>
                <a:ea typeface="AR ADGothicJP Medium" panose="020B0609000000000000" pitchFamily="49" charset="-128"/>
              </a:rPr>
              <a:t>EJEMPLOS</a:t>
            </a:r>
            <a:endParaRPr lang="es-MX" sz="2800" b="1" dirty="0">
              <a:latin typeface="AR ADGothicJP Medium" panose="020B0609000000000000" pitchFamily="49" charset="-128"/>
              <a:ea typeface="AR ADGothicJP Medium" panose="020B0609000000000000" pitchFamily="49" charset="-128"/>
            </a:endParaRPr>
          </a:p>
        </p:txBody>
      </p:sp>
      <p:sp>
        <p:nvSpPr>
          <p:cNvPr id="8" name="CuadroTexto 7"/>
          <p:cNvSpPr txBox="1"/>
          <p:nvPr/>
        </p:nvSpPr>
        <p:spPr>
          <a:xfrm>
            <a:off x="513567" y="2297151"/>
            <a:ext cx="5342352" cy="523220"/>
          </a:xfrm>
          <a:prstGeom prst="rect">
            <a:avLst/>
          </a:prstGeom>
          <a:solidFill>
            <a:schemeClr val="accent1"/>
          </a:solidFill>
        </p:spPr>
        <p:txBody>
          <a:bodyPr wrap="square" rtlCol="0">
            <a:spAutoFit/>
          </a:bodyPr>
          <a:lstStyle/>
          <a:p>
            <a:r>
              <a:rPr lang="es-MX" sz="2800" dirty="0" smtClean="0">
                <a:latin typeface="Tempus Sans ITC" panose="04020404030D07020202" pitchFamily="82" charset="0"/>
              </a:rPr>
              <a:t>Ricardo quiere felicitar a </a:t>
            </a:r>
            <a:r>
              <a:rPr lang="es-MX" sz="2800" dirty="0" smtClean="0">
                <a:solidFill>
                  <a:srgbClr val="00FFFF"/>
                </a:solidFill>
                <a:latin typeface="Tempus Sans ITC" panose="04020404030D07020202" pitchFamily="82" charset="0"/>
              </a:rPr>
              <a:t>su mamá.</a:t>
            </a:r>
            <a:endParaRPr lang="es-MX" sz="2800" dirty="0">
              <a:solidFill>
                <a:srgbClr val="00FFFF"/>
              </a:solidFill>
              <a:latin typeface="Tempus Sans ITC" panose="04020404030D07020202" pitchFamily="82" charset="0"/>
            </a:endParaRPr>
          </a:p>
        </p:txBody>
      </p:sp>
      <p:sp>
        <p:nvSpPr>
          <p:cNvPr id="9" name="CuadroTexto 8"/>
          <p:cNvSpPr txBox="1"/>
          <p:nvPr/>
        </p:nvSpPr>
        <p:spPr>
          <a:xfrm>
            <a:off x="6694119" y="2314227"/>
            <a:ext cx="4441519" cy="523220"/>
          </a:xfrm>
          <a:prstGeom prst="rect">
            <a:avLst/>
          </a:prstGeom>
          <a:solidFill>
            <a:schemeClr val="accent1"/>
          </a:solidFill>
        </p:spPr>
        <p:txBody>
          <a:bodyPr wrap="square" rtlCol="0">
            <a:spAutoFit/>
          </a:bodyPr>
          <a:lstStyle/>
          <a:p>
            <a:r>
              <a:rPr lang="es-MX" sz="2800" dirty="0" smtClean="0">
                <a:latin typeface="Tempus Sans ITC" panose="04020404030D07020202" pitchFamily="82" charset="0"/>
              </a:rPr>
              <a:t>Elene quiere mucho</a:t>
            </a:r>
            <a:r>
              <a:rPr lang="es-MX" sz="2800" dirty="0" smtClean="0">
                <a:solidFill>
                  <a:srgbClr val="FF0000"/>
                </a:solidFill>
                <a:latin typeface="Tempus Sans ITC" panose="04020404030D07020202" pitchFamily="82" charset="0"/>
              </a:rPr>
              <a:t> </a:t>
            </a:r>
            <a:r>
              <a:rPr lang="es-MX" sz="2800" dirty="0" smtClean="0">
                <a:solidFill>
                  <a:srgbClr val="00FFFF"/>
                </a:solidFill>
                <a:latin typeface="Tempus Sans ITC" panose="04020404030D07020202" pitchFamily="82" charset="0"/>
              </a:rPr>
              <a:t>a María.</a:t>
            </a:r>
            <a:endParaRPr lang="es-MX" sz="2800" dirty="0">
              <a:solidFill>
                <a:srgbClr val="00FFFF"/>
              </a:solidFill>
              <a:latin typeface="Tempus Sans ITC" panose="04020404030D07020202" pitchFamily="82" charset="0"/>
            </a:endParaRPr>
          </a:p>
        </p:txBody>
      </p:sp>
      <p:sp>
        <p:nvSpPr>
          <p:cNvPr id="10" name="CuadroTexto 9"/>
          <p:cNvSpPr txBox="1"/>
          <p:nvPr/>
        </p:nvSpPr>
        <p:spPr>
          <a:xfrm>
            <a:off x="230688" y="2917181"/>
            <a:ext cx="1215023" cy="1323439"/>
          </a:xfrm>
          <a:prstGeom prst="rect">
            <a:avLst/>
          </a:prstGeom>
          <a:noFill/>
        </p:spPr>
        <p:txBody>
          <a:bodyPr wrap="square" rtlCol="0">
            <a:spAutoFit/>
          </a:bodyPr>
          <a:lstStyle/>
          <a:p>
            <a:r>
              <a:rPr lang="es-MX" sz="8000" b="1" dirty="0" smtClean="0">
                <a:ln w="6600">
                  <a:solidFill>
                    <a:schemeClr val="accent2"/>
                  </a:solidFill>
                  <a:prstDash val="solid"/>
                </a:ln>
                <a:solidFill>
                  <a:srgbClr val="FFFFFF"/>
                </a:solidFill>
                <a:effectLst>
                  <a:outerShdw dist="38100" dir="2700000" algn="tl" rotWithShape="0">
                    <a:schemeClr val="accent2"/>
                  </a:outerShdw>
                </a:effectLst>
              </a:rPr>
              <a:t>10</a:t>
            </a:r>
            <a:endParaRPr lang="es-MX" sz="8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CuadroTexto 10"/>
          <p:cNvSpPr txBox="1"/>
          <p:nvPr/>
        </p:nvSpPr>
        <p:spPr>
          <a:xfrm>
            <a:off x="1482246" y="3170297"/>
            <a:ext cx="10379901" cy="1200329"/>
          </a:xfrm>
          <a:prstGeom prst="rect">
            <a:avLst/>
          </a:prstGeom>
          <a:noFill/>
        </p:spPr>
        <p:txBody>
          <a:bodyPr wrap="square" rtlCol="0">
            <a:spAutoFit/>
          </a:bodyPr>
          <a:lstStyle/>
          <a:p>
            <a:r>
              <a:rPr lang="es-MX" sz="2400" b="1" dirty="0">
                <a:effectLst>
                  <a:outerShdw blurRad="38100" dist="38100" dir="2700000" algn="tl">
                    <a:srgbClr val="000000">
                      <a:alpha val="43137"/>
                    </a:srgbClr>
                  </a:outerShdw>
                </a:effectLst>
                <a:latin typeface="Tempus Sans ITC" panose="04020404030D07020202" pitchFamily="82" charset="0"/>
              </a:rPr>
              <a:t>Buscar los </a:t>
            </a:r>
            <a:r>
              <a:rPr lang="es-MX" sz="2400" b="1" dirty="0">
                <a:ln w="22225">
                  <a:solidFill>
                    <a:schemeClr val="accent2"/>
                  </a:solidFill>
                  <a:prstDash val="solid"/>
                </a:ln>
                <a:solidFill>
                  <a:schemeClr val="accent2">
                    <a:lumMod val="40000"/>
                    <a:lumOff val="60000"/>
                  </a:schemeClr>
                </a:solidFill>
                <a:latin typeface="Tempus Sans ITC" panose="04020404030D07020202" pitchFamily="82" charset="0"/>
              </a:rPr>
              <a:t>Complementos Circunstanciales</a:t>
            </a:r>
            <a:r>
              <a:rPr lang="es-MX" sz="2400" b="1" dirty="0">
                <a:effectLst>
                  <a:outerShdw blurRad="38100" dist="38100" dir="2700000" algn="tl">
                    <a:srgbClr val="000000">
                      <a:alpha val="43137"/>
                    </a:srgbClr>
                  </a:outerShdw>
                </a:effectLst>
                <a:latin typeface="Tempus Sans ITC" panose="04020404030D07020202" pitchFamily="82" charset="0"/>
              </a:rPr>
              <a:t> (CC_ ) </a:t>
            </a:r>
            <a:r>
              <a:rPr lang="es-MX" sz="2400" b="1" dirty="0" smtClean="0">
                <a:effectLst>
                  <a:outerShdw blurRad="38100" dist="38100" dir="2700000" algn="tl">
                    <a:srgbClr val="000000">
                      <a:alpha val="43137"/>
                    </a:srgbClr>
                  </a:outerShdw>
                </a:effectLst>
                <a:latin typeface="Tempus Sans ITC" panose="04020404030D07020202" pitchFamily="82" charset="0"/>
              </a:rPr>
              <a:t>en </a:t>
            </a:r>
            <a:r>
              <a:rPr lang="es-MX" sz="2400" b="1" dirty="0">
                <a:effectLst>
                  <a:outerShdw blurRad="38100" dist="38100" dir="2700000" algn="tl">
                    <a:srgbClr val="000000">
                      <a:alpha val="43137"/>
                    </a:srgbClr>
                  </a:outerShdw>
                </a:effectLst>
                <a:latin typeface="Tempus Sans ITC" panose="04020404030D07020202" pitchFamily="82" charset="0"/>
              </a:rPr>
              <a:t>una oración pueden aparecer uno, varios o </a:t>
            </a:r>
            <a:r>
              <a:rPr lang="es-MX" sz="2400" b="1" dirty="0" smtClean="0">
                <a:effectLst>
                  <a:outerShdw blurRad="38100" dist="38100" dir="2700000" algn="tl">
                    <a:srgbClr val="000000">
                      <a:alpha val="43137"/>
                    </a:srgbClr>
                  </a:outerShdw>
                </a:effectLst>
                <a:latin typeface="Tempus Sans ITC" panose="04020404030D07020202" pitchFamily="82" charset="0"/>
              </a:rPr>
              <a:t>ningún, expresan circunstancias </a:t>
            </a:r>
            <a:r>
              <a:rPr lang="es-MX" sz="2400" b="1" dirty="0">
                <a:effectLst>
                  <a:outerShdw blurRad="38100" dist="38100" dir="2700000" algn="tl">
                    <a:srgbClr val="000000">
                      <a:alpha val="43137"/>
                    </a:srgbClr>
                  </a:outerShdw>
                </a:effectLst>
                <a:latin typeface="Tempus Sans ITC" panose="04020404030D07020202" pitchFamily="82" charset="0"/>
              </a:rPr>
              <a:t>de tiempo, lugar, modo, cantidad..., referidas siempre al </a:t>
            </a:r>
            <a:r>
              <a:rPr lang="es-MX" sz="2400" b="1" dirty="0" smtClean="0">
                <a:effectLst>
                  <a:outerShdw blurRad="38100" dist="38100" dir="2700000" algn="tl">
                    <a:srgbClr val="000000">
                      <a:alpha val="43137"/>
                    </a:srgbClr>
                  </a:outerShdw>
                </a:effectLst>
                <a:latin typeface="Tempus Sans ITC" panose="04020404030D07020202" pitchFamily="82" charset="0"/>
              </a:rPr>
              <a:t>verbo.</a:t>
            </a:r>
            <a:endParaRPr lang="es-MX" sz="2400" b="1" dirty="0">
              <a:effectLst>
                <a:outerShdw blurRad="38100" dist="38100" dir="2700000" algn="tl">
                  <a:srgbClr val="000000">
                    <a:alpha val="43137"/>
                  </a:srgbClr>
                </a:outerShdw>
              </a:effectLst>
              <a:latin typeface="Tempus Sans ITC" panose="04020404030D07020202" pitchFamily="82" charset="0"/>
            </a:endParaRPr>
          </a:p>
        </p:txBody>
      </p:sp>
      <p:sp>
        <p:nvSpPr>
          <p:cNvPr id="12" name="CuadroTexto 11"/>
          <p:cNvSpPr txBox="1"/>
          <p:nvPr/>
        </p:nvSpPr>
        <p:spPr>
          <a:xfrm>
            <a:off x="513567" y="4746796"/>
            <a:ext cx="3226496" cy="1569660"/>
          </a:xfrm>
          <a:prstGeom prst="rect">
            <a:avLst/>
          </a:prstGeom>
          <a:noFill/>
        </p:spPr>
        <p:txBody>
          <a:bodyPr wrap="square" rtlCol="0">
            <a:spAutoFit/>
          </a:bodyPr>
          <a:lstStyle/>
          <a:p>
            <a:pPr algn="ctr"/>
            <a:r>
              <a:rPr lang="es-MX" sz="2400" b="1" dirty="0" smtClean="0">
                <a:latin typeface="Tempus Sans ITC" panose="04020404030D07020202" pitchFamily="82" charset="0"/>
              </a:rPr>
              <a:t>Formado por adverbio:</a:t>
            </a:r>
          </a:p>
          <a:p>
            <a:r>
              <a:rPr lang="es-MX" sz="2400" dirty="0" smtClean="0">
                <a:latin typeface="Tempus Sans ITC" panose="04020404030D07020202" pitchFamily="82" charset="0"/>
              </a:rPr>
              <a:t>Mi hermana y yo haremos la tarea </a:t>
            </a:r>
            <a:r>
              <a:rPr lang="es-MX" sz="2400" dirty="0" smtClean="0">
                <a:solidFill>
                  <a:schemeClr val="accent2"/>
                </a:solidFill>
                <a:latin typeface="Tempus Sans ITC" panose="04020404030D07020202" pitchFamily="82" charset="0"/>
              </a:rPr>
              <a:t>después</a:t>
            </a:r>
            <a:r>
              <a:rPr lang="es-MX" sz="2400" dirty="0" smtClean="0">
                <a:latin typeface="Tempus Sans ITC" panose="04020404030D07020202" pitchFamily="82" charset="0"/>
              </a:rPr>
              <a:t> de clases.</a:t>
            </a:r>
          </a:p>
        </p:txBody>
      </p:sp>
      <p:sp>
        <p:nvSpPr>
          <p:cNvPr id="13" name="CuadroTexto 12"/>
          <p:cNvSpPr txBox="1"/>
          <p:nvPr/>
        </p:nvSpPr>
        <p:spPr>
          <a:xfrm>
            <a:off x="3753635" y="4703476"/>
            <a:ext cx="3226496" cy="1938992"/>
          </a:xfrm>
          <a:prstGeom prst="rect">
            <a:avLst/>
          </a:prstGeom>
          <a:noFill/>
        </p:spPr>
        <p:txBody>
          <a:bodyPr wrap="square" rtlCol="0">
            <a:spAutoFit/>
          </a:bodyPr>
          <a:lstStyle/>
          <a:p>
            <a:pPr algn="ctr"/>
            <a:r>
              <a:rPr lang="es-MX" sz="2400" b="1" dirty="0" smtClean="0">
                <a:latin typeface="Tempus Sans ITC" panose="04020404030D07020202" pitchFamily="82" charset="0"/>
              </a:rPr>
              <a:t>Formado por un grupo nominal:</a:t>
            </a:r>
          </a:p>
          <a:p>
            <a:r>
              <a:rPr lang="es-MX" sz="2400" dirty="0" smtClean="0">
                <a:latin typeface="Tempus Sans ITC" panose="04020404030D07020202" pitchFamily="82" charset="0"/>
              </a:rPr>
              <a:t>El grupo del salón quedó en ir a la feria </a:t>
            </a:r>
            <a:r>
              <a:rPr lang="es-MX" sz="2400" dirty="0" smtClean="0">
                <a:solidFill>
                  <a:schemeClr val="accent2"/>
                </a:solidFill>
                <a:latin typeface="Tempus Sans ITC" panose="04020404030D07020202" pitchFamily="82" charset="0"/>
              </a:rPr>
              <a:t>el sábado.</a:t>
            </a:r>
          </a:p>
        </p:txBody>
      </p:sp>
      <p:sp>
        <p:nvSpPr>
          <p:cNvPr id="14" name="CuadroTexto 13"/>
          <p:cNvSpPr txBox="1"/>
          <p:nvPr/>
        </p:nvSpPr>
        <p:spPr>
          <a:xfrm>
            <a:off x="499995" y="4267974"/>
            <a:ext cx="3517727" cy="523220"/>
          </a:xfrm>
          <a:prstGeom prst="rect">
            <a:avLst/>
          </a:prstGeom>
          <a:noFill/>
        </p:spPr>
        <p:txBody>
          <a:bodyPr wrap="square" rtlCol="0">
            <a:spAutoFit/>
          </a:bodyPr>
          <a:lstStyle/>
          <a:p>
            <a:r>
              <a:rPr lang="es-MX" sz="2800" b="1" dirty="0" smtClean="0">
                <a:latin typeface="AR ADGothicJP Medium" panose="020B0609000000000000" pitchFamily="49" charset="-128"/>
                <a:ea typeface="AR ADGothicJP Medium" panose="020B0609000000000000" pitchFamily="49" charset="-128"/>
              </a:rPr>
              <a:t>EJEMPLOS</a:t>
            </a:r>
            <a:endParaRPr lang="es-MX" sz="2800" b="1" dirty="0">
              <a:latin typeface="AR ADGothicJP Medium" panose="020B0609000000000000" pitchFamily="49" charset="-128"/>
              <a:ea typeface="AR ADGothicJP Medium" panose="020B0609000000000000" pitchFamily="49" charset="-128"/>
            </a:endParaRPr>
          </a:p>
        </p:txBody>
      </p:sp>
    </p:spTree>
    <p:extLst>
      <p:ext uri="{BB962C8B-B14F-4D97-AF65-F5344CB8AC3E}">
        <p14:creationId xmlns:p14="http://schemas.microsoft.com/office/powerpoint/2010/main" xmlns="" val="466485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descr="Resultado de imagen para texturas claras"/>
          <p:cNvPicPr/>
          <p:nvPr/>
        </p:nvPicPr>
        <p:blipFill>
          <a:blip r:embed="rId2">
            <a:extLst>
              <a:ext uri="{28A0092B-C50C-407E-A947-70E740481C1C}">
                <a14:useLocalDpi xmlns:a14="http://schemas.microsoft.com/office/drawing/2010/main" xmlns="" val="0"/>
              </a:ext>
            </a:extLst>
          </a:blip>
          <a:srcRect/>
          <a:stretch>
            <a:fillRect/>
          </a:stretch>
        </p:blipFill>
        <p:spPr bwMode="auto">
          <a:xfrm>
            <a:off x="7442" y="0"/>
            <a:ext cx="12192000" cy="6858000"/>
          </a:xfrm>
          <a:prstGeom prst="rect">
            <a:avLst/>
          </a:prstGeom>
          <a:noFill/>
          <a:ln>
            <a:noFill/>
          </a:ln>
        </p:spPr>
      </p:pic>
      <p:sp>
        <p:nvSpPr>
          <p:cNvPr id="5" name="CuadroTexto 4"/>
          <p:cNvSpPr txBox="1"/>
          <p:nvPr/>
        </p:nvSpPr>
        <p:spPr>
          <a:xfrm rot="900000">
            <a:off x="-88958" y="1543868"/>
            <a:ext cx="15895385" cy="3770263"/>
          </a:xfrm>
          <a:prstGeom prst="rect">
            <a:avLst/>
          </a:prstGeom>
          <a:noFill/>
        </p:spPr>
        <p:txBody>
          <a:bodyPr wrap="square" rtlCol="0">
            <a:spAutoFit/>
          </a:bodyPr>
          <a:lstStyle/>
          <a:p>
            <a:r>
              <a:rPr lang="es-MX" sz="23900" b="1" dirty="0" smtClean="0">
                <a:ln w="22225">
                  <a:solidFill>
                    <a:schemeClr val="accent2"/>
                  </a:solidFill>
                  <a:prstDash val="solid"/>
                </a:ln>
                <a:solidFill>
                  <a:schemeClr val="accent2">
                    <a:lumMod val="40000"/>
                    <a:lumOff val="60000"/>
                  </a:schemeClr>
                </a:solidFill>
              </a:rPr>
              <a:t>¡Gracias¡</a:t>
            </a:r>
            <a:r>
              <a:rPr lang="es-MX" sz="11500" b="1" dirty="0" smtClean="0">
                <a:ln w="22225">
                  <a:solidFill>
                    <a:schemeClr val="accent2"/>
                  </a:solidFill>
                  <a:prstDash val="solid"/>
                </a:ln>
                <a:solidFill>
                  <a:schemeClr val="accent2">
                    <a:lumMod val="40000"/>
                    <a:lumOff val="60000"/>
                  </a:schemeClr>
                </a:solidFill>
              </a:rPr>
              <a:t>☻</a:t>
            </a:r>
            <a:endParaRPr lang="es-MX" sz="115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xmlns="" val="4062379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Resultado de imagen para texturas claras"/>
          <p:cNvPicPr/>
          <p:nvPr/>
        </p:nvPicPr>
        <p:blipFill>
          <a:blip r:embed="rId2">
            <a:extLst>
              <a:ext uri="{28A0092B-C50C-407E-A947-70E740481C1C}">
                <a14:useLocalDpi xmlns:a14="http://schemas.microsoft.com/office/drawing/2010/main" xmlns="" val="0"/>
              </a:ext>
            </a:extLst>
          </a:blip>
          <a:srcRect/>
          <a:stretch>
            <a:fillRect/>
          </a:stretch>
        </p:blipFill>
        <p:spPr bwMode="auto">
          <a:xfrm flipV="1">
            <a:off x="0" y="0"/>
            <a:ext cx="12192000" cy="6858000"/>
          </a:xfrm>
          <a:prstGeom prst="rect">
            <a:avLst/>
          </a:prstGeom>
          <a:noFill/>
          <a:ln>
            <a:noFill/>
          </a:ln>
        </p:spPr>
      </p:pic>
      <p:sp>
        <p:nvSpPr>
          <p:cNvPr id="13" name="CuadroTexto 12"/>
          <p:cNvSpPr txBox="1"/>
          <p:nvPr/>
        </p:nvSpPr>
        <p:spPr>
          <a:xfrm>
            <a:off x="1189974" y="912890"/>
            <a:ext cx="10847540" cy="5293757"/>
          </a:xfrm>
          <a:prstGeom prst="rect">
            <a:avLst/>
          </a:prstGeom>
          <a:noFill/>
        </p:spPr>
        <p:txBody>
          <a:bodyPr wrap="square" rtlCol="0">
            <a:spAutoFit/>
          </a:bodyPr>
          <a:lstStyle/>
          <a:p>
            <a:r>
              <a:rPr lang="es-MX" sz="3200" b="1" dirty="0">
                <a:latin typeface="Tempus Sans ITC" panose="04020404030D07020202" pitchFamily="82" charset="0"/>
              </a:rPr>
              <a:t>Para comunicarnos, es indispensable que exista un sistema que ordene de manera lógica las palabras dentro de una oración</a:t>
            </a:r>
            <a:r>
              <a:rPr lang="es-MX" sz="3200" b="1" dirty="0" smtClean="0">
                <a:latin typeface="Tempus Sans ITC" panose="04020404030D07020202" pitchFamily="82" charset="0"/>
              </a:rPr>
              <a:t>.</a:t>
            </a:r>
          </a:p>
          <a:p>
            <a:r>
              <a:rPr lang="es-MX" sz="3200" b="1" dirty="0" smtClean="0">
                <a:latin typeface="Tempus Sans ITC" panose="04020404030D07020202" pitchFamily="82" charset="0"/>
              </a:rPr>
              <a:t> </a:t>
            </a:r>
            <a:r>
              <a:rPr lang="es-MX" sz="3200" b="1" dirty="0">
                <a:latin typeface="Tempus Sans ITC" panose="04020404030D07020202" pitchFamily="82" charset="0"/>
              </a:rPr>
              <a:t>Esto es lo que llamamos </a:t>
            </a:r>
            <a:r>
              <a:rPr lang="es-MX" sz="3200" b="1" dirty="0" smtClean="0">
                <a:ln w="22225">
                  <a:solidFill>
                    <a:schemeClr val="accent2"/>
                  </a:solidFill>
                  <a:prstDash val="solid"/>
                </a:ln>
                <a:solidFill>
                  <a:schemeClr val="accent2">
                    <a:lumMod val="40000"/>
                    <a:lumOff val="60000"/>
                  </a:schemeClr>
                </a:solidFill>
                <a:latin typeface="Tempus Sans ITC" panose="04020404030D07020202" pitchFamily="82" charset="0"/>
              </a:rPr>
              <a:t>sintaxis</a:t>
            </a:r>
            <a:r>
              <a:rPr lang="es-MX" sz="3200" b="1" dirty="0">
                <a:latin typeface="Tempus Sans ITC" panose="04020404030D07020202" pitchFamily="82" charset="0"/>
              </a:rPr>
              <a:t>, que es una parte de la gramática.</a:t>
            </a:r>
          </a:p>
          <a:p>
            <a:r>
              <a:rPr lang="es-MX" sz="3200" b="1" dirty="0">
                <a:latin typeface="Tempus Sans ITC" panose="04020404030D07020202" pitchFamily="82" charset="0"/>
              </a:rPr>
              <a:t>La sintaxis es la ciencia que nos enseña a </a:t>
            </a:r>
            <a:r>
              <a:rPr lang="es-MX" sz="3200" b="1" dirty="0">
                <a:ln w="22225">
                  <a:solidFill>
                    <a:schemeClr val="accent2"/>
                  </a:solidFill>
                  <a:prstDash val="solid"/>
                </a:ln>
                <a:solidFill>
                  <a:schemeClr val="accent2">
                    <a:lumMod val="40000"/>
                    <a:lumOff val="60000"/>
                  </a:schemeClr>
                </a:solidFill>
                <a:latin typeface="Tempus Sans ITC" panose="04020404030D07020202" pitchFamily="82" charset="0"/>
              </a:rPr>
              <a:t>ordenar </a:t>
            </a:r>
            <a:r>
              <a:rPr lang="es-MX" sz="3200" b="1" dirty="0">
                <a:latin typeface="Tempus Sans ITC" panose="04020404030D07020202" pitchFamily="82" charset="0"/>
              </a:rPr>
              <a:t>correctamente las palabras  para formar con ellas frases y oraciones que sean útiles para comunicarse.</a:t>
            </a:r>
          </a:p>
          <a:p>
            <a:r>
              <a:rPr lang="es-MX" sz="3200" b="1" dirty="0">
                <a:latin typeface="Tempus Sans ITC" panose="04020404030D07020202" pitchFamily="82" charset="0"/>
              </a:rPr>
              <a:t>A través del </a:t>
            </a:r>
            <a:r>
              <a:rPr lang="es-MX" sz="3200" b="1" dirty="0">
                <a:ln w="22225">
                  <a:solidFill>
                    <a:schemeClr val="accent2"/>
                  </a:solidFill>
                  <a:prstDash val="solid"/>
                </a:ln>
                <a:solidFill>
                  <a:schemeClr val="accent2">
                    <a:lumMod val="40000"/>
                    <a:lumOff val="60000"/>
                  </a:schemeClr>
                </a:solidFill>
                <a:latin typeface="Tempus Sans ITC" panose="04020404030D07020202" pitchFamily="82" charset="0"/>
              </a:rPr>
              <a:t>análisis sintáctico</a:t>
            </a:r>
            <a:r>
              <a:rPr lang="es-MX" sz="3200" b="1" dirty="0">
                <a:latin typeface="Tempus Sans ITC" panose="04020404030D07020202" pitchFamily="82" charset="0"/>
              </a:rPr>
              <a:t> se descubre el modo de relacionarse de las formas gramaticales. En otras palabras, se explica la forma como se estructuran las frases y las oraciones.</a:t>
            </a:r>
          </a:p>
          <a:p>
            <a:endParaRPr lang="es-MX" b="1" dirty="0"/>
          </a:p>
        </p:txBody>
      </p:sp>
      <p:pic>
        <p:nvPicPr>
          <p:cNvPr id="16" name="Imagen 15" descr="Resultado de imagen para orden png dibujos"/>
          <p:cNvPicPr/>
          <p:nvPr/>
        </p:nvPicPr>
        <p:blipFill>
          <a:blip r:embed="rId3">
            <a:extLst>
              <a:ext uri="{28A0092B-C50C-407E-A947-70E740481C1C}">
                <a14:useLocalDpi xmlns:a14="http://schemas.microsoft.com/office/drawing/2010/main" xmlns="" val="0"/>
              </a:ext>
            </a:extLst>
          </a:blip>
          <a:srcRect/>
          <a:stretch>
            <a:fillRect/>
          </a:stretch>
        </p:blipFill>
        <p:spPr bwMode="auto">
          <a:xfrm rot="267562">
            <a:off x="145534" y="5472869"/>
            <a:ext cx="898906" cy="1117184"/>
          </a:xfrm>
          <a:prstGeom prst="rect">
            <a:avLst/>
          </a:prstGeom>
          <a:noFill/>
          <a:ln>
            <a:noFill/>
          </a:ln>
        </p:spPr>
      </p:pic>
    </p:spTree>
    <p:extLst>
      <p:ext uri="{BB962C8B-B14F-4D97-AF65-F5344CB8AC3E}">
        <p14:creationId xmlns:p14="http://schemas.microsoft.com/office/powerpoint/2010/main" xmlns="" val="2304904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sultado de imagen para texturas claras"/>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12192000" cy="6858000"/>
          </a:xfrm>
          <a:prstGeom prst="rect">
            <a:avLst/>
          </a:prstGeom>
          <a:noFill/>
          <a:ln>
            <a:noFill/>
          </a:ln>
        </p:spPr>
      </p:pic>
      <p:sp>
        <p:nvSpPr>
          <p:cNvPr id="5" name="CuadroTexto 4"/>
          <p:cNvSpPr txBox="1"/>
          <p:nvPr/>
        </p:nvSpPr>
        <p:spPr>
          <a:xfrm>
            <a:off x="2680571" y="463463"/>
            <a:ext cx="5699343" cy="707886"/>
          </a:xfrm>
          <a:prstGeom prst="rect">
            <a:avLst/>
          </a:prstGeom>
          <a:noFill/>
        </p:spPr>
        <p:txBody>
          <a:bodyPr wrap="square" rtlCol="0">
            <a:spAutoFit/>
          </a:bodyPr>
          <a:lstStyle/>
          <a:p>
            <a:pPr algn="ctr"/>
            <a:r>
              <a:rPr lang="es-MX" sz="4000" b="1" dirty="0" smtClean="0">
                <a:ln w="22225">
                  <a:solidFill>
                    <a:schemeClr val="accent2"/>
                  </a:solidFill>
                  <a:prstDash val="solid"/>
                </a:ln>
                <a:solidFill>
                  <a:schemeClr val="accent2">
                    <a:lumMod val="40000"/>
                    <a:lumOff val="60000"/>
                  </a:schemeClr>
                </a:solidFill>
                <a:latin typeface="Tempus Sans ITC" panose="04020404030D07020202" pitchFamily="82" charset="0"/>
              </a:rPr>
              <a:t>TIPOS DE ORACIONES</a:t>
            </a:r>
            <a:endParaRPr lang="es-MX" sz="4000" b="1" dirty="0">
              <a:ln w="22225">
                <a:solidFill>
                  <a:schemeClr val="accent2"/>
                </a:solidFill>
                <a:prstDash val="solid"/>
              </a:ln>
              <a:solidFill>
                <a:schemeClr val="accent2">
                  <a:lumMod val="40000"/>
                  <a:lumOff val="60000"/>
                </a:schemeClr>
              </a:solidFill>
              <a:latin typeface="Tempus Sans ITC" panose="04020404030D07020202" pitchFamily="82" charset="0"/>
            </a:endParaRPr>
          </a:p>
        </p:txBody>
      </p:sp>
      <p:sp>
        <p:nvSpPr>
          <p:cNvPr id="6" name="CuadroTexto 5"/>
          <p:cNvSpPr txBox="1"/>
          <p:nvPr/>
        </p:nvSpPr>
        <p:spPr>
          <a:xfrm>
            <a:off x="379956" y="1171349"/>
            <a:ext cx="11812044" cy="5539978"/>
          </a:xfrm>
          <a:prstGeom prst="rect">
            <a:avLst/>
          </a:prstGeom>
          <a:noFill/>
        </p:spPr>
        <p:txBody>
          <a:bodyPr wrap="square" rtlCol="0">
            <a:spAutoFit/>
          </a:bodyPr>
          <a:lstStyle/>
          <a:p>
            <a:r>
              <a:rPr lang="es-MX" sz="2800" b="1" dirty="0" smtClean="0">
                <a:ln w="22225">
                  <a:solidFill>
                    <a:schemeClr val="accent2"/>
                  </a:solidFill>
                  <a:prstDash val="solid"/>
                </a:ln>
                <a:solidFill>
                  <a:schemeClr val="accent2">
                    <a:lumMod val="40000"/>
                    <a:lumOff val="60000"/>
                  </a:schemeClr>
                </a:solidFill>
                <a:latin typeface="Tempus Sans ITC" panose="04020404030D07020202" pitchFamily="82" charset="0"/>
              </a:rPr>
              <a:t>Unimembres</a:t>
            </a:r>
            <a:r>
              <a:rPr lang="es-MX" sz="2800" b="1" dirty="0">
                <a:ln w="22225">
                  <a:solidFill>
                    <a:schemeClr val="accent2"/>
                  </a:solidFill>
                  <a:prstDash val="solid"/>
                </a:ln>
                <a:solidFill>
                  <a:schemeClr val="accent2">
                    <a:lumMod val="40000"/>
                    <a:lumOff val="60000"/>
                  </a:schemeClr>
                </a:solidFill>
                <a:latin typeface="Tempus Sans ITC" panose="04020404030D07020202" pitchFamily="82" charset="0"/>
              </a:rPr>
              <a:t>:</a:t>
            </a:r>
          </a:p>
          <a:p>
            <a:r>
              <a:rPr lang="es-MX" sz="2800" b="1" dirty="0" smtClean="0">
                <a:latin typeface="Tempus Sans ITC" panose="04020404030D07020202" pitchFamily="82" charset="0"/>
              </a:rPr>
              <a:t>Son </a:t>
            </a:r>
            <a:r>
              <a:rPr lang="es-MX" sz="2800" b="1" dirty="0">
                <a:latin typeface="Tempus Sans ITC" panose="04020404030D07020202" pitchFamily="82" charset="0"/>
              </a:rPr>
              <a:t>las que no tienen verbo o presentan un verbo impersonal (es, hubo, hace, etc.) es decir, no presentan un sujeto manifiesto. Se puede definir también como la oración que está formada por un solo sintagma, es decir, que contiene solo sujeto o solo predicado.</a:t>
            </a:r>
          </a:p>
          <a:p>
            <a:r>
              <a:rPr lang="es-MX" sz="2800" b="1" dirty="0" smtClean="0">
                <a:latin typeface="Tempus Sans ITC" panose="04020404030D07020202" pitchFamily="82" charset="0"/>
              </a:rPr>
              <a:t>-Buenos </a:t>
            </a:r>
            <a:r>
              <a:rPr lang="es-MX" sz="2800" b="1" dirty="0">
                <a:latin typeface="Tempus Sans ITC" panose="04020404030D07020202" pitchFamily="82" charset="0"/>
              </a:rPr>
              <a:t>días</a:t>
            </a:r>
            <a:br>
              <a:rPr lang="es-MX" sz="2800" b="1" dirty="0">
                <a:latin typeface="Tempus Sans ITC" panose="04020404030D07020202" pitchFamily="82" charset="0"/>
              </a:rPr>
            </a:br>
            <a:r>
              <a:rPr lang="es-MX" sz="2800" b="1" dirty="0" smtClean="0">
                <a:latin typeface="Tempus Sans ITC" panose="04020404030D07020202" pitchFamily="82" charset="0"/>
              </a:rPr>
              <a:t>-Hace </a:t>
            </a:r>
            <a:r>
              <a:rPr lang="es-MX" sz="2800" b="1" dirty="0">
                <a:latin typeface="Tempus Sans ITC" panose="04020404030D07020202" pitchFamily="82" charset="0"/>
              </a:rPr>
              <a:t>frío</a:t>
            </a:r>
            <a:br>
              <a:rPr lang="es-MX" sz="2800" b="1" dirty="0">
                <a:latin typeface="Tempus Sans ITC" panose="04020404030D07020202" pitchFamily="82" charset="0"/>
              </a:rPr>
            </a:br>
            <a:r>
              <a:rPr lang="es-MX" sz="2800" b="1" dirty="0" smtClean="0">
                <a:latin typeface="Tempus Sans ITC" panose="04020404030D07020202" pitchFamily="82" charset="0"/>
              </a:rPr>
              <a:t>-Amanecerá</a:t>
            </a:r>
            <a:r>
              <a:rPr lang="es-MX" sz="2800" b="1" dirty="0">
                <a:latin typeface="Tempus Sans ITC" panose="04020404030D07020202" pitchFamily="82" charset="0"/>
              </a:rPr>
              <a:t/>
            </a:r>
            <a:br>
              <a:rPr lang="es-MX" sz="2800" b="1" dirty="0">
                <a:latin typeface="Tempus Sans ITC" panose="04020404030D07020202" pitchFamily="82" charset="0"/>
              </a:rPr>
            </a:br>
            <a:r>
              <a:rPr lang="es-MX" sz="2800" b="1" dirty="0" smtClean="0">
                <a:latin typeface="Tempus Sans ITC" panose="04020404030D07020202" pitchFamily="82" charset="0"/>
              </a:rPr>
              <a:t>-Hasta mañana</a:t>
            </a:r>
          </a:p>
          <a:p>
            <a:r>
              <a:rPr lang="es-MX" sz="2800" b="1" dirty="0" smtClean="0">
                <a:ln w="22225">
                  <a:solidFill>
                    <a:schemeClr val="accent2"/>
                  </a:solidFill>
                  <a:prstDash val="solid"/>
                </a:ln>
                <a:solidFill>
                  <a:schemeClr val="accent2">
                    <a:lumMod val="40000"/>
                    <a:lumOff val="60000"/>
                  </a:schemeClr>
                </a:solidFill>
                <a:latin typeface="Tempus Sans ITC" panose="04020404030D07020202" pitchFamily="82" charset="0"/>
              </a:rPr>
              <a:t>Bimembres:</a:t>
            </a:r>
          </a:p>
          <a:p>
            <a:r>
              <a:rPr lang="es-MX" sz="2800" b="1" dirty="0">
                <a:latin typeface="Tempus Sans ITC" panose="04020404030D07020202" pitchFamily="82" charset="0"/>
              </a:rPr>
              <a:t>S</a:t>
            </a:r>
            <a:r>
              <a:rPr lang="es-MX" sz="2800" b="1" dirty="0" smtClean="0">
                <a:latin typeface="Tempus Sans ITC" panose="04020404030D07020202" pitchFamily="82" charset="0"/>
              </a:rPr>
              <a:t>on </a:t>
            </a:r>
            <a:r>
              <a:rPr lang="es-MX" sz="2800" b="1" dirty="0">
                <a:latin typeface="Tempus Sans ITC" panose="04020404030D07020202" pitchFamily="82" charset="0"/>
              </a:rPr>
              <a:t>las que más utilizamos, sí tienen verbo y se pueden separar en sujeto y predicado.</a:t>
            </a:r>
          </a:p>
          <a:p>
            <a:endParaRPr lang="es-MX" dirty="0"/>
          </a:p>
        </p:txBody>
      </p:sp>
    </p:spTree>
    <p:extLst>
      <p:ext uri="{BB962C8B-B14F-4D97-AF65-F5344CB8AC3E}">
        <p14:creationId xmlns:p14="http://schemas.microsoft.com/office/powerpoint/2010/main" xmlns="" val="3528489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descr="Resultado de imagen para texturas clara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8296"/>
            <a:ext cx="12192000" cy="6858000"/>
          </a:xfrm>
          <a:prstGeom prst="rect">
            <a:avLst/>
          </a:prstGeom>
          <a:noFill/>
          <a:ln>
            <a:noFill/>
          </a:ln>
        </p:spPr>
      </p:pic>
      <p:sp>
        <p:nvSpPr>
          <p:cNvPr id="5" name="CuadroTexto 4"/>
          <p:cNvSpPr txBox="1"/>
          <p:nvPr/>
        </p:nvSpPr>
        <p:spPr>
          <a:xfrm>
            <a:off x="738514" y="1369804"/>
            <a:ext cx="10714972" cy="4216539"/>
          </a:xfrm>
          <a:prstGeom prst="rect">
            <a:avLst/>
          </a:prstGeom>
          <a:noFill/>
        </p:spPr>
        <p:txBody>
          <a:bodyPr wrap="square" rtlCol="0">
            <a:spAutoFit/>
          </a:bodyPr>
          <a:lstStyle/>
          <a:p>
            <a:r>
              <a:rPr lang="es-MX" sz="2400" b="1" dirty="0" smtClean="0">
                <a:effectLst>
                  <a:outerShdw blurRad="38100" dist="38100" dir="2700000" algn="tl">
                    <a:srgbClr val="000000">
                      <a:alpha val="43137"/>
                    </a:srgbClr>
                  </a:outerShdw>
                </a:effectLst>
                <a:latin typeface="Tempus Sans ITC" panose="04020404030D07020202" pitchFamily="82" charset="0"/>
              </a:rPr>
              <a:t>El </a:t>
            </a:r>
            <a:r>
              <a:rPr lang="es-MX" sz="2800" b="1" dirty="0" smtClean="0">
                <a:ln w="22225">
                  <a:solidFill>
                    <a:schemeClr val="accent2"/>
                  </a:solidFill>
                  <a:prstDash val="solid"/>
                </a:ln>
                <a:solidFill>
                  <a:schemeClr val="accent2">
                    <a:lumMod val="40000"/>
                    <a:lumOff val="60000"/>
                  </a:schemeClr>
                </a:solidFill>
                <a:latin typeface="Tempus Sans ITC" panose="04020404030D07020202" pitchFamily="82" charset="0"/>
              </a:rPr>
              <a:t>sujeto</a:t>
            </a:r>
            <a:r>
              <a:rPr lang="es-MX" sz="2400" b="1" dirty="0" smtClean="0">
                <a:effectLst>
                  <a:outerShdw blurRad="38100" dist="38100" dir="2700000" algn="tl">
                    <a:srgbClr val="000000">
                      <a:alpha val="43137"/>
                    </a:srgbClr>
                  </a:outerShdw>
                </a:effectLst>
                <a:latin typeface="Tempus Sans ITC" panose="04020404030D07020202" pitchFamily="82" charset="0"/>
              </a:rPr>
              <a:t> es </a:t>
            </a:r>
            <a:r>
              <a:rPr lang="es-MX" sz="2400" b="1" dirty="0">
                <a:effectLst>
                  <a:outerShdw blurRad="38100" dist="38100" dir="2700000" algn="tl">
                    <a:srgbClr val="000000">
                      <a:alpha val="43137"/>
                    </a:srgbClr>
                  </a:outerShdw>
                </a:effectLst>
                <a:latin typeface="Tempus Sans ITC" panose="04020404030D07020202" pitchFamily="82" charset="0"/>
              </a:rPr>
              <a:t>aquella persona, animal o cosa de quién de dice algo y  que realiza la acción dentro de una </a:t>
            </a:r>
            <a:r>
              <a:rPr lang="es-MX" sz="2400" b="1" dirty="0" smtClean="0">
                <a:effectLst>
                  <a:outerShdw blurRad="38100" dist="38100" dir="2700000" algn="tl">
                    <a:srgbClr val="000000">
                      <a:alpha val="43137"/>
                    </a:srgbClr>
                  </a:outerShdw>
                </a:effectLst>
                <a:latin typeface="Tempus Sans ITC" panose="04020404030D07020202" pitchFamily="82" charset="0"/>
              </a:rPr>
              <a:t>oración, para eso hay que preguntarnos </a:t>
            </a:r>
            <a:r>
              <a:rPr lang="es-MX" sz="2400" b="1" dirty="0">
                <a:effectLst>
                  <a:outerShdw blurRad="38100" dist="38100" dir="2700000" algn="tl">
                    <a:srgbClr val="000000">
                      <a:alpha val="43137"/>
                    </a:srgbClr>
                  </a:outerShdw>
                </a:effectLst>
                <a:latin typeface="Tempus Sans ITC" panose="04020404030D07020202" pitchFamily="82" charset="0"/>
              </a:rPr>
              <a:t>¿quién? o ¿quiénes? al verbo de la oración. La respuesta que obtengamos, será el</a:t>
            </a:r>
            <a:r>
              <a:rPr lang="es-MX" sz="2400" b="1"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t> sujeto</a:t>
            </a:r>
            <a:r>
              <a:rPr lang="es-MX" sz="2400" b="1" dirty="0">
                <a:effectLst>
                  <a:outerShdw blurRad="38100" dist="38100" dir="2700000" algn="tl">
                    <a:srgbClr val="000000">
                      <a:alpha val="43137"/>
                    </a:srgbClr>
                  </a:outerShdw>
                </a:effectLst>
                <a:latin typeface="Tempus Sans ITC" panose="04020404030D07020202" pitchFamily="82" charset="0"/>
              </a:rPr>
              <a:t>.</a:t>
            </a:r>
          </a:p>
          <a:p>
            <a:r>
              <a:rPr lang="es-MX" sz="2400" b="1" dirty="0">
                <a:effectLst>
                  <a:outerShdw blurRad="38100" dist="38100" dir="2700000" algn="tl">
                    <a:srgbClr val="000000">
                      <a:alpha val="43137"/>
                    </a:srgbClr>
                  </a:outerShdw>
                </a:effectLst>
                <a:latin typeface="Tempus Sans ITC" panose="04020404030D07020202" pitchFamily="82" charset="0"/>
              </a:rPr>
              <a:t>El núcleo de sujeto suele ser un nombre o pronombre. Puede estar acompañado por adjetivos y determinantes que dicen algo de él. </a:t>
            </a:r>
            <a:endParaRPr lang="es-MX" sz="2400" b="1" dirty="0" smtClean="0">
              <a:effectLst>
                <a:outerShdw blurRad="38100" dist="38100" dir="2700000" algn="tl">
                  <a:srgbClr val="000000">
                    <a:alpha val="43137"/>
                  </a:srgbClr>
                </a:outerShdw>
              </a:effectLst>
              <a:latin typeface="Tempus Sans ITC" panose="04020404030D07020202" pitchFamily="82" charset="0"/>
            </a:endParaRPr>
          </a:p>
          <a:p>
            <a:r>
              <a:rPr lang="es-MX" sz="2400" b="1" dirty="0" smtClean="0">
                <a:effectLst>
                  <a:outerShdw blurRad="38100" dist="38100" dir="2700000" algn="tl">
                    <a:srgbClr val="000000">
                      <a:alpha val="43137"/>
                    </a:srgbClr>
                  </a:outerShdw>
                </a:effectLst>
                <a:latin typeface="Tempus Sans ITC" panose="04020404030D07020202" pitchFamily="82" charset="0"/>
              </a:rPr>
              <a:t>Para </a:t>
            </a:r>
            <a:r>
              <a:rPr lang="es-MX" sz="2400" b="1" dirty="0">
                <a:effectLst>
                  <a:outerShdw blurRad="38100" dist="38100" dir="2700000" algn="tl">
                    <a:srgbClr val="000000">
                      <a:alpha val="43137"/>
                    </a:srgbClr>
                  </a:outerShdw>
                </a:effectLst>
                <a:latin typeface="Tempus Sans ITC" panose="04020404030D07020202" pitchFamily="82" charset="0"/>
              </a:rPr>
              <a:t>encontrar el núcleo del sujeto preguntamos ¿quién? al verbo.</a:t>
            </a:r>
          </a:p>
          <a:p>
            <a:r>
              <a:rPr lang="es-MX" sz="2400" b="1" dirty="0">
                <a:effectLst>
                  <a:outerShdw blurRad="38100" dist="38100" dir="2700000" algn="tl">
                    <a:srgbClr val="000000">
                      <a:alpha val="43137"/>
                    </a:srgbClr>
                  </a:outerShdw>
                </a:effectLst>
                <a:latin typeface="Tempus Sans ITC" panose="04020404030D07020202" pitchFamily="82" charset="0"/>
              </a:rPr>
              <a:t> </a:t>
            </a:r>
          </a:p>
          <a:p>
            <a:r>
              <a:rPr lang="es-MX" sz="2400" b="1" dirty="0">
                <a:effectLst>
                  <a:outerShdw blurRad="38100" dist="38100" dir="2700000" algn="tl">
                    <a:srgbClr val="000000">
                      <a:alpha val="43137"/>
                    </a:srgbClr>
                  </a:outerShdw>
                </a:effectLst>
                <a:latin typeface="Tempus Sans ITC" panose="04020404030D07020202" pitchFamily="82" charset="0"/>
              </a:rPr>
              <a:t>Sus complementos nos dirán algo más sobre el núcleo del </a:t>
            </a:r>
            <a:r>
              <a:rPr lang="es-MX" sz="2400" b="1" dirty="0" smtClean="0">
                <a:effectLst>
                  <a:outerShdw blurRad="38100" dist="38100" dir="2700000" algn="tl">
                    <a:srgbClr val="000000">
                      <a:alpha val="43137"/>
                    </a:srgbClr>
                  </a:outerShdw>
                </a:effectLst>
                <a:latin typeface="Tempus Sans ITC" panose="04020404030D07020202" pitchFamily="82" charset="0"/>
              </a:rPr>
              <a:t>sujeto:</a:t>
            </a:r>
          </a:p>
          <a:p>
            <a:endParaRPr lang="es-MX" sz="2400" b="1" dirty="0" smtClean="0">
              <a:effectLst>
                <a:outerShdw blurRad="38100" dist="38100" dir="2700000" algn="tl">
                  <a:srgbClr val="000000">
                    <a:alpha val="43137"/>
                  </a:srgbClr>
                </a:outerShdw>
              </a:effectLst>
              <a:latin typeface="Tempus Sans ITC" panose="04020404030D07020202" pitchFamily="82" charset="0"/>
            </a:endParaRPr>
          </a:p>
          <a:p>
            <a:r>
              <a:rPr lang="es-MX" sz="2400" b="1" dirty="0" smtClean="0">
                <a:effectLst>
                  <a:outerShdw blurRad="38100" dist="38100" dir="2700000" algn="tl">
                    <a:srgbClr val="000000">
                      <a:alpha val="43137"/>
                    </a:srgbClr>
                  </a:outerShdw>
                </a:effectLst>
                <a:latin typeface="Tempus Sans ITC" panose="04020404030D07020202" pitchFamily="82" charset="0"/>
              </a:rPr>
              <a:t> </a:t>
            </a:r>
            <a:r>
              <a:rPr lang="es-MX" sz="2400" b="1" dirty="0">
                <a:effectLst>
                  <a:outerShdw blurRad="38100" dist="38100" dir="2700000" algn="tl">
                    <a:srgbClr val="000000">
                      <a:alpha val="43137"/>
                    </a:srgbClr>
                  </a:outerShdw>
                </a:effectLst>
                <a:latin typeface="Tempus Sans ITC" panose="04020404030D07020202" pitchFamily="82" charset="0"/>
              </a:rPr>
              <a:t> </a:t>
            </a:r>
          </a:p>
          <a:p>
            <a:endParaRPr lang="es-MX" sz="2400" dirty="0">
              <a:effectLst>
                <a:outerShdw blurRad="38100" dist="38100" dir="2700000" algn="tl">
                  <a:srgbClr val="000000">
                    <a:alpha val="43137"/>
                  </a:srgbClr>
                </a:outerShdw>
              </a:effectLst>
              <a:latin typeface="Tempus Sans ITC" panose="04020404030D07020202" pitchFamily="82" charset="0"/>
            </a:endParaRPr>
          </a:p>
        </p:txBody>
      </p:sp>
      <p:sp>
        <p:nvSpPr>
          <p:cNvPr id="6" name="CuadroTexto 5"/>
          <p:cNvSpPr txBox="1"/>
          <p:nvPr/>
        </p:nvSpPr>
        <p:spPr>
          <a:xfrm>
            <a:off x="2805830" y="222366"/>
            <a:ext cx="8004132" cy="984885"/>
          </a:xfrm>
          <a:prstGeom prst="rect">
            <a:avLst/>
          </a:prstGeom>
          <a:noFill/>
        </p:spPr>
        <p:txBody>
          <a:bodyPr wrap="square" rtlCol="0">
            <a:spAutoFit/>
          </a:bodyPr>
          <a:lstStyle/>
          <a:p>
            <a:r>
              <a:rPr lang="es-MX" sz="4000" b="1" dirty="0">
                <a:ln w="22225">
                  <a:solidFill>
                    <a:schemeClr val="accent2"/>
                  </a:solidFill>
                  <a:prstDash val="solid"/>
                </a:ln>
                <a:solidFill>
                  <a:schemeClr val="accent2">
                    <a:lumMod val="40000"/>
                    <a:lumOff val="60000"/>
                  </a:schemeClr>
                </a:solidFill>
                <a:latin typeface="Tempus Sans ITC" panose="04020404030D07020202" pitchFamily="82" charset="0"/>
              </a:rPr>
              <a:t>El sujeto y el predicado</a:t>
            </a:r>
          </a:p>
          <a:p>
            <a:endParaRPr lang="es-MX" dirty="0"/>
          </a:p>
        </p:txBody>
      </p:sp>
      <p:sp>
        <p:nvSpPr>
          <p:cNvPr id="7" name="Rectángulo redondeado 6"/>
          <p:cNvSpPr/>
          <p:nvPr/>
        </p:nvSpPr>
        <p:spPr>
          <a:xfrm>
            <a:off x="2041745" y="5418438"/>
            <a:ext cx="2166481" cy="6463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8" name="CuadroTexto 7"/>
          <p:cNvSpPr txBox="1"/>
          <p:nvPr/>
        </p:nvSpPr>
        <p:spPr>
          <a:xfrm>
            <a:off x="2168771" y="5561568"/>
            <a:ext cx="2066794" cy="646331"/>
          </a:xfrm>
          <a:prstGeom prst="rect">
            <a:avLst/>
          </a:prstGeom>
          <a:noFill/>
        </p:spPr>
        <p:txBody>
          <a:bodyPr wrap="square" rtlCol="0">
            <a:spAutoFit/>
          </a:bodyPr>
          <a:lstStyle/>
          <a:p>
            <a:r>
              <a:rPr lang="es-MX" dirty="0">
                <a:effectLst>
                  <a:outerShdw blurRad="38100" dist="38100" dir="2700000" algn="tl">
                    <a:srgbClr val="000000">
                      <a:alpha val="43137"/>
                    </a:srgbClr>
                  </a:outerShdw>
                </a:effectLst>
                <a:latin typeface="Tempus Sans ITC" panose="04020404030D07020202" pitchFamily="82" charset="0"/>
              </a:rPr>
              <a:t>EJEMPLO: </a:t>
            </a:r>
            <a:r>
              <a:rPr lang="es-MX" b="1" dirty="0">
                <a:effectLst>
                  <a:outerShdw blurRad="38100" dist="38100" dir="2700000" algn="tl">
                    <a:srgbClr val="000000">
                      <a:alpha val="43137"/>
                    </a:srgbClr>
                  </a:outerShdw>
                </a:effectLst>
                <a:latin typeface="Tempus Sans ITC" panose="04020404030D07020202" pitchFamily="82" charset="0"/>
              </a:rPr>
              <a:t>El </a:t>
            </a:r>
            <a:r>
              <a:rPr lang="es-MX" dirty="0">
                <a:effectLst>
                  <a:outerShdw blurRad="38100" dist="38100" dir="2700000" algn="tl">
                    <a:srgbClr val="000000">
                      <a:alpha val="43137"/>
                    </a:srgbClr>
                  </a:outerShdw>
                </a:effectLst>
                <a:latin typeface="Tempus Sans ITC" panose="04020404030D07020202" pitchFamily="82" charset="0"/>
              </a:rPr>
              <a:t>perro</a:t>
            </a:r>
            <a:br>
              <a:rPr lang="es-MX" dirty="0">
                <a:effectLst>
                  <a:outerShdw blurRad="38100" dist="38100" dir="2700000" algn="tl">
                    <a:srgbClr val="000000">
                      <a:alpha val="43137"/>
                    </a:srgbClr>
                  </a:outerShdw>
                </a:effectLst>
                <a:latin typeface="Tempus Sans ITC" panose="04020404030D07020202" pitchFamily="82" charset="0"/>
              </a:rPr>
            </a:br>
            <a:endParaRPr lang="es-MX" dirty="0"/>
          </a:p>
        </p:txBody>
      </p:sp>
      <p:sp>
        <p:nvSpPr>
          <p:cNvPr id="9" name="CuadroTexto 8"/>
          <p:cNvSpPr txBox="1"/>
          <p:nvPr/>
        </p:nvSpPr>
        <p:spPr>
          <a:xfrm>
            <a:off x="1560013" y="4560733"/>
            <a:ext cx="3269292" cy="715089"/>
          </a:xfrm>
          <a:prstGeom prst="flowChartAlternateProcess">
            <a:avLst/>
          </a:prstGeom>
          <a:solidFill>
            <a:schemeClr val="accent2">
              <a:lumMod val="40000"/>
              <a:lumOff val="60000"/>
            </a:schemeClr>
          </a:solidFill>
          <a:ln>
            <a:solidFill>
              <a:schemeClr val="tx1"/>
            </a:solidFill>
          </a:ln>
        </p:spPr>
        <p:txBody>
          <a:bodyPr wrap="square" rtlCol="0">
            <a:spAutoFit/>
          </a:bodyPr>
          <a:lstStyle/>
          <a:p>
            <a:pPr algn="ctr"/>
            <a:r>
              <a:rPr lang="es-MX" b="1" dirty="0" smtClean="0">
                <a:effectLst>
                  <a:outerShdw blurRad="38100" dist="38100" dir="2700000" algn="tl">
                    <a:srgbClr val="000000">
                      <a:alpha val="43137"/>
                    </a:srgbClr>
                  </a:outerShdw>
                </a:effectLst>
                <a:latin typeface="Tempus Sans ITC" panose="04020404030D07020202" pitchFamily="82" charset="0"/>
              </a:rPr>
              <a:t>Determinantes</a:t>
            </a:r>
            <a:r>
              <a:rPr lang="es-MX" b="1" dirty="0">
                <a:effectLst>
                  <a:outerShdw blurRad="38100" dist="38100" dir="2700000" algn="tl">
                    <a:srgbClr val="000000">
                      <a:alpha val="43137"/>
                    </a:srgbClr>
                  </a:outerShdw>
                </a:effectLst>
                <a:latin typeface="Tempus Sans ITC" panose="04020404030D07020202" pitchFamily="82" charset="0"/>
              </a:rPr>
              <a:t>: Artículos, </a:t>
            </a:r>
            <a:r>
              <a:rPr lang="es-MX" b="1" dirty="0" smtClean="0">
                <a:effectLst>
                  <a:outerShdw blurRad="38100" dist="38100" dir="2700000" algn="tl">
                    <a:srgbClr val="000000">
                      <a:alpha val="43137"/>
                    </a:srgbClr>
                  </a:outerShdw>
                </a:effectLst>
                <a:latin typeface="Tempus Sans ITC" panose="04020404030D07020202" pitchFamily="82" charset="0"/>
              </a:rPr>
              <a:t>adjetivos posesivos ,…                                                                                                        </a:t>
            </a:r>
            <a:endParaRPr lang="es-MX" dirty="0"/>
          </a:p>
        </p:txBody>
      </p:sp>
      <p:sp>
        <p:nvSpPr>
          <p:cNvPr id="11" name="CuadroTexto 10"/>
          <p:cNvSpPr txBox="1"/>
          <p:nvPr/>
        </p:nvSpPr>
        <p:spPr>
          <a:xfrm>
            <a:off x="6599390" y="4563303"/>
            <a:ext cx="3897421" cy="715089"/>
          </a:xfrm>
          <a:prstGeom prst="flowChartAlternateProcess">
            <a:avLst/>
          </a:prstGeom>
          <a:solidFill>
            <a:schemeClr val="accent2">
              <a:lumMod val="40000"/>
              <a:lumOff val="60000"/>
            </a:schemeClr>
          </a:solidFill>
          <a:ln>
            <a:solidFill>
              <a:schemeClr val="tx1"/>
            </a:solidFill>
          </a:ln>
        </p:spPr>
        <p:txBody>
          <a:bodyPr wrap="square" rtlCol="0">
            <a:spAutoFit/>
          </a:bodyPr>
          <a:lstStyle/>
          <a:p>
            <a:pPr algn="ctr"/>
            <a:r>
              <a:rPr lang="es-MX" dirty="0"/>
              <a:t> </a:t>
            </a:r>
            <a:r>
              <a:rPr lang="es-MX" b="1" dirty="0">
                <a:latin typeface="Tempus Sans ITC" panose="04020404030D07020202" pitchFamily="82" charset="0"/>
              </a:rPr>
              <a:t>Complemento del nombre: adjetivos calificativos, de + nombre</a:t>
            </a:r>
            <a:r>
              <a:rPr lang="es-MX" b="1" dirty="0" smtClean="0">
                <a:latin typeface="Tempus Sans ITC" panose="04020404030D07020202" pitchFamily="82" charset="0"/>
              </a:rPr>
              <a:t>,...</a:t>
            </a:r>
            <a:endParaRPr lang="es-MX" b="1" dirty="0">
              <a:latin typeface="Tempus Sans ITC" panose="04020404030D07020202" pitchFamily="82" charset="0"/>
            </a:endParaRPr>
          </a:p>
        </p:txBody>
      </p:sp>
      <p:sp>
        <p:nvSpPr>
          <p:cNvPr id="14" name="Rectángulo redondeado 13"/>
          <p:cNvSpPr/>
          <p:nvPr/>
        </p:nvSpPr>
        <p:spPr>
          <a:xfrm>
            <a:off x="7350660" y="5395317"/>
            <a:ext cx="2768446" cy="6463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3" name="CuadroTexto 12"/>
          <p:cNvSpPr txBox="1"/>
          <p:nvPr/>
        </p:nvSpPr>
        <p:spPr>
          <a:xfrm>
            <a:off x="7350660" y="5530255"/>
            <a:ext cx="2868459" cy="646331"/>
          </a:xfrm>
          <a:prstGeom prst="rect">
            <a:avLst/>
          </a:prstGeom>
          <a:noFill/>
        </p:spPr>
        <p:txBody>
          <a:bodyPr wrap="square" rtlCol="0">
            <a:spAutoFit/>
          </a:bodyPr>
          <a:lstStyle/>
          <a:p>
            <a:r>
              <a:rPr lang="es-MX" dirty="0" smtClean="0">
                <a:latin typeface="Tempus Sans ITC" panose="04020404030D07020202" pitchFamily="82" charset="0"/>
              </a:rPr>
              <a:t>EJEMPLO:</a:t>
            </a:r>
            <a:r>
              <a:rPr lang="es-MX" b="1" dirty="0" smtClean="0">
                <a:latin typeface="Tempus Sans ITC" panose="04020404030D07020202" pitchFamily="82" charset="0"/>
              </a:rPr>
              <a:t> </a:t>
            </a:r>
            <a:r>
              <a:rPr lang="es-MX" b="1" dirty="0">
                <a:latin typeface="Tempus Sans ITC" panose="04020404030D07020202" pitchFamily="82" charset="0"/>
              </a:rPr>
              <a:t>El </a:t>
            </a:r>
            <a:r>
              <a:rPr lang="es-MX" dirty="0">
                <a:latin typeface="Tempus Sans ITC" panose="04020404030D07020202" pitchFamily="82" charset="0"/>
              </a:rPr>
              <a:t>perro </a:t>
            </a:r>
            <a:r>
              <a:rPr lang="es-MX" b="1" dirty="0">
                <a:latin typeface="Tempus Sans ITC" panose="04020404030D07020202" pitchFamily="82" charset="0"/>
              </a:rPr>
              <a:t>de </a:t>
            </a:r>
            <a:r>
              <a:rPr lang="es-MX" dirty="0">
                <a:latin typeface="Tempus Sans ITC" panose="04020404030D07020202" pitchFamily="82" charset="0"/>
              </a:rPr>
              <a:t>Juan</a:t>
            </a:r>
            <a:r>
              <a:rPr lang="es-MX" b="1" dirty="0">
                <a:effectLst>
                  <a:outerShdw blurRad="38100" dist="38100" dir="2700000" algn="tl">
                    <a:srgbClr val="000000">
                      <a:alpha val="43137"/>
                    </a:srgbClr>
                  </a:outerShdw>
                </a:effectLst>
                <a:latin typeface="Tempus Sans ITC" panose="04020404030D07020202" pitchFamily="82" charset="0"/>
              </a:rPr>
              <a:t/>
            </a:r>
            <a:br>
              <a:rPr lang="es-MX" b="1" dirty="0">
                <a:effectLst>
                  <a:outerShdw blurRad="38100" dist="38100" dir="2700000" algn="tl">
                    <a:srgbClr val="000000">
                      <a:alpha val="43137"/>
                    </a:srgbClr>
                  </a:outerShdw>
                </a:effectLst>
                <a:latin typeface="Tempus Sans ITC" panose="04020404030D07020202" pitchFamily="82" charset="0"/>
              </a:rPr>
            </a:br>
            <a:endParaRPr lang="es-MX" b="1" dirty="0"/>
          </a:p>
        </p:txBody>
      </p:sp>
    </p:spTree>
    <p:extLst>
      <p:ext uri="{BB962C8B-B14F-4D97-AF65-F5344CB8AC3E}">
        <p14:creationId xmlns:p14="http://schemas.microsoft.com/office/powerpoint/2010/main" xmlns="" val="1657608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descr="Resultado de imagen para texturas clara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p:spPr>
      </p:pic>
      <p:sp>
        <p:nvSpPr>
          <p:cNvPr id="5" name="CuadroTexto 4"/>
          <p:cNvSpPr txBox="1"/>
          <p:nvPr/>
        </p:nvSpPr>
        <p:spPr>
          <a:xfrm>
            <a:off x="290187" y="548580"/>
            <a:ext cx="11611626" cy="6309420"/>
          </a:xfrm>
          <a:prstGeom prst="rect">
            <a:avLst/>
          </a:prstGeom>
          <a:noFill/>
        </p:spPr>
        <p:txBody>
          <a:bodyPr wrap="square" rtlCol="0">
            <a:spAutoFit/>
          </a:bodyPr>
          <a:lstStyle/>
          <a:p>
            <a:r>
              <a:rPr lang="es-MX" sz="2800" b="1" dirty="0" smtClean="0">
                <a:latin typeface="Tempus Sans ITC" panose="04020404030D07020202" pitchFamily="82" charset="0"/>
              </a:rPr>
              <a:t>El</a:t>
            </a:r>
            <a:r>
              <a:rPr lang="es-MX" sz="2800" b="1" dirty="0" smtClean="0">
                <a:effectLst>
                  <a:outerShdw blurRad="38100" dist="38100" dir="2700000" algn="tl">
                    <a:srgbClr val="000000">
                      <a:alpha val="43137"/>
                    </a:srgbClr>
                  </a:outerShdw>
                </a:effectLst>
                <a:latin typeface="Tempus Sans ITC" panose="04020404030D07020202" pitchFamily="82" charset="0"/>
              </a:rPr>
              <a:t> </a:t>
            </a:r>
            <a:r>
              <a:rPr lang="es-MX" sz="3200" b="1" dirty="0" smtClean="0">
                <a:ln w="22225">
                  <a:solidFill>
                    <a:schemeClr val="accent2"/>
                  </a:solidFill>
                  <a:prstDash val="solid"/>
                </a:ln>
                <a:solidFill>
                  <a:schemeClr val="accent2">
                    <a:lumMod val="40000"/>
                    <a:lumOff val="60000"/>
                  </a:schemeClr>
                </a:solidFill>
                <a:latin typeface="Tempus Sans ITC" panose="04020404030D07020202" pitchFamily="82" charset="0"/>
              </a:rPr>
              <a:t>predicado</a:t>
            </a:r>
            <a:r>
              <a:rPr lang="es-MX" sz="2800" b="1" dirty="0" smtClean="0">
                <a:ln w="22225">
                  <a:solidFill>
                    <a:schemeClr val="accent2"/>
                  </a:solidFill>
                  <a:prstDash val="solid"/>
                </a:ln>
                <a:solidFill>
                  <a:schemeClr val="accent2">
                    <a:lumMod val="40000"/>
                    <a:lumOff val="60000"/>
                  </a:schemeClr>
                </a:solidFill>
                <a:latin typeface="Tempus Sans ITC" panose="04020404030D07020202" pitchFamily="82" charset="0"/>
              </a:rPr>
              <a:t> </a:t>
            </a:r>
            <a:r>
              <a:rPr lang="es-MX" sz="2800" b="1" dirty="0" smtClean="0">
                <a:latin typeface="Tempus Sans ITC" panose="04020404030D07020202" pitchFamily="82" charset="0"/>
              </a:rPr>
              <a:t>es </a:t>
            </a:r>
            <a:r>
              <a:rPr lang="es-MX" sz="2800" b="1" dirty="0">
                <a:latin typeface="Tempus Sans ITC" panose="04020404030D07020202" pitchFamily="82" charset="0"/>
              </a:rPr>
              <a:t>la palabra o el grupo de palabras que indica lo que hace o se dice del sujeto. El núcleo del predicado siempre es un verbo. </a:t>
            </a:r>
            <a:endParaRPr lang="es-MX" sz="2800" b="1" dirty="0" smtClean="0">
              <a:latin typeface="Tempus Sans ITC" panose="04020404030D07020202" pitchFamily="82" charset="0"/>
            </a:endParaRPr>
          </a:p>
          <a:p>
            <a:pPr algn="ctr"/>
            <a:r>
              <a:rPr lang="es-MX" sz="2800" b="1" dirty="0" smtClean="0">
                <a:latin typeface="Tempus Sans ITC" panose="04020404030D07020202" pitchFamily="82" charset="0"/>
              </a:rPr>
              <a:t>Todas </a:t>
            </a:r>
            <a:r>
              <a:rPr lang="es-MX" sz="2800" b="1" dirty="0">
                <a:latin typeface="Tempus Sans ITC" panose="04020404030D07020202" pitchFamily="82" charset="0"/>
              </a:rPr>
              <a:t>las demás palabras del predicado le complementan, dicen algo de él.</a:t>
            </a:r>
            <a:r>
              <a:rPr lang="es-MX" dirty="0"/>
              <a:t/>
            </a:r>
            <a:br>
              <a:rPr lang="es-MX" dirty="0"/>
            </a:br>
            <a:r>
              <a:rPr lang="es-MX" dirty="0"/>
              <a:t> </a:t>
            </a:r>
            <a:endParaRPr lang="es-MX" sz="2400" b="1" dirty="0">
              <a:solidFill>
                <a:srgbClr val="7030A0"/>
              </a:solidFill>
              <a:effectLst>
                <a:outerShdw blurRad="38100" dist="38100" dir="2700000" algn="tl">
                  <a:srgbClr val="000000">
                    <a:alpha val="43137"/>
                  </a:srgbClr>
                </a:outerShdw>
              </a:effectLst>
              <a:latin typeface="Tempus Sans ITC" panose="04020404030D07020202" pitchFamily="82" charset="0"/>
            </a:endParaRPr>
          </a:p>
          <a:p>
            <a:pPr algn="ctr"/>
            <a:r>
              <a:rPr lang="es-MX" sz="2800" b="1" dirty="0">
                <a:ln w="22225">
                  <a:solidFill>
                    <a:schemeClr val="accent2"/>
                  </a:solidFill>
                  <a:prstDash val="solid"/>
                </a:ln>
                <a:solidFill>
                  <a:schemeClr val="accent2">
                    <a:lumMod val="40000"/>
                    <a:lumOff val="60000"/>
                  </a:schemeClr>
                </a:solidFill>
                <a:latin typeface="Tempus Sans ITC" panose="04020404030D07020202" pitchFamily="82" charset="0"/>
              </a:rPr>
              <a:t>Los complementos de </a:t>
            </a:r>
            <a:r>
              <a:rPr lang="es-MX" sz="2800" b="1" dirty="0" smtClean="0">
                <a:ln w="22225">
                  <a:solidFill>
                    <a:schemeClr val="accent2"/>
                  </a:solidFill>
                  <a:prstDash val="solid"/>
                </a:ln>
                <a:solidFill>
                  <a:schemeClr val="accent2">
                    <a:lumMod val="40000"/>
                    <a:lumOff val="60000"/>
                  </a:schemeClr>
                </a:solidFill>
                <a:latin typeface="Tempus Sans ITC" panose="04020404030D07020202" pitchFamily="82" charset="0"/>
              </a:rPr>
              <a:t>verbo</a:t>
            </a:r>
          </a:p>
          <a:p>
            <a:r>
              <a:rPr lang="es-MX" sz="2800" dirty="0" smtClean="0">
                <a:latin typeface="Tempus Sans ITC" panose="04020404030D07020202" pitchFamily="82" charset="0"/>
              </a:rPr>
              <a:t>El </a:t>
            </a:r>
            <a:r>
              <a:rPr lang="es-MX" sz="2800" b="1" dirty="0" smtClean="0">
                <a:ln w="22225">
                  <a:solidFill>
                    <a:schemeClr val="accent2"/>
                  </a:solidFill>
                  <a:prstDash val="solid"/>
                </a:ln>
                <a:solidFill>
                  <a:schemeClr val="accent2">
                    <a:lumMod val="40000"/>
                    <a:lumOff val="60000"/>
                  </a:schemeClr>
                </a:solidFill>
                <a:latin typeface="Tempus Sans ITC" panose="04020404030D07020202" pitchFamily="82" charset="0"/>
              </a:rPr>
              <a:t>complemento directo </a:t>
            </a:r>
            <a:r>
              <a:rPr lang="es-MX" sz="2800" dirty="0" smtClean="0">
                <a:latin typeface="Tempus Sans ITC" panose="04020404030D07020202" pitchFamily="82" charset="0"/>
              </a:rPr>
              <a:t>nombra </a:t>
            </a:r>
            <a:r>
              <a:rPr lang="es-MX" sz="2800" dirty="0">
                <a:latin typeface="Tempus Sans ITC" panose="04020404030D07020202" pitchFamily="82" charset="0"/>
              </a:rPr>
              <a:t>a la persona o </a:t>
            </a:r>
            <a:r>
              <a:rPr lang="es-MX" sz="2800" dirty="0" smtClean="0">
                <a:latin typeface="Tempus Sans ITC" panose="04020404030D07020202" pitchFamily="82" charset="0"/>
              </a:rPr>
              <a:t>cosa </a:t>
            </a:r>
            <a:r>
              <a:rPr lang="es-MX" sz="2800" dirty="0">
                <a:latin typeface="Tempus Sans ITC" panose="04020404030D07020202" pitchFamily="82" charset="0"/>
              </a:rPr>
              <a:t>sobre la que recae la acción del verbo. Preguntamos </a:t>
            </a:r>
            <a:r>
              <a:rPr lang="es-MX" sz="2800" b="1" dirty="0">
                <a:latin typeface="Tempus Sans ITC" panose="04020404030D07020202" pitchFamily="82" charset="0"/>
              </a:rPr>
              <a:t>¿qué?</a:t>
            </a:r>
            <a:r>
              <a:rPr lang="es-MX" sz="2800" dirty="0">
                <a:latin typeface="Tempus Sans ITC" panose="04020404030D07020202" pitchFamily="82" charset="0"/>
              </a:rPr>
              <a:t> al verbo.</a:t>
            </a:r>
            <a:br>
              <a:rPr lang="es-MX" sz="2800" dirty="0">
                <a:latin typeface="Tempus Sans ITC" panose="04020404030D07020202" pitchFamily="82" charset="0"/>
              </a:rPr>
            </a:br>
            <a:r>
              <a:rPr lang="es-MX" sz="2800" dirty="0">
                <a:latin typeface="Tempus Sans ITC" panose="04020404030D07020202" pitchFamily="82" charset="0"/>
              </a:rPr>
              <a:t/>
            </a:r>
            <a:br>
              <a:rPr lang="es-MX" sz="2800" dirty="0">
                <a:latin typeface="Tempus Sans ITC" panose="04020404030D07020202" pitchFamily="82" charset="0"/>
              </a:rPr>
            </a:br>
            <a:r>
              <a:rPr lang="es-MX" sz="2800" dirty="0" smtClean="0">
                <a:latin typeface="Tempus Sans ITC" panose="04020404030D07020202" pitchFamily="82" charset="0"/>
              </a:rPr>
              <a:t>El</a:t>
            </a:r>
            <a:r>
              <a:rPr lang="es-MX" sz="2800" dirty="0">
                <a:latin typeface="Tempus Sans ITC" panose="04020404030D07020202" pitchFamily="82" charset="0"/>
              </a:rPr>
              <a:t> </a:t>
            </a:r>
            <a:r>
              <a:rPr lang="es-MX" sz="2800" b="1" dirty="0">
                <a:ln w="22225">
                  <a:solidFill>
                    <a:schemeClr val="accent2"/>
                  </a:solidFill>
                  <a:prstDash val="solid"/>
                </a:ln>
                <a:solidFill>
                  <a:schemeClr val="accent2">
                    <a:lumMod val="40000"/>
                    <a:lumOff val="60000"/>
                  </a:schemeClr>
                </a:solidFill>
                <a:latin typeface="Tempus Sans ITC" panose="04020404030D07020202" pitchFamily="82" charset="0"/>
              </a:rPr>
              <a:t>complemento indirecto </a:t>
            </a:r>
            <a:r>
              <a:rPr lang="es-MX" sz="2800" b="1" dirty="0">
                <a:latin typeface="Tempus Sans ITC" panose="04020404030D07020202" pitchFamily="82" charset="0"/>
              </a:rPr>
              <a:t>(CI) </a:t>
            </a:r>
            <a:r>
              <a:rPr lang="es-MX" sz="2800" dirty="0">
                <a:latin typeface="Tempus Sans ITC" panose="04020404030D07020202" pitchFamily="82" charset="0"/>
              </a:rPr>
              <a:t>nombra al destinatario de la acción expresada por el verbo más el complemento directo. Preguntamos</a:t>
            </a:r>
            <a:r>
              <a:rPr lang="es-MX" sz="2800" b="1" dirty="0">
                <a:latin typeface="Tempus Sans ITC" panose="04020404030D07020202" pitchFamily="82" charset="0"/>
              </a:rPr>
              <a:t> ¿a qué?</a:t>
            </a:r>
            <a:r>
              <a:rPr lang="es-MX" sz="2800" dirty="0">
                <a:latin typeface="Tempus Sans ITC" panose="04020404030D07020202" pitchFamily="82" charset="0"/>
              </a:rPr>
              <a:t> al verbo.</a:t>
            </a:r>
          </a:p>
          <a:p>
            <a:r>
              <a:rPr lang="es-MX" sz="2800" dirty="0">
                <a:latin typeface="Tempus Sans ITC" panose="04020404030D07020202" pitchFamily="82" charset="0"/>
              </a:rPr>
              <a:t/>
            </a:r>
            <a:br>
              <a:rPr lang="es-MX" sz="2800" dirty="0">
                <a:latin typeface="Tempus Sans ITC" panose="04020404030D07020202" pitchFamily="82" charset="0"/>
              </a:rPr>
            </a:br>
            <a:r>
              <a:rPr lang="es-MX" sz="2800" dirty="0" smtClean="0">
                <a:latin typeface="Tempus Sans ITC" panose="04020404030D07020202" pitchFamily="82" charset="0"/>
              </a:rPr>
              <a:t>El </a:t>
            </a:r>
            <a:r>
              <a:rPr lang="es-MX" sz="2800" b="1" dirty="0">
                <a:ln w="22225">
                  <a:solidFill>
                    <a:schemeClr val="accent2"/>
                  </a:solidFill>
                  <a:prstDash val="solid"/>
                </a:ln>
                <a:solidFill>
                  <a:schemeClr val="accent2">
                    <a:lumMod val="40000"/>
                    <a:lumOff val="60000"/>
                  </a:schemeClr>
                </a:solidFill>
                <a:latin typeface="Tempus Sans ITC" panose="04020404030D07020202" pitchFamily="82" charset="0"/>
              </a:rPr>
              <a:t>complemento circunstancial </a:t>
            </a:r>
            <a:r>
              <a:rPr lang="es-MX" sz="2800" b="1" dirty="0">
                <a:latin typeface="Tempus Sans ITC" panose="04020404030D07020202" pitchFamily="82" charset="0"/>
              </a:rPr>
              <a:t>(CC)</a:t>
            </a:r>
            <a:r>
              <a:rPr lang="es-MX" sz="2800" dirty="0">
                <a:latin typeface="Tempus Sans ITC" panose="04020404030D07020202" pitchFamily="82" charset="0"/>
              </a:rPr>
              <a:t> expresa las circunstancias de la acción del verbo. Preguntamos </a:t>
            </a:r>
            <a:r>
              <a:rPr lang="es-MX" sz="2800" b="1" dirty="0">
                <a:latin typeface="Tempus Sans ITC" panose="04020404030D07020202" pitchFamily="82" charset="0"/>
              </a:rPr>
              <a:t>¿cuándo?</a:t>
            </a:r>
            <a:r>
              <a:rPr lang="es-MX" sz="2800" dirty="0">
                <a:latin typeface="Tempus Sans ITC" panose="04020404030D07020202" pitchFamily="82" charset="0"/>
              </a:rPr>
              <a:t>, </a:t>
            </a:r>
            <a:r>
              <a:rPr lang="es-MX" sz="2800" b="1" dirty="0">
                <a:latin typeface="Tempus Sans ITC" panose="04020404030D07020202" pitchFamily="82" charset="0"/>
              </a:rPr>
              <a:t>¿cómo?</a:t>
            </a:r>
            <a:r>
              <a:rPr lang="es-MX" sz="2800" dirty="0">
                <a:latin typeface="Tempus Sans ITC" panose="04020404030D07020202" pitchFamily="82" charset="0"/>
              </a:rPr>
              <a:t>, </a:t>
            </a:r>
            <a:r>
              <a:rPr lang="es-MX" sz="2800" b="1" dirty="0">
                <a:latin typeface="Tempus Sans ITC" panose="04020404030D07020202" pitchFamily="82" charset="0"/>
              </a:rPr>
              <a:t>¿dónde? </a:t>
            </a:r>
            <a:r>
              <a:rPr lang="es-MX" sz="2800" dirty="0">
                <a:latin typeface="Tempus Sans ITC" panose="04020404030D07020202" pitchFamily="82" charset="0"/>
              </a:rPr>
              <a:t>al verbo.</a:t>
            </a:r>
          </a:p>
          <a:p>
            <a:endParaRPr lang="es-MX" sz="2800" b="1" dirty="0">
              <a:latin typeface="Tempus Sans ITC" panose="04020404030D07020202" pitchFamily="82" charset="0"/>
            </a:endParaRPr>
          </a:p>
          <a:p>
            <a:endParaRPr lang="es-MX" dirty="0"/>
          </a:p>
        </p:txBody>
      </p:sp>
    </p:spTree>
    <p:extLst>
      <p:ext uri="{BB962C8B-B14F-4D97-AF65-F5344CB8AC3E}">
        <p14:creationId xmlns:p14="http://schemas.microsoft.com/office/powerpoint/2010/main" xmlns="" val="506122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descr="Resultado de imagen para texturas clara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p:spPr>
      </p:pic>
      <p:sp>
        <p:nvSpPr>
          <p:cNvPr id="5" name="CuadroTexto 4"/>
          <p:cNvSpPr txBox="1"/>
          <p:nvPr/>
        </p:nvSpPr>
        <p:spPr>
          <a:xfrm>
            <a:off x="3461359" y="3087737"/>
            <a:ext cx="8730641" cy="3770263"/>
          </a:xfrm>
          <a:prstGeom prst="rect">
            <a:avLst/>
          </a:prstGeom>
          <a:noFill/>
        </p:spPr>
        <p:txBody>
          <a:bodyPr wrap="square" rtlCol="0">
            <a:spAutoFit/>
          </a:bodyPr>
          <a:lstStyle/>
          <a:p>
            <a:r>
              <a:rPr lang="es-MX" sz="23900" b="1" dirty="0" smtClean="0">
                <a:ln w="22225">
                  <a:solidFill>
                    <a:schemeClr val="accent2"/>
                  </a:solidFill>
                  <a:prstDash val="solid"/>
                </a:ln>
                <a:solidFill>
                  <a:schemeClr val="accent2">
                    <a:lumMod val="40000"/>
                    <a:lumOff val="60000"/>
                  </a:schemeClr>
                </a:solidFill>
              </a:rPr>
              <a:t>PASOS</a:t>
            </a:r>
            <a:endParaRPr lang="es-MX" sz="23900" b="1" dirty="0">
              <a:ln w="22225">
                <a:solidFill>
                  <a:schemeClr val="accent2"/>
                </a:solidFill>
                <a:prstDash val="solid"/>
              </a:ln>
              <a:solidFill>
                <a:schemeClr val="accent2">
                  <a:lumMod val="40000"/>
                  <a:lumOff val="60000"/>
                </a:schemeClr>
              </a:solidFill>
            </a:endParaRPr>
          </a:p>
        </p:txBody>
      </p:sp>
      <p:pic>
        <p:nvPicPr>
          <p:cNvPr id="6" name="Imagen 5" descr="Resultado de imagen para pasos dibujos png"/>
          <p:cNvPicPr/>
          <p:nvPr/>
        </p:nvPicPr>
        <p:blipFill rotWithShape="1">
          <a:blip r:embed="rId3">
            <a:extLst>
              <a:ext uri="{28A0092B-C50C-407E-A947-70E740481C1C}">
                <a14:useLocalDpi xmlns:a14="http://schemas.microsoft.com/office/drawing/2010/main" xmlns="" val="0"/>
              </a:ext>
            </a:extLst>
          </a:blip>
          <a:srcRect l="-2232" t="1116" r="2232" b="6865"/>
          <a:stretch/>
        </p:blipFill>
        <p:spPr bwMode="auto">
          <a:xfrm>
            <a:off x="-572543" y="-454431"/>
            <a:ext cx="5612130" cy="5164216"/>
          </a:xfrm>
          <a:prstGeom prst="rect">
            <a:avLst/>
          </a:prstGeom>
          <a:noFill/>
          <a:ln>
            <a:noFill/>
          </a:ln>
        </p:spPr>
      </p:pic>
    </p:spTree>
    <p:extLst>
      <p:ext uri="{BB962C8B-B14F-4D97-AF65-F5344CB8AC3E}">
        <p14:creationId xmlns:p14="http://schemas.microsoft.com/office/powerpoint/2010/main" xmlns="" val="2239851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descr="Resultado de imagen para texturas claras"/>
          <p:cNvPicPr/>
          <p:nvPr/>
        </p:nvPicPr>
        <p:blipFill>
          <a:blip r:embed="rId2">
            <a:extLst>
              <a:ext uri="{28A0092B-C50C-407E-A947-70E740481C1C}">
                <a14:useLocalDpi xmlns:a14="http://schemas.microsoft.com/office/drawing/2010/main" xmlns="" val="0"/>
              </a:ext>
            </a:extLst>
          </a:blip>
          <a:srcRect/>
          <a:stretch>
            <a:fillRect/>
          </a:stretch>
        </p:blipFill>
        <p:spPr bwMode="auto">
          <a:xfrm>
            <a:off x="-24007" y="-52695"/>
            <a:ext cx="12192000" cy="6858000"/>
          </a:xfrm>
          <a:prstGeom prst="rect">
            <a:avLst/>
          </a:prstGeom>
          <a:noFill/>
          <a:ln>
            <a:noFill/>
          </a:ln>
        </p:spPr>
      </p:pic>
      <p:sp>
        <p:nvSpPr>
          <p:cNvPr id="6" name="CuadroTexto 5"/>
          <p:cNvSpPr txBox="1"/>
          <p:nvPr/>
        </p:nvSpPr>
        <p:spPr>
          <a:xfrm>
            <a:off x="1014608" y="412112"/>
            <a:ext cx="10985326" cy="830997"/>
          </a:xfrm>
          <a:prstGeom prst="rect">
            <a:avLst/>
          </a:prstGeom>
          <a:noFill/>
        </p:spPr>
        <p:txBody>
          <a:bodyPr wrap="square" rtlCol="0">
            <a:spAutoFit/>
          </a:bodyPr>
          <a:lstStyle/>
          <a:p>
            <a:r>
              <a:rPr lang="es-MX" sz="2400" b="1" dirty="0">
                <a:effectLst>
                  <a:outerShdw blurRad="38100" dist="38100" dir="2700000" algn="tl">
                    <a:srgbClr val="000000">
                      <a:alpha val="43137"/>
                    </a:srgbClr>
                  </a:outerShdw>
                </a:effectLst>
                <a:latin typeface="Tempus Sans ITC" panose="04020404030D07020202" pitchFamily="82" charset="0"/>
              </a:rPr>
              <a:t>El primer paso debe ser leer la frase lentamente y con atención para comprenderla </a:t>
            </a:r>
            <a:r>
              <a:rPr lang="es-MX" sz="2400" b="1" dirty="0" smtClean="0">
                <a:effectLst>
                  <a:outerShdw blurRad="38100" dist="38100" dir="2700000" algn="tl">
                    <a:srgbClr val="000000">
                      <a:alpha val="43137"/>
                    </a:srgbClr>
                  </a:outerShdw>
                </a:effectLst>
                <a:latin typeface="Tempus Sans ITC" panose="04020404030D07020202" pitchFamily="82" charset="0"/>
              </a:rPr>
              <a:t>perfectamente.</a:t>
            </a:r>
            <a:endParaRPr lang="es-MX" sz="2400" b="1" dirty="0">
              <a:effectLst>
                <a:outerShdw blurRad="38100" dist="38100" dir="2700000" algn="tl">
                  <a:srgbClr val="000000">
                    <a:alpha val="43137"/>
                  </a:srgbClr>
                </a:outerShdw>
              </a:effectLst>
              <a:latin typeface="Tempus Sans ITC" panose="04020404030D07020202" pitchFamily="82" charset="0"/>
            </a:endParaRPr>
          </a:p>
        </p:txBody>
      </p:sp>
      <p:sp>
        <p:nvSpPr>
          <p:cNvPr id="8" name="CuadroTexto 7"/>
          <p:cNvSpPr txBox="1"/>
          <p:nvPr/>
        </p:nvSpPr>
        <p:spPr>
          <a:xfrm>
            <a:off x="1050099" y="1560623"/>
            <a:ext cx="5361140" cy="461665"/>
          </a:xfrm>
          <a:prstGeom prst="rect">
            <a:avLst/>
          </a:prstGeom>
          <a:noFill/>
        </p:spPr>
        <p:txBody>
          <a:bodyPr wrap="square" rtlCol="0">
            <a:spAutoFit/>
          </a:bodyPr>
          <a:lstStyle/>
          <a:p>
            <a:r>
              <a:rPr lang="es-MX" sz="2400" b="1" dirty="0">
                <a:effectLst>
                  <a:outerShdw blurRad="38100" dist="38100" dir="2700000" algn="tl">
                    <a:srgbClr val="000000">
                      <a:alpha val="43137"/>
                    </a:srgbClr>
                  </a:outerShdw>
                </a:effectLst>
                <a:latin typeface="Tempus Sans ITC" panose="04020404030D07020202" pitchFamily="82" charset="0"/>
              </a:rPr>
              <a:t>Identificamos el </a:t>
            </a:r>
            <a:r>
              <a:rPr lang="es-MX" sz="2400" b="1" dirty="0">
                <a:ln w="22225">
                  <a:solidFill>
                    <a:schemeClr val="accent2"/>
                  </a:solidFill>
                  <a:prstDash val="solid"/>
                </a:ln>
                <a:solidFill>
                  <a:schemeClr val="accent2">
                    <a:lumMod val="40000"/>
                    <a:lumOff val="60000"/>
                  </a:schemeClr>
                </a:solidFill>
                <a:latin typeface="Tempus Sans ITC" panose="04020404030D07020202" pitchFamily="82" charset="0"/>
              </a:rPr>
              <a:t>verbo</a:t>
            </a:r>
            <a:r>
              <a:rPr lang="es-MX" sz="2400" b="1" dirty="0">
                <a:effectLst>
                  <a:outerShdw blurRad="38100" dist="38100" dir="2700000" algn="tl">
                    <a:srgbClr val="000000">
                      <a:alpha val="43137"/>
                    </a:srgbClr>
                  </a:outerShdw>
                </a:effectLst>
                <a:latin typeface="Tempus Sans ITC" panose="04020404030D07020202" pitchFamily="82" charset="0"/>
              </a:rPr>
              <a:t> principal.</a:t>
            </a:r>
          </a:p>
        </p:txBody>
      </p:sp>
      <p:sp>
        <p:nvSpPr>
          <p:cNvPr id="9" name="CuadroTexto 8"/>
          <p:cNvSpPr txBox="1"/>
          <p:nvPr/>
        </p:nvSpPr>
        <p:spPr>
          <a:xfrm>
            <a:off x="375781" y="121204"/>
            <a:ext cx="638827" cy="1323439"/>
          </a:xfrm>
          <a:prstGeom prst="rect">
            <a:avLst/>
          </a:prstGeom>
          <a:noFill/>
        </p:spPr>
        <p:txBody>
          <a:bodyPr wrap="square" rtlCol="0">
            <a:spAutoFit/>
          </a:bodyPr>
          <a:lstStyle/>
          <a:p>
            <a:r>
              <a:rPr lang="es-MX" sz="8000" b="1" dirty="0" smtClean="0">
                <a:ln w="6600">
                  <a:solidFill>
                    <a:schemeClr val="accent2"/>
                  </a:solidFill>
                  <a:prstDash val="solid"/>
                </a:ln>
                <a:solidFill>
                  <a:srgbClr val="FFFFFF"/>
                </a:solidFill>
                <a:effectLst>
                  <a:outerShdw dist="38100" dir="2700000" algn="tl" rotWithShape="0">
                    <a:schemeClr val="accent2"/>
                  </a:outerShdw>
                </a:effectLst>
              </a:rPr>
              <a:t>1</a:t>
            </a:r>
            <a:endParaRPr lang="es-MX" sz="8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CuadroTexto 9"/>
          <p:cNvSpPr txBox="1"/>
          <p:nvPr/>
        </p:nvSpPr>
        <p:spPr>
          <a:xfrm>
            <a:off x="411272" y="1106513"/>
            <a:ext cx="638827" cy="1323439"/>
          </a:xfrm>
          <a:prstGeom prst="rect">
            <a:avLst/>
          </a:prstGeom>
          <a:noFill/>
        </p:spPr>
        <p:txBody>
          <a:bodyPr wrap="square" rtlCol="0">
            <a:spAutoFit/>
          </a:bodyPr>
          <a:lstStyle/>
          <a:p>
            <a:r>
              <a:rPr lang="es-MX" sz="8000" b="1" dirty="0" smtClean="0">
                <a:ln w="6600">
                  <a:solidFill>
                    <a:schemeClr val="accent2"/>
                  </a:solidFill>
                  <a:prstDash val="solid"/>
                </a:ln>
                <a:solidFill>
                  <a:srgbClr val="FFFFFF"/>
                </a:solidFill>
                <a:effectLst>
                  <a:outerShdw dist="38100" dir="2700000" algn="tl" rotWithShape="0">
                    <a:schemeClr val="accent2"/>
                  </a:outerShdw>
                </a:effectLst>
              </a:rPr>
              <a:t>2</a:t>
            </a:r>
            <a:endParaRPr lang="es-MX" sz="8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CuadroTexto 11"/>
          <p:cNvSpPr txBox="1"/>
          <p:nvPr/>
        </p:nvSpPr>
        <p:spPr>
          <a:xfrm>
            <a:off x="446763" y="2052866"/>
            <a:ext cx="638827" cy="1323439"/>
          </a:xfrm>
          <a:prstGeom prst="rect">
            <a:avLst/>
          </a:prstGeom>
          <a:noFill/>
        </p:spPr>
        <p:txBody>
          <a:bodyPr wrap="square" rtlCol="0">
            <a:spAutoFit/>
          </a:bodyPr>
          <a:lstStyle/>
          <a:p>
            <a:r>
              <a:rPr lang="es-MX" sz="8000" b="1" dirty="0">
                <a:ln w="6600">
                  <a:solidFill>
                    <a:schemeClr val="accent2"/>
                  </a:solidFill>
                  <a:prstDash val="solid"/>
                </a:ln>
                <a:solidFill>
                  <a:srgbClr val="FFFFFF"/>
                </a:solidFill>
                <a:effectLst>
                  <a:outerShdw dist="38100" dir="2700000" algn="tl" rotWithShape="0">
                    <a:schemeClr val="accent2"/>
                  </a:outerShdw>
                </a:effectLst>
              </a:rPr>
              <a:t>3</a:t>
            </a:r>
          </a:p>
        </p:txBody>
      </p:sp>
      <p:sp>
        <p:nvSpPr>
          <p:cNvPr id="13" name="CuadroTexto 12"/>
          <p:cNvSpPr txBox="1"/>
          <p:nvPr/>
        </p:nvSpPr>
        <p:spPr>
          <a:xfrm>
            <a:off x="1085590" y="2323114"/>
            <a:ext cx="10051093" cy="830997"/>
          </a:xfrm>
          <a:prstGeom prst="rect">
            <a:avLst/>
          </a:prstGeom>
          <a:noFill/>
        </p:spPr>
        <p:txBody>
          <a:bodyPr wrap="square" rtlCol="0">
            <a:spAutoFit/>
          </a:bodyPr>
          <a:lstStyle/>
          <a:p>
            <a:r>
              <a:rPr lang="es-MX" sz="2400" b="1" dirty="0">
                <a:effectLst>
                  <a:outerShdw blurRad="38100" dist="38100" dir="2700000" algn="tl">
                    <a:srgbClr val="000000">
                      <a:alpha val="43137"/>
                    </a:srgbClr>
                  </a:outerShdw>
                </a:effectLst>
                <a:latin typeface="Tempus Sans ITC" panose="04020404030D07020202" pitchFamily="82" charset="0"/>
              </a:rPr>
              <a:t>Buscamos el </a:t>
            </a:r>
            <a:r>
              <a:rPr lang="es-MX" sz="2400" b="1" dirty="0">
                <a:ln w="22225">
                  <a:solidFill>
                    <a:schemeClr val="accent2"/>
                  </a:solidFill>
                  <a:prstDash val="solid"/>
                </a:ln>
                <a:solidFill>
                  <a:schemeClr val="accent2">
                    <a:lumMod val="40000"/>
                    <a:lumOff val="60000"/>
                  </a:schemeClr>
                </a:solidFill>
                <a:latin typeface="Tempus Sans ITC" panose="04020404030D07020202" pitchFamily="82" charset="0"/>
              </a:rPr>
              <a:t>sujeto</a:t>
            </a:r>
            <a:r>
              <a:rPr lang="es-MX" sz="2400" b="1" dirty="0">
                <a:effectLst>
                  <a:outerShdw blurRad="38100" dist="38100" dir="2700000" algn="tl">
                    <a:srgbClr val="000000">
                      <a:alpha val="43137"/>
                    </a:srgbClr>
                  </a:outerShdw>
                </a:effectLst>
                <a:latin typeface="Tempus Sans ITC" panose="04020404030D07020202" pitchFamily="82" charset="0"/>
              </a:rPr>
              <a:t>. Es la persona, animal o cosa que realiza la acción del verbo. SE BUSCA: preguntando al verbo ¿Quién...? ¿Quiénes..?</a:t>
            </a:r>
          </a:p>
        </p:txBody>
      </p:sp>
      <p:sp>
        <p:nvSpPr>
          <p:cNvPr id="14" name="CuadroTexto 13"/>
          <p:cNvSpPr txBox="1"/>
          <p:nvPr/>
        </p:nvSpPr>
        <p:spPr>
          <a:xfrm>
            <a:off x="1843415" y="4589433"/>
            <a:ext cx="7826679" cy="646331"/>
          </a:xfrm>
          <a:prstGeom prst="rect">
            <a:avLst/>
          </a:prstGeom>
          <a:solidFill>
            <a:schemeClr val="accent1"/>
          </a:solidFill>
        </p:spPr>
        <p:txBody>
          <a:bodyPr wrap="square" rtlCol="0">
            <a:spAutoFit/>
          </a:bodyPr>
          <a:lstStyle/>
          <a:p>
            <a:r>
              <a:rPr lang="es-MX" sz="3600" b="1" dirty="0">
                <a:solidFill>
                  <a:schemeClr val="accent4">
                    <a:lumMod val="60000"/>
                    <a:lumOff val="40000"/>
                  </a:schemeClr>
                </a:solidFill>
                <a:latin typeface="Tempus Sans ITC" panose="04020404030D07020202" pitchFamily="82" charset="0"/>
              </a:rPr>
              <a:t>Los tres hermanos</a:t>
            </a:r>
            <a:r>
              <a:rPr lang="es-MX" sz="3600" b="1" dirty="0">
                <a:latin typeface="Tempus Sans ITC" panose="04020404030D07020202" pitchFamily="82" charset="0"/>
              </a:rPr>
              <a:t> </a:t>
            </a:r>
            <a:r>
              <a:rPr lang="es-MX" sz="3600" b="1" dirty="0">
                <a:solidFill>
                  <a:srgbClr val="7030A0"/>
                </a:solidFill>
                <a:latin typeface="Tempus Sans ITC" panose="04020404030D07020202" pitchFamily="82" charset="0"/>
              </a:rPr>
              <a:t>juegan</a:t>
            </a:r>
            <a:r>
              <a:rPr lang="es-MX" sz="3600" b="1" dirty="0">
                <a:latin typeface="Tempus Sans ITC" panose="04020404030D07020202" pitchFamily="82" charset="0"/>
              </a:rPr>
              <a:t> en el parque.</a:t>
            </a:r>
            <a:r>
              <a:rPr lang="es-MX" sz="2800" b="1" dirty="0">
                <a:latin typeface="Tempus Sans ITC" panose="04020404030D07020202" pitchFamily="82" charset="0"/>
              </a:rPr>
              <a:t> </a:t>
            </a:r>
            <a:endParaRPr lang="es-MX" dirty="0"/>
          </a:p>
        </p:txBody>
      </p:sp>
      <p:sp>
        <p:nvSpPr>
          <p:cNvPr id="15" name="CuadroTexto 14"/>
          <p:cNvSpPr txBox="1"/>
          <p:nvPr/>
        </p:nvSpPr>
        <p:spPr>
          <a:xfrm>
            <a:off x="766176" y="3882842"/>
            <a:ext cx="3517727" cy="523220"/>
          </a:xfrm>
          <a:prstGeom prst="rect">
            <a:avLst/>
          </a:prstGeom>
          <a:noFill/>
        </p:spPr>
        <p:txBody>
          <a:bodyPr wrap="square" rtlCol="0">
            <a:spAutoFit/>
          </a:bodyPr>
          <a:lstStyle/>
          <a:p>
            <a:r>
              <a:rPr lang="es-MX" sz="2800" b="1" dirty="0" smtClean="0">
                <a:latin typeface="AR ADGothicJP Medium" panose="020B0609000000000000" pitchFamily="49" charset="-128"/>
                <a:ea typeface="AR ADGothicJP Medium" panose="020B0609000000000000" pitchFamily="49" charset="-128"/>
              </a:rPr>
              <a:t>EJEMPLOS</a:t>
            </a:r>
            <a:endParaRPr lang="es-MX" sz="2800" b="1" dirty="0">
              <a:latin typeface="AR ADGothicJP Medium" panose="020B0609000000000000" pitchFamily="49" charset="-128"/>
              <a:ea typeface="AR ADGothicJP Medium" panose="020B0609000000000000" pitchFamily="49" charset="-128"/>
            </a:endParaRPr>
          </a:p>
        </p:txBody>
      </p:sp>
      <p:sp>
        <p:nvSpPr>
          <p:cNvPr id="17" name="CuadroTexto 16"/>
          <p:cNvSpPr txBox="1"/>
          <p:nvPr/>
        </p:nvSpPr>
        <p:spPr>
          <a:xfrm>
            <a:off x="1642999" y="5419135"/>
            <a:ext cx="8440453" cy="646331"/>
          </a:xfrm>
          <a:prstGeom prst="rect">
            <a:avLst/>
          </a:prstGeom>
          <a:solidFill>
            <a:schemeClr val="accent1"/>
          </a:solidFill>
        </p:spPr>
        <p:txBody>
          <a:bodyPr wrap="square" rtlCol="0">
            <a:spAutoFit/>
          </a:bodyPr>
          <a:lstStyle/>
          <a:p>
            <a:r>
              <a:rPr lang="es-MX" sz="3600" b="1" dirty="0" smtClean="0">
                <a:solidFill>
                  <a:schemeClr val="accent4">
                    <a:lumMod val="60000"/>
                    <a:lumOff val="40000"/>
                  </a:schemeClr>
                </a:solidFill>
                <a:latin typeface="Tempus Sans ITC" panose="04020404030D07020202" pitchFamily="82" charset="0"/>
              </a:rPr>
              <a:t>Lucía</a:t>
            </a:r>
            <a:r>
              <a:rPr lang="es-MX" sz="3600" dirty="0">
                <a:latin typeface="Tempus Sans ITC" panose="04020404030D07020202" pitchFamily="82" charset="0"/>
              </a:rPr>
              <a:t> </a:t>
            </a:r>
            <a:r>
              <a:rPr lang="es-MX" sz="3600" dirty="0">
                <a:solidFill>
                  <a:srgbClr val="7030A0"/>
                </a:solidFill>
                <a:latin typeface="Tempus Sans ITC" panose="04020404030D07020202" pitchFamily="82" charset="0"/>
              </a:rPr>
              <a:t>lee</a:t>
            </a:r>
            <a:r>
              <a:rPr lang="es-MX" sz="3600" dirty="0">
                <a:latin typeface="Tempus Sans ITC" panose="04020404030D07020202" pitchFamily="82" charset="0"/>
              </a:rPr>
              <a:t> un cuento a los niños de su clase.</a:t>
            </a:r>
            <a:r>
              <a:rPr lang="es-MX" sz="2800" b="1" dirty="0">
                <a:latin typeface="Tempus Sans ITC" panose="04020404030D07020202" pitchFamily="82" charset="0"/>
              </a:rPr>
              <a:t> </a:t>
            </a:r>
            <a:endParaRPr lang="es-MX" dirty="0"/>
          </a:p>
        </p:txBody>
      </p:sp>
    </p:spTree>
    <p:extLst>
      <p:ext uri="{BB962C8B-B14F-4D97-AF65-F5344CB8AC3E}">
        <p14:creationId xmlns:p14="http://schemas.microsoft.com/office/powerpoint/2010/main" xmlns="" val="3919561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sultado de imagen para texturas clara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8077"/>
            <a:ext cx="12192000" cy="6858000"/>
          </a:xfrm>
          <a:prstGeom prst="rect">
            <a:avLst/>
          </a:prstGeom>
          <a:noFill/>
          <a:ln>
            <a:noFill/>
          </a:ln>
        </p:spPr>
      </p:pic>
      <p:sp>
        <p:nvSpPr>
          <p:cNvPr id="5" name="CuadroTexto 4"/>
          <p:cNvSpPr txBox="1"/>
          <p:nvPr/>
        </p:nvSpPr>
        <p:spPr>
          <a:xfrm>
            <a:off x="375781" y="121204"/>
            <a:ext cx="638827" cy="1323439"/>
          </a:xfrm>
          <a:prstGeom prst="rect">
            <a:avLst/>
          </a:prstGeom>
          <a:noFill/>
        </p:spPr>
        <p:txBody>
          <a:bodyPr wrap="square" rtlCol="0">
            <a:spAutoFit/>
          </a:bodyPr>
          <a:lstStyle/>
          <a:p>
            <a:r>
              <a:rPr lang="es-MX" sz="8000" b="1" dirty="0">
                <a:ln w="6600">
                  <a:solidFill>
                    <a:schemeClr val="accent2"/>
                  </a:solidFill>
                  <a:prstDash val="solid"/>
                </a:ln>
                <a:solidFill>
                  <a:srgbClr val="FFFFFF"/>
                </a:solidFill>
                <a:effectLst>
                  <a:outerShdw dist="38100" dir="2700000" algn="tl" rotWithShape="0">
                    <a:schemeClr val="accent2"/>
                  </a:outerShdw>
                </a:effectLst>
              </a:rPr>
              <a:t>4</a:t>
            </a:r>
          </a:p>
        </p:txBody>
      </p:sp>
      <p:sp>
        <p:nvSpPr>
          <p:cNvPr id="6" name="CuadroTexto 5"/>
          <p:cNvSpPr txBox="1"/>
          <p:nvPr/>
        </p:nvSpPr>
        <p:spPr>
          <a:xfrm>
            <a:off x="1064713" y="400833"/>
            <a:ext cx="10196186" cy="830997"/>
          </a:xfrm>
          <a:prstGeom prst="rect">
            <a:avLst/>
          </a:prstGeom>
          <a:noFill/>
        </p:spPr>
        <p:txBody>
          <a:bodyPr wrap="square" rtlCol="0">
            <a:spAutoFit/>
          </a:bodyPr>
          <a:lstStyle/>
          <a:p>
            <a:r>
              <a:rPr lang="es-MX" sz="2400" b="1" dirty="0">
                <a:effectLst>
                  <a:outerShdw blurRad="38100" dist="38100" dir="2700000" algn="tl">
                    <a:srgbClr val="000000">
                      <a:alpha val="43137"/>
                    </a:srgbClr>
                  </a:outerShdw>
                </a:effectLst>
                <a:latin typeface="Tempus Sans ITC" panose="04020404030D07020202" pitchFamily="82" charset="0"/>
              </a:rPr>
              <a:t>Buscar el </a:t>
            </a:r>
            <a:r>
              <a:rPr lang="es-MX" sz="2400" b="1" dirty="0">
                <a:ln w="22225">
                  <a:solidFill>
                    <a:schemeClr val="accent2"/>
                  </a:solidFill>
                  <a:prstDash val="solid"/>
                </a:ln>
                <a:solidFill>
                  <a:schemeClr val="accent2">
                    <a:lumMod val="40000"/>
                    <a:lumOff val="60000"/>
                  </a:schemeClr>
                </a:solidFill>
                <a:latin typeface="Tempus Sans ITC" panose="04020404030D07020202" pitchFamily="82" charset="0"/>
              </a:rPr>
              <a:t>Predicado </a:t>
            </a:r>
            <a:r>
              <a:rPr lang="es-MX" sz="2400" b="1" dirty="0">
                <a:effectLst>
                  <a:outerShdw blurRad="38100" dist="38100" dir="2700000" algn="tl">
                    <a:srgbClr val="000000">
                      <a:alpha val="43137"/>
                    </a:srgbClr>
                  </a:outerShdw>
                </a:effectLst>
                <a:latin typeface="Tempus Sans ITC" panose="04020404030D07020202" pitchFamily="82" charset="0"/>
              </a:rPr>
              <a:t>(P). Es todo lo que hace el sujeto, o lo que se dice del sujeto. Está formado por el verbo y por todas las palabras que lo acompañan.</a:t>
            </a:r>
          </a:p>
        </p:txBody>
      </p:sp>
      <p:sp>
        <p:nvSpPr>
          <p:cNvPr id="7" name="CuadroTexto 6"/>
          <p:cNvSpPr txBox="1"/>
          <p:nvPr/>
        </p:nvSpPr>
        <p:spPr>
          <a:xfrm>
            <a:off x="1430056" y="1908863"/>
            <a:ext cx="9041703" cy="646331"/>
          </a:xfrm>
          <a:prstGeom prst="rect">
            <a:avLst/>
          </a:prstGeom>
          <a:solidFill>
            <a:schemeClr val="accent1"/>
          </a:solidFill>
        </p:spPr>
        <p:txBody>
          <a:bodyPr wrap="square" rtlCol="0">
            <a:spAutoFit/>
          </a:bodyPr>
          <a:lstStyle/>
          <a:p>
            <a:r>
              <a:rPr lang="es-MX" sz="3600" b="1" dirty="0">
                <a:latin typeface="Tempus Sans ITC" panose="04020404030D07020202" pitchFamily="82" charset="0"/>
              </a:rPr>
              <a:t>La niña llora </a:t>
            </a:r>
            <a:r>
              <a:rPr lang="es-MX" sz="3600" b="1" dirty="0">
                <a:solidFill>
                  <a:srgbClr val="92D050"/>
                </a:solidFill>
                <a:latin typeface="Tempus Sans ITC" panose="04020404030D07020202" pitchFamily="82" charset="0"/>
              </a:rPr>
              <a:t>porque su padre no la deja jugar.</a:t>
            </a:r>
            <a:r>
              <a:rPr lang="es-MX" sz="2800" b="1" dirty="0">
                <a:latin typeface="Tempus Sans ITC" panose="04020404030D07020202" pitchFamily="82" charset="0"/>
              </a:rPr>
              <a:t> </a:t>
            </a:r>
            <a:endParaRPr lang="es-MX" dirty="0"/>
          </a:p>
        </p:txBody>
      </p:sp>
      <p:sp>
        <p:nvSpPr>
          <p:cNvPr id="8" name="CuadroTexto 7"/>
          <p:cNvSpPr txBox="1"/>
          <p:nvPr/>
        </p:nvSpPr>
        <p:spPr>
          <a:xfrm>
            <a:off x="853859" y="1308736"/>
            <a:ext cx="3517727" cy="523220"/>
          </a:xfrm>
          <a:prstGeom prst="rect">
            <a:avLst/>
          </a:prstGeom>
          <a:noFill/>
        </p:spPr>
        <p:txBody>
          <a:bodyPr wrap="square" rtlCol="0">
            <a:spAutoFit/>
          </a:bodyPr>
          <a:lstStyle/>
          <a:p>
            <a:r>
              <a:rPr lang="es-MX" sz="2800" b="1" dirty="0" smtClean="0">
                <a:latin typeface="AR ADGothicJP Medium" panose="020B0609000000000000" pitchFamily="49" charset="-128"/>
                <a:ea typeface="AR ADGothicJP Medium" panose="020B0609000000000000" pitchFamily="49" charset="-128"/>
              </a:rPr>
              <a:t>EJEMPLO</a:t>
            </a:r>
            <a:endParaRPr lang="es-MX" sz="2800" b="1" dirty="0">
              <a:latin typeface="AR ADGothicJP Medium" panose="020B0609000000000000" pitchFamily="49" charset="-128"/>
              <a:ea typeface="AR ADGothicJP Medium" panose="020B0609000000000000" pitchFamily="49" charset="-128"/>
            </a:endParaRPr>
          </a:p>
        </p:txBody>
      </p:sp>
      <p:sp>
        <p:nvSpPr>
          <p:cNvPr id="9" name="CuadroTexto 8"/>
          <p:cNvSpPr txBox="1"/>
          <p:nvPr/>
        </p:nvSpPr>
        <p:spPr>
          <a:xfrm>
            <a:off x="375780" y="2555194"/>
            <a:ext cx="638827" cy="1323439"/>
          </a:xfrm>
          <a:prstGeom prst="rect">
            <a:avLst/>
          </a:prstGeom>
          <a:noFill/>
        </p:spPr>
        <p:txBody>
          <a:bodyPr wrap="square" rtlCol="0">
            <a:spAutoFit/>
          </a:bodyPr>
          <a:lstStyle/>
          <a:p>
            <a:r>
              <a:rPr lang="es-MX" sz="8000" b="1" dirty="0" smtClean="0">
                <a:ln w="6600">
                  <a:solidFill>
                    <a:schemeClr val="accent2"/>
                  </a:solidFill>
                  <a:prstDash val="solid"/>
                </a:ln>
                <a:solidFill>
                  <a:srgbClr val="FFFFFF"/>
                </a:solidFill>
                <a:effectLst>
                  <a:outerShdw dist="38100" dir="2700000" algn="tl" rotWithShape="0">
                    <a:schemeClr val="accent2"/>
                  </a:outerShdw>
                </a:effectLst>
              </a:rPr>
              <a:t>5</a:t>
            </a:r>
            <a:endParaRPr lang="es-MX" sz="8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CuadroTexto 9"/>
          <p:cNvSpPr txBox="1"/>
          <p:nvPr/>
        </p:nvSpPr>
        <p:spPr>
          <a:xfrm>
            <a:off x="1064713" y="2816728"/>
            <a:ext cx="10196186" cy="830997"/>
          </a:xfrm>
          <a:prstGeom prst="rect">
            <a:avLst/>
          </a:prstGeom>
          <a:noFill/>
        </p:spPr>
        <p:txBody>
          <a:bodyPr wrap="square" rtlCol="0">
            <a:spAutoFit/>
          </a:bodyPr>
          <a:lstStyle/>
          <a:p>
            <a:r>
              <a:rPr lang="es-MX" sz="2400" b="1" dirty="0">
                <a:effectLst>
                  <a:outerShdw blurRad="38100" dist="38100" dir="2700000" algn="tl">
                    <a:srgbClr val="000000">
                      <a:alpha val="43137"/>
                    </a:srgbClr>
                  </a:outerShdw>
                </a:effectLst>
                <a:latin typeface="Tempus Sans ITC" panose="04020404030D07020202" pitchFamily="82" charset="0"/>
              </a:rPr>
              <a:t>Analizar los </a:t>
            </a:r>
            <a:r>
              <a:rPr lang="es-MX" sz="2400" b="1" dirty="0">
                <a:ln w="22225">
                  <a:solidFill>
                    <a:schemeClr val="accent2"/>
                  </a:solidFill>
                  <a:prstDash val="solid"/>
                </a:ln>
                <a:solidFill>
                  <a:schemeClr val="accent2">
                    <a:lumMod val="40000"/>
                    <a:lumOff val="60000"/>
                  </a:schemeClr>
                </a:solidFill>
                <a:latin typeface="Tempus Sans ITC" panose="04020404030D07020202" pitchFamily="82" charset="0"/>
              </a:rPr>
              <a:t>elementos del Sujeto</a:t>
            </a:r>
            <a:r>
              <a:rPr lang="es-MX" sz="2400" b="1" dirty="0">
                <a:effectLst>
                  <a:outerShdw blurRad="38100" dist="38100" dir="2700000" algn="tl">
                    <a:srgbClr val="000000">
                      <a:alpha val="43137"/>
                    </a:srgbClr>
                  </a:outerShdw>
                </a:effectLst>
                <a:latin typeface="Tempus Sans ITC" panose="04020404030D07020202" pitchFamily="82" charset="0"/>
              </a:rPr>
              <a:t>. El sujeto siempre tiene un Núcleo (N) y también puede tener otros </a:t>
            </a:r>
            <a:r>
              <a:rPr lang="es-MX" sz="2400" b="1" dirty="0" smtClean="0">
                <a:effectLst>
                  <a:outerShdw blurRad="38100" dist="38100" dir="2700000" algn="tl">
                    <a:srgbClr val="000000">
                      <a:alpha val="43137"/>
                    </a:srgbClr>
                  </a:outerShdw>
                </a:effectLst>
                <a:latin typeface="Tempus Sans ITC" panose="04020404030D07020202" pitchFamily="82" charset="0"/>
              </a:rPr>
              <a:t>complementos.</a:t>
            </a:r>
            <a:endParaRPr lang="es-MX" sz="2400" b="1" dirty="0">
              <a:effectLst>
                <a:outerShdw blurRad="38100" dist="38100" dir="2700000" algn="tl">
                  <a:srgbClr val="000000">
                    <a:alpha val="43137"/>
                  </a:srgbClr>
                </a:outerShdw>
              </a:effectLst>
              <a:latin typeface="Tempus Sans ITC" panose="04020404030D07020202" pitchFamily="82" charset="0"/>
            </a:endParaRPr>
          </a:p>
        </p:txBody>
      </p:sp>
      <p:sp>
        <p:nvSpPr>
          <p:cNvPr id="11" name="CuadroTexto 10"/>
          <p:cNvSpPr txBox="1"/>
          <p:nvPr/>
        </p:nvSpPr>
        <p:spPr>
          <a:xfrm>
            <a:off x="87683" y="4306363"/>
            <a:ext cx="12150246" cy="461665"/>
          </a:xfrm>
          <a:prstGeom prst="rect">
            <a:avLst/>
          </a:prstGeom>
          <a:noFill/>
        </p:spPr>
        <p:txBody>
          <a:bodyPr wrap="square" rtlCol="0">
            <a:spAutoFit/>
          </a:bodyPr>
          <a:lstStyle/>
          <a:p>
            <a:r>
              <a:rPr lang="es-MX" sz="2400" dirty="0" smtClean="0">
                <a:latin typeface="Tempus Sans ITC" panose="04020404030D07020202" pitchFamily="82" charset="0"/>
              </a:rPr>
              <a:t>Formados por nombre            Formados por pronombre              Formado por grupo nominal</a:t>
            </a:r>
            <a:endParaRPr lang="es-MX" sz="2400" dirty="0">
              <a:latin typeface="Tempus Sans ITC" panose="04020404030D07020202" pitchFamily="82" charset="0"/>
            </a:endParaRPr>
          </a:p>
        </p:txBody>
      </p:sp>
      <p:sp>
        <p:nvSpPr>
          <p:cNvPr id="12" name="CuadroTexto 11"/>
          <p:cNvSpPr txBox="1"/>
          <p:nvPr/>
        </p:nvSpPr>
        <p:spPr>
          <a:xfrm>
            <a:off x="239042" y="4832703"/>
            <a:ext cx="2768251" cy="954107"/>
          </a:xfrm>
          <a:prstGeom prst="rect">
            <a:avLst/>
          </a:prstGeom>
          <a:solidFill>
            <a:schemeClr val="accent1"/>
          </a:solidFill>
        </p:spPr>
        <p:txBody>
          <a:bodyPr wrap="square" rtlCol="0">
            <a:spAutoFit/>
          </a:bodyPr>
          <a:lstStyle/>
          <a:p>
            <a:pPr algn="ctr"/>
            <a:r>
              <a:rPr lang="es-MX" sz="2800" b="1" dirty="0" err="1" smtClean="0">
                <a:solidFill>
                  <a:schemeClr val="accent4">
                    <a:lumMod val="60000"/>
                    <a:lumOff val="40000"/>
                  </a:schemeClr>
                </a:solidFill>
                <a:latin typeface="Tempus Sans ITC" panose="04020404030D07020202" pitchFamily="82" charset="0"/>
              </a:rPr>
              <a:t>Ramira</a:t>
            </a:r>
            <a:r>
              <a:rPr lang="es-MX" sz="2800" b="1" dirty="0" smtClean="0">
                <a:latin typeface="Tempus Sans ITC" panose="04020404030D07020202" pitchFamily="82" charset="0"/>
              </a:rPr>
              <a:t> es muy buena amiga</a:t>
            </a:r>
            <a:r>
              <a:rPr lang="es-MX" sz="2800" b="1" dirty="0">
                <a:latin typeface="Tempus Sans ITC" panose="04020404030D07020202" pitchFamily="82" charset="0"/>
              </a:rPr>
              <a:t> </a:t>
            </a:r>
            <a:endParaRPr lang="es-MX" dirty="0"/>
          </a:p>
        </p:txBody>
      </p:sp>
      <p:sp>
        <p:nvSpPr>
          <p:cNvPr id="13" name="CuadroTexto 12"/>
          <p:cNvSpPr txBox="1"/>
          <p:nvPr/>
        </p:nvSpPr>
        <p:spPr>
          <a:xfrm>
            <a:off x="4146117" y="4832702"/>
            <a:ext cx="3231713" cy="954107"/>
          </a:xfrm>
          <a:prstGeom prst="rect">
            <a:avLst/>
          </a:prstGeom>
          <a:solidFill>
            <a:schemeClr val="accent1"/>
          </a:solidFill>
        </p:spPr>
        <p:txBody>
          <a:bodyPr wrap="square" rtlCol="0">
            <a:spAutoFit/>
          </a:bodyPr>
          <a:lstStyle/>
          <a:p>
            <a:pPr algn="ctr"/>
            <a:r>
              <a:rPr lang="es-MX" sz="2800" b="1" dirty="0" smtClean="0">
                <a:solidFill>
                  <a:schemeClr val="accent4">
                    <a:lumMod val="60000"/>
                    <a:lumOff val="40000"/>
                  </a:schemeClr>
                </a:solidFill>
                <a:latin typeface="Tempus Sans ITC" panose="04020404030D07020202" pitchFamily="82" charset="0"/>
              </a:rPr>
              <a:t>Tú</a:t>
            </a:r>
            <a:r>
              <a:rPr lang="es-MX" sz="2800" b="1" dirty="0" smtClean="0">
                <a:latin typeface="Tempus Sans ITC" panose="04020404030D07020202" pitchFamily="82" charset="0"/>
              </a:rPr>
              <a:t> estarás castigado mañana</a:t>
            </a:r>
            <a:r>
              <a:rPr lang="es-MX" sz="2800" b="1" dirty="0">
                <a:latin typeface="Tempus Sans ITC" panose="04020404030D07020202" pitchFamily="82" charset="0"/>
              </a:rPr>
              <a:t> </a:t>
            </a:r>
            <a:endParaRPr lang="es-MX" dirty="0"/>
          </a:p>
        </p:txBody>
      </p:sp>
      <p:sp>
        <p:nvSpPr>
          <p:cNvPr id="14" name="CuadroTexto 13"/>
          <p:cNvSpPr txBox="1"/>
          <p:nvPr/>
        </p:nvSpPr>
        <p:spPr>
          <a:xfrm>
            <a:off x="8695153" y="4832703"/>
            <a:ext cx="3231713" cy="830997"/>
          </a:xfrm>
          <a:prstGeom prst="rect">
            <a:avLst/>
          </a:prstGeom>
          <a:solidFill>
            <a:schemeClr val="accent1"/>
          </a:solidFill>
        </p:spPr>
        <p:txBody>
          <a:bodyPr wrap="square" rtlCol="0">
            <a:spAutoFit/>
          </a:bodyPr>
          <a:lstStyle/>
          <a:p>
            <a:pPr algn="ctr"/>
            <a:r>
              <a:rPr lang="es-MX" sz="2400" b="1" dirty="0" smtClean="0">
                <a:solidFill>
                  <a:srgbClr val="FF6E15"/>
                </a:solidFill>
                <a:latin typeface="Tempus Sans ITC" panose="04020404030D07020202" pitchFamily="82" charset="0"/>
              </a:rPr>
              <a:t>Las</a:t>
            </a:r>
            <a:r>
              <a:rPr lang="es-MX" sz="2400" b="1" dirty="0" smtClean="0">
                <a:solidFill>
                  <a:schemeClr val="accent4">
                    <a:lumMod val="60000"/>
                    <a:lumOff val="40000"/>
                  </a:schemeClr>
                </a:solidFill>
                <a:latin typeface="Tempus Sans ITC" panose="04020404030D07020202" pitchFamily="82" charset="0"/>
              </a:rPr>
              <a:t> pelotas </a:t>
            </a:r>
            <a:r>
              <a:rPr lang="es-MX" sz="2400" b="1" dirty="0" smtClean="0">
                <a:latin typeface="Tempus Sans ITC" panose="04020404030D07020202" pitchFamily="82" charset="0"/>
              </a:rPr>
              <a:t>rojas son muy </a:t>
            </a:r>
            <a:r>
              <a:rPr lang="es-MX" sz="2400" b="1" dirty="0" smtClean="0">
                <a:solidFill>
                  <a:srgbClr val="0070C0"/>
                </a:solidFill>
                <a:latin typeface="Tempus Sans ITC" panose="04020404030D07020202" pitchFamily="82" charset="0"/>
              </a:rPr>
              <a:t>bonitas</a:t>
            </a:r>
            <a:r>
              <a:rPr lang="es-MX" sz="2400" b="1" dirty="0" smtClean="0">
                <a:latin typeface="Tempus Sans ITC" panose="04020404030D07020202" pitchFamily="82" charset="0"/>
              </a:rPr>
              <a:t>.</a:t>
            </a:r>
            <a:endParaRPr lang="es-MX" sz="2400" b="1" dirty="0">
              <a:latin typeface="Tempus Sans ITC" panose="04020404030D07020202" pitchFamily="82" charset="0"/>
            </a:endParaRPr>
          </a:p>
        </p:txBody>
      </p:sp>
      <p:sp>
        <p:nvSpPr>
          <p:cNvPr id="15" name="CuadroTexto 14"/>
          <p:cNvSpPr txBox="1"/>
          <p:nvPr/>
        </p:nvSpPr>
        <p:spPr>
          <a:xfrm>
            <a:off x="8695153" y="5711073"/>
            <a:ext cx="3169085" cy="1200329"/>
          </a:xfrm>
          <a:prstGeom prst="rect">
            <a:avLst/>
          </a:prstGeom>
          <a:noFill/>
        </p:spPr>
        <p:txBody>
          <a:bodyPr wrap="square" rtlCol="0">
            <a:spAutoFit/>
          </a:bodyPr>
          <a:lstStyle/>
          <a:p>
            <a:pPr algn="r"/>
            <a:r>
              <a:rPr lang="es-MX" sz="2400" b="1" dirty="0" smtClean="0">
                <a:latin typeface="Tempus Sans ITC" panose="04020404030D07020202" pitchFamily="82" charset="0"/>
              </a:rPr>
              <a:t>Esta conformado por </a:t>
            </a:r>
            <a:r>
              <a:rPr lang="es-MX" sz="2400" b="1" dirty="0" smtClean="0">
                <a:solidFill>
                  <a:srgbClr val="FF6E15"/>
                </a:solidFill>
                <a:latin typeface="Tempus Sans ITC" panose="04020404030D07020202" pitchFamily="82" charset="0"/>
              </a:rPr>
              <a:t>articulo</a:t>
            </a:r>
            <a:r>
              <a:rPr lang="es-MX" sz="2400" b="1" dirty="0" smtClean="0">
                <a:latin typeface="Tempus Sans ITC" panose="04020404030D07020202" pitchFamily="82" charset="0"/>
              </a:rPr>
              <a:t>, </a:t>
            </a:r>
            <a:r>
              <a:rPr lang="es-MX" sz="2400" b="1" dirty="0" smtClean="0">
                <a:solidFill>
                  <a:schemeClr val="accent4">
                    <a:lumMod val="60000"/>
                    <a:lumOff val="40000"/>
                  </a:schemeClr>
                </a:solidFill>
                <a:latin typeface="Tempus Sans ITC" panose="04020404030D07020202" pitchFamily="82" charset="0"/>
              </a:rPr>
              <a:t>núcleo</a:t>
            </a:r>
            <a:r>
              <a:rPr lang="es-MX" sz="2400" b="1" dirty="0" smtClean="0">
                <a:latin typeface="Tempus Sans ITC" panose="04020404030D07020202" pitchFamily="82" charset="0"/>
              </a:rPr>
              <a:t> y </a:t>
            </a:r>
            <a:r>
              <a:rPr lang="es-MX" sz="2400" b="1" dirty="0" smtClean="0">
                <a:solidFill>
                  <a:srgbClr val="0070C0"/>
                </a:solidFill>
                <a:latin typeface="Tempus Sans ITC" panose="04020404030D07020202" pitchFamily="82" charset="0"/>
              </a:rPr>
              <a:t>adjetivo.</a:t>
            </a:r>
            <a:endParaRPr lang="es-MX" sz="2400" b="1" dirty="0">
              <a:solidFill>
                <a:srgbClr val="0070C0"/>
              </a:solidFill>
              <a:latin typeface="Tempus Sans ITC" panose="04020404030D07020202" pitchFamily="82" charset="0"/>
            </a:endParaRPr>
          </a:p>
        </p:txBody>
      </p:sp>
      <p:sp>
        <p:nvSpPr>
          <p:cNvPr id="16" name="CuadroTexto 15"/>
          <p:cNvSpPr txBox="1"/>
          <p:nvPr/>
        </p:nvSpPr>
        <p:spPr>
          <a:xfrm>
            <a:off x="4863236" y="6196448"/>
            <a:ext cx="3517727" cy="523220"/>
          </a:xfrm>
          <a:prstGeom prst="rect">
            <a:avLst/>
          </a:prstGeom>
          <a:noFill/>
        </p:spPr>
        <p:txBody>
          <a:bodyPr wrap="square" rtlCol="0">
            <a:spAutoFit/>
          </a:bodyPr>
          <a:lstStyle/>
          <a:p>
            <a:r>
              <a:rPr lang="es-MX" sz="2800" b="1" dirty="0" smtClean="0">
                <a:latin typeface="AR ADGothicJP Medium" panose="020B0609000000000000" pitchFamily="49" charset="-128"/>
                <a:ea typeface="AR ADGothicJP Medium" panose="020B0609000000000000" pitchFamily="49" charset="-128"/>
              </a:rPr>
              <a:t>EJEMPLOS</a:t>
            </a:r>
            <a:endParaRPr lang="es-MX" sz="2800" b="1" dirty="0">
              <a:latin typeface="AR ADGothicJP Medium" panose="020B0609000000000000" pitchFamily="49" charset="-128"/>
              <a:ea typeface="AR ADGothicJP Medium" panose="020B0609000000000000" pitchFamily="49" charset="-128"/>
            </a:endParaRPr>
          </a:p>
        </p:txBody>
      </p:sp>
    </p:spTree>
    <p:extLst>
      <p:ext uri="{BB962C8B-B14F-4D97-AF65-F5344CB8AC3E}">
        <p14:creationId xmlns:p14="http://schemas.microsoft.com/office/powerpoint/2010/main" xmlns="" val="2873305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descr="Resultado de imagen para texturas clara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p:spPr>
      </p:pic>
      <p:sp>
        <p:nvSpPr>
          <p:cNvPr id="5" name="CuadroTexto 4"/>
          <p:cNvSpPr txBox="1"/>
          <p:nvPr/>
        </p:nvSpPr>
        <p:spPr>
          <a:xfrm>
            <a:off x="531309" y="481284"/>
            <a:ext cx="638827" cy="1323439"/>
          </a:xfrm>
          <a:prstGeom prst="rect">
            <a:avLst/>
          </a:prstGeom>
          <a:noFill/>
        </p:spPr>
        <p:txBody>
          <a:bodyPr wrap="square" rtlCol="0">
            <a:spAutoFit/>
          </a:bodyPr>
          <a:lstStyle/>
          <a:p>
            <a:r>
              <a:rPr lang="es-MX" sz="8000" b="1" dirty="0">
                <a:ln w="6600">
                  <a:solidFill>
                    <a:schemeClr val="accent2"/>
                  </a:solidFill>
                  <a:prstDash val="solid"/>
                </a:ln>
                <a:solidFill>
                  <a:srgbClr val="FFFFFF"/>
                </a:solidFill>
                <a:effectLst>
                  <a:outerShdw dist="38100" dir="2700000" algn="tl" rotWithShape="0">
                    <a:schemeClr val="accent2"/>
                  </a:outerShdw>
                </a:effectLst>
              </a:rPr>
              <a:t>6</a:t>
            </a:r>
          </a:p>
        </p:txBody>
      </p:sp>
      <p:sp>
        <p:nvSpPr>
          <p:cNvPr id="6" name="CuadroTexto 5"/>
          <p:cNvSpPr txBox="1"/>
          <p:nvPr/>
        </p:nvSpPr>
        <p:spPr>
          <a:xfrm>
            <a:off x="1163876" y="751728"/>
            <a:ext cx="10196186" cy="830997"/>
          </a:xfrm>
          <a:prstGeom prst="rect">
            <a:avLst/>
          </a:prstGeom>
          <a:noFill/>
        </p:spPr>
        <p:txBody>
          <a:bodyPr wrap="square" rtlCol="0">
            <a:spAutoFit/>
          </a:bodyPr>
          <a:lstStyle/>
          <a:p>
            <a:r>
              <a:rPr lang="es-MX" sz="2400" b="1" dirty="0">
                <a:effectLst>
                  <a:outerShdw blurRad="38100" dist="38100" dir="2700000" algn="tl">
                    <a:srgbClr val="000000">
                      <a:alpha val="43137"/>
                    </a:srgbClr>
                  </a:outerShdw>
                </a:effectLst>
                <a:latin typeface="Tempus Sans ITC" panose="04020404030D07020202" pitchFamily="82" charset="0"/>
              </a:rPr>
              <a:t>Determinar el tipo de </a:t>
            </a:r>
            <a:r>
              <a:rPr lang="es-MX" sz="2400" b="1" dirty="0">
                <a:ln w="22225">
                  <a:solidFill>
                    <a:schemeClr val="accent2"/>
                  </a:solidFill>
                  <a:prstDash val="solid"/>
                </a:ln>
                <a:solidFill>
                  <a:schemeClr val="accent2">
                    <a:lumMod val="40000"/>
                    <a:lumOff val="60000"/>
                  </a:schemeClr>
                </a:solidFill>
                <a:latin typeface="Tempus Sans ITC" panose="04020404030D07020202" pitchFamily="82" charset="0"/>
              </a:rPr>
              <a:t>Predicado</a:t>
            </a:r>
            <a:r>
              <a:rPr lang="es-MX" sz="2400" b="1" dirty="0">
                <a:effectLst>
                  <a:outerShdw blurRad="38100" dist="38100" dir="2700000" algn="tl">
                    <a:srgbClr val="000000">
                      <a:alpha val="43137"/>
                    </a:srgbClr>
                  </a:outerShdw>
                </a:effectLst>
                <a:latin typeface="Tempus Sans ITC" panose="04020404030D07020202" pitchFamily="82" charset="0"/>
              </a:rPr>
              <a:t>: Existen dos tipos de predicados: el Predicado Nominal (PN) y el Predicado Verbal (PV):</a:t>
            </a:r>
          </a:p>
        </p:txBody>
      </p:sp>
      <p:sp>
        <p:nvSpPr>
          <p:cNvPr id="7" name="CuadroTexto 6"/>
          <p:cNvSpPr txBox="1"/>
          <p:nvPr/>
        </p:nvSpPr>
        <p:spPr>
          <a:xfrm>
            <a:off x="1014608" y="1824041"/>
            <a:ext cx="12756714" cy="523220"/>
          </a:xfrm>
          <a:prstGeom prst="rect">
            <a:avLst/>
          </a:prstGeom>
          <a:noFill/>
        </p:spPr>
        <p:txBody>
          <a:bodyPr wrap="square" rtlCol="0">
            <a:spAutoFit/>
          </a:bodyPr>
          <a:lstStyle/>
          <a:p>
            <a:r>
              <a:rPr lang="es-MX" sz="2800" b="1" dirty="0" smtClean="0">
                <a:ln w="22225">
                  <a:solidFill>
                    <a:schemeClr val="accent2"/>
                  </a:solidFill>
                  <a:prstDash val="solid"/>
                </a:ln>
                <a:solidFill>
                  <a:schemeClr val="accent2">
                    <a:lumMod val="40000"/>
                    <a:lumOff val="60000"/>
                  </a:schemeClr>
                </a:solidFill>
                <a:latin typeface="Tempus Sans ITC" panose="04020404030D07020202" pitchFamily="82" charset="0"/>
              </a:rPr>
              <a:t>Predicado nominal                                                Predicado verbal</a:t>
            </a:r>
            <a:endParaRPr lang="es-MX" sz="2800" b="1" dirty="0">
              <a:ln w="22225">
                <a:solidFill>
                  <a:schemeClr val="accent2"/>
                </a:solidFill>
                <a:prstDash val="solid"/>
              </a:ln>
              <a:solidFill>
                <a:schemeClr val="accent2">
                  <a:lumMod val="40000"/>
                  <a:lumOff val="60000"/>
                </a:schemeClr>
              </a:solidFill>
              <a:latin typeface="Tempus Sans ITC" panose="04020404030D07020202" pitchFamily="82" charset="0"/>
            </a:endParaRPr>
          </a:p>
        </p:txBody>
      </p:sp>
      <p:sp>
        <p:nvSpPr>
          <p:cNvPr id="8" name="CuadroTexto 7"/>
          <p:cNvSpPr txBox="1"/>
          <p:nvPr/>
        </p:nvSpPr>
        <p:spPr>
          <a:xfrm>
            <a:off x="850723" y="2251357"/>
            <a:ext cx="3319397" cy="1200329"/>
          </a:xfrm>
          <a:prstGeom prst="rect">
            <a:avLst/>
          </a:prstGeom>
          <a:noFill/>
        </p:spPr>
        <p:txBody>
          <a:bodyPr wrap="square" rtlCol="0">
            <a:spAutoFit/>
          </a:bodyPr>
          <a:lstStyle/>
          <a:p>
            <a:pPr algn="ctr"/>
            <a:r>
              <a:rPr lang="es-MX" sz="2400" b="1" dirty="0">
                <a:effectLst>
                  <a:outerShdw blurRad="38100" dist="38100" dir="2700000" algn="tl">
                    <a:srgbClr val="000000">
                      <a:alpha val="43137"/>
                    </a:srgbClr>
                  </a:outerShdw>
                </a:effectLst>
                <a:latin typeface="Tempus Sans ITC" panose="04020404030D07020202" pitchFamily="82" charset="0"/>
              </a:rPr>
              <a:t>Se forma con los </a:t>
            </a:r>
            <a:r>
              <a:rPr lang="es-MX" sz="2400" b="1" dirty="0" smtClean="0">
                <a:effectLst>
                  <a:outerShdw blurRad="38100" dist="38100" dir="2700000" algn="tl">
                    <a:srgbClr val="000000">
                      <a:alpha val="43137"/>
                    </a:srgbClr>
                  </a:outerShdw>
                </a:effectLst>
                <a:latin typeface="Tempus Sans ITC" panose="04020404030D07020202" pitchFamily="82" charset="0"/>
              </a:rPr>
              <a:t>verbos. </a:t>
            </a:r>
            <a:r>
              <a:rPr lang="es-MX" sz="2400" b="1" dirty="0">
                <a:effectLst>
                  <a:outerShdw blurRad="38100" dist="38100" dir="2700000" algn="tl">
                    <a:srgbClr val="000000">
                      <a:alpha val="43137"/>
                    </a:srgbClr>
                  </a:outerShdw>
                </a:effectLst>
                <a:latin typeface="Tempus Sans ITC" panose="04020404030D07020202" pitchFamily="82" charset="0"/>
              </a:rPr>
              <a:t>copulativos (VC), que son: ser, estar y </a:t>
            </a:r>
            <a:r>
              <a:rPr lang="es-MX" sz="2400" b="1" dirty="0" smtClean="0">
                <a:effectLst>
                  <a:outerShdw blurRad="38100" dist="38100" dir="2700000" algn="tl">
                    <a:srgbClr val="000000">
                      <a:alpha val="43137"/>
                    </a:srgbClr>
                  </a:outerShdw>
                </a:effectLst>
                <a:latin typeface="Tempus Sans ITC" panose="04020404030D07020202" pitchFamily="82" charset="0"/>
              </a:rPr>
              <a:t>parecer.</a:t>
            </a:r>
            <a:endParaRPr lang="es-MX" sz="2400" b="1" dirty="0">
              <a:effectLst>
                <a:outerShdw blurRad="38100" dist="38100" dir="2700000" algn="tl">
                  <a:srgbClr val="000000">
                    <a:alpha val="43137"/>
                  </a:srgbClr>
                </a:outerShdw>
              </a:effectLst>
              <a:latin typeface="Tempus Sans ITC" panose="04020404030D07020202" pitchFamily="82" charset="0"/>
            </a:endParaRPr>
          </a:p>
        </p:txBody>
      </p:sp>
      <p:sp>
        <p:nvSpPr>
          <p:cNvPr id="9" name="CuadroTexto 8"/>
          <p:cNvSpPr txBox="1"/>
          <p:nvPr/>
        </p:nvSpPr>
        <p:spPr>
          <a:xfrm>
            <a:off x="7908100" y="2251356"/>
            <a:ext cx="3319397" cy="1200329"/>
          </a:xfrm>
          <a:prstGeom prst="rect">
            <a:avLst/>
          </a:prstGeom>
          <a:noFill/>
        </p:spPr>
        <p:txBody>
          <a:bodyPr wrap="square" rtlCol="0">
            <a:spAutoFit/>
          </a:bodyPr>
          <a:lstStyle/>
          <a:p>
            <a:pPr algn="ctr"/>
            <a:r>
              <a:rPr lang="es-MX" sz="2400" b="1" dirty="0">
                <a:latin typeface="Tempus Sans ITC" panose="04020404030D07020202" pitchFamily="82" charset="0"/>
              </a:rPr>
              <a:t>Se forma con los verbos no copulativos (V), que son todos los demás.</a:t>
            </a:r>
            <a:endParaRPr lang="es-MX" sz="2400" b="1" dirty="0">
              <a:effectLst>
                <a:outerShdw blurRad="38100" dist="38100" dir="2700000" algn="tl">
                  <a:srgbClr val="000000">
                    <a:alpha val="43137"/>
                  </a:srgbClr>
                </a:outerShdw>
              </a:effectLst>
              <a:latin typeface="Tempus Sans ITC" panose="04020404030D07020202" pitchFamily="82" charset="0"/>
            </a:endParaRPr>
          </a:p>
        </p:txBody>
      </p:sp>
      <p:sp>
        <p:nvSpPr>
          <p:cNvPr id="11" name="CuadroTexto 10"/>
          <p:cNvSpPr txBox="1"/>
          <p:nvPr/>
        </p:nvSpPr>
        <p:spPr>
          <a:xfrm>
            <a:off x="850724" y="4157644"/>
            <a:ext cx="3306872" cy="523220"/>
          </a:xfrm>
          <a:prstGeom prst="rect">
            <a:avLst/>
          </a:prstGeom>
          <a:solidFill>
            <a:schemeClr val="accent1"/>
          </a:solidFill>
        </p:spPr>
        <p:txBody>
          <a:bodyPr wrap="square" rtlCol="0">
            <a:spAutoFit/>
          </a:bodyPr>
          <a:lstStyle/>
          <a:p>
            <a:r>
              <a:rPr lang="es-MX" sz="2800" b="1" dirty="0" smtClean="0">
                <a:latin typeface="Tempus Sans ITC" panose="04020404030D07020202" pitchFamily="82" charset="0"/>
              </a:rPr>
              <a:t>Mí tía </a:t>
            </a:r>
            <a:r>
              <a:rPr lang="es-MX" sz="2800" b="1" dirty="0" smtClean="0">
                <a:solidFill>
                  <a:srgbClr val="FF0000"/>
                </a:solidFill>
                <a:latin typeface="Tempus Sans ITC" panose="04020404030D07020202" pitchFamily="82" charset="0"/>
              </a:rPr>
              <a:t>es</a:t>
            </a:r>
            <a:r>
              <a:rPr lang="es-MX" sz="2800" b="1" dirty="0" smtClean="0">
                <a:latin typeface="Tempus Sans ITC" panose="04020404030D07020202" pitchFamily="82" charset="0"/>
              </a:rPr>
              <a:t> </a:t>
            </a:r>
            <a:r>
              <a:rPr lang="es-MX" sz="2800" b="1" dirty="0" smtClean="0">
                <a:solidFill>
                  <a:srgbClr val="FF0000"/>
                </a:solidFill>
                <a:latin typeface="Tempus Sans ITC" panose="04020404030D07020202" pitchFamily="82" charset="0"/>
              </a:rPr>
              <a:t>muy alegre</a:t>
            </a:r>
            <a:r>
              <a:rPr lang="es-MX" sz="2800" b="1" dirty="0">
                <a:solidFill>
                  <a:srgbClr val="FF0000"/>
                </a:solidFill>
                <a:latin typeface="Tempus Sans ITC" panose="04020404030D07020202" pitchFamily="82" charset="0"/>
              </a:rPr>
              <a:t>.</a:t>
            </a:r>
            <a:endParaRPr lang="es-MX" dirty="0">
              <a:solidFill>
                <a:srgbClr val="FF0000"/>
              </a:solidFill>
            </a:endParaRPr>
          </a:p>
        </p:txBody>
      </p:sp>
      <p:sp>
        <p:nvSpPr>
          <p:cNvPr id="12" name="CuadroTexto 11"/>
          <p:cNvSpPr txBox="1"/>
          <p:nvPr/>
        </p:nvSpPr>
        <p:spPr>
          <a:xfrm>
            <a:off x="152400" y="3422837"/>
            <a:ext cx="3517727" cy="523220"/>
          </a:xfrm>
          <a:prstGeom prst="rect">
            <a:avLst/>
          </a:prstGeom>
          <a:noFill/>
        </p:spPr>
        <p:txBody>
          <a:bodyPr wrap="square" rtlCol="0">
            <a:spAutoFit/>
          </a:bodyPr>
          <a:lstStyle/>
          <a:p>
            <a:r>
              <a:rPr lang="es-MX" sz="2800" b="1" dirty="0" smtClean="0">
                <a:latin typeface="AR ADGothicJP Medium" panose="020B0609000000000000" pitchFamily="49" charset="-128"/>
                <a:ea typeface="AR ADGothicJP Medium" panose="020B0609000000000000" pitchFamily="49" charset="-128"/>
              </a:rPr>
              <a:t>EJEMPLOS</a:t>
            </a:r>
            <a:endParaRPr lang="es-MX" sz="2800" b="1" dirty="0">
              <a:latin typeface="AR ADGothicJP Medium" panose="020B0609000000000000" pitchFamily="49" charset="-128"/>
              <a:ea typeface="AR ADGothicJP Medium" panose="020B0609000000000000" pitchFamily="49" charset="-128"/>
            </a:endParaRPr>
          </a:p>
        </p:txBody>
      </p:sp>
      <p:sp>
        <p:nvSpPr>
          <p:cNvPr id="13" name="CuadroTexto 12"/>
          <p:cNvSpPr txBox="1"/>
          <p:nvPr/>
        </p:nvSpPr>
        <p:spPr>
          <a:xfrm>
            <a:off x="649524" y="5009942"/>
            <a:ext cx="3696746" cy="523220"/>
          </a:xfrm>
          <a:prstGeom prst="rect">
            <a:avLst/>
          </a:prstGeom>
          <a:solidFill>
            <a:schemeClr val="accent1"/>
          </a:solidFill>
        </p:spPr>
        <p:txBody>
          <a:bodyPr wrap="square" rtlCol="0">
            <a:spAutoFit/>
          </a:bodyPr>
          <a:lstStyle/>
          <a:p>
            <a:r>
              <a:rPr lang="es-MX" sz="2800" b="1" dirty="0" smtClean="0">
                <a:latin typeface="Tempus Sans ITC" panose="04020404030D07020202" pitchFamily="82" charset="0"/>
              </a:rPr>
              <a:t>El paciente </a:t>
            </a:r>
            <a:r>
              <a:rPr lang="es-MX" sz="2800" b="1" dirty="0" smtClean="0">
                <a:solidFill>
                  <a:srgbClr val="FF0000"/>
                </a:solidFill>
                <a:latin typeface="Tempus Sans ITC" panose="04020404030D07020202" pitchFamily="82" charset="0"/>
              </a:rPr>
              <a:t>está estable.</a:t>
            </a:r>
            <a:endParaRPr lang="es-MX" sz="2800" b="1" dirty="0">
              <a:solidFill>
                <a:srgbClr val="FF0000"/>
              </a:solidFill>
              <a:latin typeface="Tempus Sans ITC" panose="04020404030D07020202" pitchFamily="82" charset="0"/>
            </a:endParaRPr>
          </a:p>
        </p:txBody>
      </p:sp>
      <p:sp>
        <p:nvSpPr>
          <p:cNvPr id="14" name="CuadroTexto 13"/>
          <p:cNvSpPr txBox="1"/>
          <p:nvPr/>
        </p:nvSpPr>
        <p:spPr>
          <a:xfrm>
            <a:off x="7277229" y="4157644"/>
            <a:ext cx="4289906" cy="523220"/>
          </a:xfrm>
          <a:prstGeom prst="rect">
            <a:avLst/>
          </a:prstGeom>
          <a:solidFill>
            <a:schemeClr val="accent1"/>
          </a:solidFill>
        </p:spPr>
        <p:txBody>
          <a:bodyPr wrap="square" rtlCol="0">
            <a:spAutoFit/>
          </a:bodyPr>
          <a:lstStyle/>
          <a:p>
            <a:r>
              <a:rPr lang="es-MX" sz="2800" b="1" dirty="0" smtClean="0">
                <a:latin typeface="Tempus Sans ITC" panose="04020404030D07020202" pitchFamily="82" charset="0"/>
              </a:rPr>
              <a:t>El venado </a:t>
            </a:r>
            <a:r>
              <a:rPr lang="es-MX" sz="2800" b="1" dirty="0" smtClean="0">
                <a:solidFill>
                  <a:srgbClr val="FF0000"/>
                </a:solidFill>
                <a:latin typeface="Tempus Sans ITC" panose="04020404030D07020202" pitchFamily="82" charset="0"/>
              </a:rPr>
              <a:t>corre muy veloz.</a:t>
            </a:r>
            <a:endParaRPr lang="es-MX" dirty="0">
              <a:solidFill>
                <a:srgbClr val="FF0000"/>
              </a:solidFill>
            </a:endParaRPr>
          </a:p>
        </p:txBody>
      </p:sp>
      <p:sp>
        <p:nvSpPr>
          <p:cNvPr id="15" name="CuadroTexto 14"/>
          <p:cNvSpPr txBox="1"/>
          <p:nvPr/>
        </p:nvSpPr>
        <p:spPr>
          <a:xfrm>
            <a:off x="7014575" y="5009942"/>
            <a:ext cx="4765895" cy="523220"/>
          </a:xfrm>
          <a:prstGeom prst="rect">
            <a:avLst/>
          </a:prstGeom>
          <a:solidFill>
            <a:schemeClr val="accent1"/>
          </a:solidFill>
        </p:spPr>
        <p:txBody>
          <a:bodyPr wrap="square" rtlCol="0">
            <a:spAutoFit/>
          </a:bodyPr>
          <a:lstStyle/>
          <a:p>
            <a:r>
              <a:rPr lang="es-MX" sz="2800" b="1" dirty="0" smtClean="0">
                <a:latin typeface="Tempus Sans ITC" panose="04020404030D07020202" pitchFamily="82" charset="0"/>
              </a:rPr>
              <a:t>El señor </a:t>
            </a:r>
            <a:r>
              <a:rPr lang="es-MX" sz="2800" b="1" dirty="0" smtClean="0">
                <a:solidFill>
                  <a:srgbClr val="FF0000"/>
                </a:solidFill>
                <a:latin typeface="Tempus Sans ITC" panose="04020404030D07020202" pitchFamily="82" charset="0"/>
              </a:rPr>
              <a:t>trabaja durante el día.</a:t>
            </a:r>
            <a:endParaRPr lang="es-MX" dirty="0">
              <a:solidFill>
                <a:srgbClr val="FF0000"/>
              </a:solidFill>
            </a:endParaRPr>
          </a:p>
        </p:txBody>
      </p:sp>
    </p:spTree>
    <p:extLst>
      <p:ext uri="{BB962C8B-B14F-4D97-AF65-F5344CB8AC3E}">
        <p14:creationId xmlns:p14="http://schemas.microsoft.com/office/powerpoint/2010/main" xmlns="" val="4011577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TotalTime>
  <Words>567</Words>
  <Application>Microsoft Office PowerPoint</Application>
  <PresentationFormat>Personalizado</PresentationFormat>
  <Paragraphs>89</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Modelo de análisis sintáctico, paso a paso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de análisis sintáctico, paso a paso</dc:title>
  <dc:creator>Arisbeth Gtz Cisneros</dc:creator>
  <cp:lastModifiedBy>José Ramón Hassaf Tobias</cp:lastModifiedBy>
  <cp:revision>22</cp:revision>
  <dcterms:created xsi:type="dcterms:W3CDTF">2018-09-28T00:07:52Z</dcterms:created>
  <dcterms:modified xsi:type="dcterms:W3CDTF">2018-10-03T04:07:37Z</dcterms:modified>
</cp:coreProperties>
</file>