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3" r:id="rId2"/>
    <p:sldId id="264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5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0929E2-AD36-4179-BB5B-8E7407039D8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2ED8BDA1-944B-4E7F-B0D0-A0800026631C}">
      <dgm:prSet phldrT="[Texto]"/>
      <dgm:spPr/>
      <dgm:t>
        <a:bodyPr/>
        <a:lstStyle/>
        <a:p>
          <a:r>
            <a:rPr lang="es-MX" dirty="0" smtClean="0"/>
            <a:t>campo constituido por enfoques:</a:t>
          </a:r>
        </a:p>
        <a:p>
          <a:r>
            <a:rPr lang="es-MX" dirty="0" smtClean="0"/>
            <a:t>Diversas disciplinas</a:t>
          </a:r>
          <a:endParaRPr lang="es-MX" dirty="0"/>
        </a:p>
      </dgm:t>
    </dgm:pt>
    <dgm:pt modelId="{AE740C8A-74AD-47B9-8467-603213102BA7}" type="parTrans" cxnId="{0FFEE00D-5B32-4DB3-BE54-9A9BC8C12166}">
      <dgm:prSet/>
      <dgm:spPr/>
      <dgm:t>
        <a:bodyPr/>
        <a:lstStyle/>
        <a:p>
          <a:endParaRPr lang="es-MX"/>
        </a:p>
      </dgm:t>
    </dgm:pt>
    <dgm:pt modelId="{F3C17969-8093-4834-A492-23906C0DF251}" type="sibTrans" cxnId="{0FFEE00D-5B32-4DB3-BE54-9A9BC8C12166}">
      <dgm:prSet/>
      <dgm:spPr/>
      <dgm:t>
        <a:bodyPr/>
        <a:lstStyle/>
        <a:p>
          <a:endParaRPr lang="es-MX"/>
        </a:p>
      </dgm:t>
    </dgm:pt>
    <dgm:pt modelId="{9F0C366E-DD63-4D9E-B94E-E686512AB0C6}">
      <dgm:prSet phldrT="[Texto]"/>
      <dgm:spPr/>
      <dgm:t>
        <a:bodyPr/>
        <a:lstStyle/>
        <a:p>
          <a:r>
            <a:rPr lang="es-MX" dirty="0" smtClean="0"/>
            <a:t>Ciencias sociales</a:t>
          </a:r>
          <a:endParaRPr lang="es-MX" dirty="0"/>
        </a:p>
      </dgm:t>
    </dgm:pt>
    <dgm:pt modelId="{7A259875-ACA8-4C29-A4F3-AFA20C3AA69B}" type="parTrans" cxnId="{3E83FF3C-F7E5-476E-B47F-1E4CA65121A0}">
      <dgm:prSet/>
      <dgm:spPr/>
      <dgm:t>
        <a:bodyPr/>
        <a:lstStyle/>
        <a:p>
          <a:endParaRPr lang="es-MX"/>
        </a:p>
      </dgm:t>
    </dgm:pt>
    <dgm:pt modelId="{7A286834-728B-420C-BEFE-9D1D076ED5BF}" type="sibTrans" cxnId="{3E83FF3C-F7E5-476E-B47F-1E4CA65121A0}">
      <dgm:prSet/>
      <dgm:spPr/>
      <dgm:t>
        <a:bodyPr/>
        <a:lstStyle/>
        <a:p>
          <a:endParaRPr lang="es-MX"/>
        </a:p>
      </dgm:t>
    </dgm:pt>
    <dgm:pt modelId="{0733B463-E87E-4B54-947B-4022CC5DCA1D}">
      <dgm:prSet phldrT="[Texto]"/>
      <dgm:spPr/>
      <dgm:t>
        <a:bodyPr/>
        <a:lstStyle/>
        <a:p>
          <a:r>
            <a:rPr lang="es-MX" dirty="0" smtClean="0"/>
            <a:t>Biología</a:t>
          </a:r>
          <a:endParaRPr lang="es-MX" dirty="0"/>
        </a:p>
      </dgm:t>
    </dgm:pt>
    <dgm:pt modelId="{DC312C3E-972D-4F16-96E7-BA0DCAC3EB6B}" type="parTrans" cxnId="{896B459F-0443-4321-AE47-46D722AA7BC9}">
      <dgm:prSet/>
      <dgm:spPr/>
      <dgm:t>
        <a:bodyPr/>
        <a:lstStyle/>
        <a:p>
          <a:endParaRPr lang="es-MX"/>
        </a:p>
      </dgm:t>
    </dgm:pt>
    <dgm:pt modelId="{5CD737B6-DDDA-40B6-A92D-667032AE895F}" type="sibTrans" cxnId="{896B459F-0443-4321-AE47-46D722AA7BC9}">
      <dgm:prSet/>
      <dgm:spPr/>
      <dgm:t>
        <a:bodyPr/>
        <a:lstStyle/>
        <a:p>
          <a:endParaRPr lang="es-MX"/>
        </a:p>
      </dgm:t>
    </dgm:pt>
    <dgm:pt modelId="{8131838E-7BBD-413B-8AA0-F709EC49F59F}">
      <dgm:prSet phldrT="[Texto]"/>
      <dgm:spPr/>
      <dgm:t>
        <a:bodyPr/>
        <a:lstStyle/>
        <a:p>
          <a:r>
            <a:rPr lang="es-MX" dirty="0" smtClean="0"/>
            <a:t>La física y la química </a:t>
          </a:r>
          <a:endParaRPr lang="es-MX" dirty="0"/>
        </a:p>
      </dgm:t>
    </dgm:pt>
    <dgm:pt modelId="{E6721638-3A2C-4E64-83C0-B24B31BBD988}" type="parTrans" cxnId="{BD71E389-D576-470F-A25A-5A9B821A33AA}">
      <dgm:prSet/>
      <dgm:spPr/>
      <dgm:t>
        <a:bodyPr/>
        <a:lstStyle/>
        <a:p>
          <a:endParaRPr lang="es-MX"/>
        </a:p>
      </dgm:t>
    </dgm:pt>
    <dgm:pt modelId="{DB597649-54D4-41A6-B488-843ECF457304}" type="sibTrans" cxnId="{BD71E389-D576-470F-A25A-5A9B821A33AA}">
      <dgm:prSet/>
      <dgm:spPr/>
      <dgm:t>
        <a:bodyPr/>
        <a:lstStyle/>
        <a:p>
          <a:endParaRPr lang="es-MX"/>
        </a:p>
      </dgm:t>
    </dgm:pt>
    <dgm:pt modelId="{A72A52FC-A401-4A9D-ABB8-90D872D360E2}" type="pres">
      <dgm:prSet presAssocID="{130929E2-AD36-4179-BB5B-8E7407039D8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2AA80E5-9699-45FB-8157-7BB8CD185234}" type="pres">
      <dgm:prSet presAssocID="{2ED8BDA1-944B-4E7F-B0D0-A0800026631C}" presName="roof" presStyleLbl="dkBgShp" presStyleIdx="0" presStyleCnt="2"/>
      <dgm:spPr/>
      <dgm:t>
        <a:bodyPr/>
        <a:lstStyle/>
        <a:p>
          <a:endParaRPr lang="es-MX"/>
        </a:p>
      </dgm:t>
    </dgm:pt>
    <dgm:pt modelId="{EE4B3809-ED3A-494F-B23D-93C477426B95}" type="pres">
      <dgm:prSet presAssocID="{2ED8BDA1-944B-4E7F-B0D0-A0800026631C}" presName="pillars" presStyleCnt="0"/>
      <dgm:spPr/>
    </dgm:pt>
    <dgm:pt modelId="{386802E2-86A5-4CFD-BC56-8AB912437B36}" type="pres">
      <dgm:prSet presAssocID="{2ED8BDA1-944B-4E7F-B0D0-A0800026631C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FBD2A8-A166-45E7-977A-88176A274BAA}" type="pres">
      <dgm:prSet presAssocID="{0733B463-E87E-4B54-947B-4022CC5DCA1D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1AD86F4-444C-4B24-8B10-EE9A110B93B4}" type="pres">
      <dgm:prSet presAssocID="{8131838E-7BBD-413B-8AA0-F709EC49F59F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393A22-A224-4145-9BD6-4C849D9D1C85}" type="pres">
      <dgm:prSet presAssocID="{2ED8BDA1-944B-4E7F-B0D0-A0800026631C}" presName="base" presStyleLbl="dkBgShp" presStyleIdx="1" presStyleCnt="2"/>
      <dgm:spPr/>
    </dgm:pt>
  </dgm:ptLst>
  <dgm:cxnLst>
    <dgm:cxn modelId="{3D8882EE-CC24-4F8E-89B8-6400E508ACAC}" type="presOf" srcId="{9F0C366E-DD63-4D9E-B94E-E686512AB0C6}" destId="{386802E2-86A5-4CFD-BC56-8AB912437B36}" srcOrd="0" destOrd="0" presId="urn:microsoft.com/office/officeart/2005/8/layout/hList3"/>
    <dgm:cxn modelId="{0FFEE00D-5B32-4DB3-BE54-9A9BC8C12166}" srcId="{130929E2-AD36-4179-BB5B-8E7407039D8B}" destId="{2ED8BDA1-944B-4E7F-B0D0-A0800026631C}" srcOrd="0" destOrd="0" parTransId="{AE740C8A-74AD-47B9-8467-603213102BA7}" sibTransId="{F3C17969-8093-4834-A492-23906C0DF251}"/>
    <dgm:cxn modelId="{E9345D89-A42D-429F-ADC1-CEE493C4C265}" type="presOf" srcId="{2ED8BDA1-944B-4E7F-B0D0-A0800026631C}" destId="{42AA80E5-9699-45FB-8157-7BB8CD185234}" srcOrd="0" destOrd="0" presId="urn:microsoft.com/office/officeart/2005/8/layout/hList3"/>
    <dgm:cxn modelId="{896B459F-0443-4321-AE47-46D722AA7BC9}" srcId="{2ED8BDA1-944B-4E7F-B0D0-A0800026631C}" destId="{0733B463-E87E-4B54-947B-4022CC5DCA1D}" srcOrd="1" destOrd="0" parTransId="{DC312C3E-972D-4F16-96E7-BA0DCAC3EB6B}" sibTransId="{5CD737B6-DDDA-40B6-A92D-667032AE895F}"/>
    <dgm:cxn modelId="{BD71E389-D576-470F-A25A-5A9B821A33AA}" srcId="{2ED8BDA1-944B-4E7F-B0D0-A0800026631C}" destId="{8131838E-7BBD-413B-8AA0-F709EC49F59F}" srcOrd="2" destOrd="0" parTransId="{E6721638-3A2C-4E64-83C0-B24B31BBD988}" sibTransId="{DB597649-54D4-41A6-B488-843ECF457304}"/>
    <dgm:cxn modelId="{9ABB02F2-BD95-4AB0-8BBA-2065CB7C1E92}" type="presOf" srcId="{130929E2-AD36-4179-BB5B-8E7407039D8B}" destId="{A72A52FC-A401-4A9D-ABB8-90D872D360E2}" srcOrd="0" destOrd="0" presId="urn:microsoft.com/office/officeart/2005/8/layout/hList3"/>
    <dgm:cxn modelId="{CE22C682-687C-48ED-A6F9-B59B970AAA79}" type="presOf" srcId="{0733B463-E87E-4B54-947B-4022CC5DCA1D}" destId="{50FBD2A8-A166-45E7-977A-88176A274BAA}" srcOrd="0" destOrd="0" presId="urn:microsoft.com/office/officeart/2005/8/layout/hList3"/>
    <dgm:cxn modelId="{3E83FF3C-F7E5-476E-B47F-1E4CA65121A0}" srcId="{2ED8BDA1-944B-4E7F-B0D0-A0800026631C}" destId="{9F0C366E-DD63-4D9E-B94E-E686512AB0C6}" srcOrd="0" destOrd="0" parTransId="{7A259875-ACA8-4C29-A4F3-AFA20C3AA69B}" sibTransId="{7A286834-728B-420C-BEFE-9D1D076ED5BF}"/>
    <dgm:cxn modelId="{658FDF63-231C-4118-88EC-78A83AF98BA8}" type="presOf" srcId="{8131838E-7BBD-413B-8AA0-F709EC49F59F}" destId="{71AD86F4-444C-4B24-8B10-EE9A110B93B4}" srcOrd="0" destOrd="0" presId="urn:microsoft.com/office/officeart/2005/8/layout/hList3"/>
    <dgm:cxn modelId="{3A9491FB-3C87-47C4-BD0F-070470F5EF77}" type="presParOf" srcId="{A72A52FC-A401-4A9D-ABB8-90D872D360E2}" destId="{42AA80E5-9699-45FB-8157-7BB8CD185234}" srcOrd="0" destOrd="0" presId="urn:microsoft.com/office/officeart/2005/8/layout/hList3"/>
    <dgm:cxn modelId="{AAB68AF3-F12E-480B-81D3-0F90C1B5EDFE}" type="presParOf" srcId="{A72A52FC-A401-4A9D-ABB8-90D872D360E2}" destId="{EE4B3809-ED3A-494F-B23D-93C477426B95}" srcOrd="1" destOrd="0" presId="urn:microsoft.com/office/officeart/2005/8/layout/hList3"/>
    <dgm:cxn modelId="{D10127CD-B20D-4766-9AFA-4547E408E627}" type="presParOf" srcId="{EE4B3809-ED3A-494F-B23D-93C477426B95}" destId="{386802E2-86A5-4CFD-BC56-8AB912437B36}" srcOrd="0" destOrd="0" presId="urn:microsoft.com/office/officeart/2005/8/layout/hList3"/>
    <dgm:cxn modelId="{4235D49A-57C5-44D6-9F9D-2428FD9E3144}" type="presParOf" srcId="{EE4B3809-ED3A-494F-B23D-93C477426B95}" destId="{50FBD2A8-A166-45E7-977A-88176A274BAA}" srcOrd="1" destOrd="0" presId="urn:microsoft.com/office/officeart/2005/8/layout/hList3"/>
    <dgm:cxn modelId="{11E94DB0-A727-4796-9B09-9DA955C421C2}" type="presParOf" srcId="{EE4B3809-ED3A-494F-B23D-93C477426B95}" destId="{71AD86F4-444C-4B24-8B10-EE9A110B93B4}" srcOrd="2" destOrd="0" presId="urn:microsoft.com/office/officeart/2005/8/layout/hList3"/>
    <dgm:cxn modelId="{12D0253B-7C56-4CD9-93C3-5A62A6D9ABDA}" type="presParOf" srcId="{A72A52FC-A401-4A9D-ABB8-90D872D360E2}" destId="{72393A22-A224-4145-9BD6-4C849D9D1C8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A80E5-9699-45FB-8157-7BB8CD185234}">
      <dsp:nvSpPr>
        <dsp:cNvPr id="0" name=""/>
        <dsp:cNvSpPr/>
      </dsp:nvSpPr>
      <dsp:spPr>
        <a:xfrm>
          <a:off x="0" y="0"/>
          <a:ext cx="9601200" cy="161544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100" kern="1200" dirty="0" smtClean="0"/>
            <a:t>campo constituido por enfoques:</a:t>
          </a:r>
        </a:p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100" kern="1200" dirty="0" smtClean="0"/>
            <a:t>Diversas disciplinas</a:t>
          </a:r>
          <a:endParaRPr lang="es-MX" sz="4100" kern="1200" dirty="0"/>
        </a:p>
      </dsp:txBody>
      <dsp:txXfrm>
        <a:off x="0" y="0"/>
        <a:ext cx="9601200" cy="1615440"/>
      </dsp:txXfrm>
    </dsp:sp>
    <dsp:sp modelId="{386802E2-86A5-4CFD-BC56-8AB912437B36}">
      <dsp:nvSpPr>
        <dsp:cNvPr id="0" name=""/>
        <dsp:cNvSpPr/>
      </dsp:nvSpPr>
      <dsp:spPr>
        <a:xfrm>
          <a:off x="4688" y="1615440"/>
          <a:ext cx="3197274" cy="33924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0" kern="1200" dirty="0" smtClean="0"/>
            <a:t>Ciencias sociales</a:t>
          </a:r>
          <a:endParaRPr lang="es-MX" sz="6000" kern="1200" dirty="0"/>
        </a:p>
      </dsp:txBody>
      <dsp:txXfrm>
        <a:off x="4688" y="1615440"/>
        <a:ext cx="3197274" cy="3392424"/>
      </dsp:txXfrm>
    </dsp:sp>
    <dsp:sp modelId="{50FBD2A8-A166-45E7-977A-88176A274BAA}">
      <dsp:nvSpPr>
        <dsp:cNvPr id="0" name=""/>
        <dsp:cNvSpPr/>
      </dsp:nvSpPr>
      <dsp:spPr>
        <a:xfrm>
          <a:off x="3201962" y="1615440"/>
          <a:ext cx="3197274" cy="33924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0" kern="1200" dirty="0" smtClean="0"/>
            <a:t>Biología</a:t>
          </a:r>
          <a:endParaRPr lang="es-MX" sz="6000" kern="1200" dirty="0"/>
        </a:p>
      </dsp:txBody>
      <dsp:txXfrm>
        <a:off x="3201962" y="1615440"/>
        <a:ext cx="3197274" cy="3392424"/>
      </dsp:txXfrm>
    </dsp:sp>
    <dsp:sp modelId="{71AD86F4-444C-4B24-8B10-EE9A110B93B4}">
      <dsp:nvSpPr>
        <dsp:cNvPr id="0" name=""/>
        <dsp:cNvSpPr/>
      </dsp:nvSpPr>
      <dsp:spPr>
        <a:xfrm>
          <a:off x="6399237" y="1615440"/>
          <a:ext cx="3197274" cy="33924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0" kern="1200" dirty="0" smtClean="0"/>
            <a:t>La física y la química </a:t>
          </a:r>
          <a:endParaRPr lang="es-MX" sz="6000" kern="1200" dirty="0"/>
        </a:p>
      </dsp:txBody>
      <dsp:txXfrm>
        <a:off x="6399237" y="1615440"/>
        <a:ext cx="3197274" cy="3392424"/>
      </dsp:txXfrm>
    </dsp:sp>
    <dsp:sp modelId="{72393A22-A224-4145-9BD6-4C849D9D1C85}">
      <dsp:nvSpPr>
        <dsp:cNvPr id="0" name=""/>
        <dsp:cNvSpPr/>
      </dsp:nvSpPr>
      <dsp:spPr>
        <a:xfrm>
          <a:off x="0" y="5007864"/>
          <a:ext cx="9601200" cy="37693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403555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UNIDAD DE APRENDIZAJE II</a:t>
            </a:r>
            <a:br>
              <a:rPr lang="es-MX" dirty="0" smtClean="0"/>
            </a:br>
            <a:r>
              <a:rPr lang="es-MX" sz="2700" dirty="0" smtClean="0"/>
              <a:t>La </a:t>
            </a:r>
            <a:r>
              <a:rPr lang="es-MX" sz="2700" dirty="0"/>
              <a:t>enseñanza de las ciencias a través de la indagación y la modelización.</a:t>
            </a:r>
            <a:br>
              <a:rPr lang="es-MX" sz="2700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3672348"/>
            <a:ext cx="9601200" cy="1332271"/>
          </a:xfrm>
        </p:spPr>
        <p:txBody>
          <a:bodyPr/>
          <a:lstStyle/>
          <a:p>
            <a:r>
              <a:rPr lang="es-MX" dirty="0" smtClean="0"/>
              <a:t>CONTENIDO:</a:t>
            </a:r>
          </a:p>
          <a:p>
            <a:endParaRPr lang="es-MX" dirty="0" smtClean="0"/>
          </a:p>
          <a:p>
            <a:r>
              <a:rPr lang="es-MX" dirty="0" smtClean="0"/>
              <a:t>El enfoque de Enseñanza de las ciencias basada en la indagación.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91922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SITUACIÓN 1: </a:t>
            </a:r>
            <a:br>
              <a:rPr lang="es-MX" dirty="0" smtClean="0"/>
            </a:br>
            <a:r>
              <a:rPr lang="es-MX" i="1" dirty="0" smtClean="0">
                <a:latin typeface="Bodoni MT Condensed" panose="02070606080606020203" pitchFamily="18" charset="0"/>
              </a:rPr>
              <a:t>EL ENFOQUE DE ENSEÑANZA DE LAS CIENCIAS BASADAS EN LA INDAGACIÓN</a:t>
            </a:r>
            <a:endParaRPr lang="es-MX" i="1" dirty="0">
              <a:latin typeface="Bodoni MT Condensed" panose="020706060806060202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2930012"/>
            <a:ext cx="9601200" cy="2789903"/>
          </a:xfrm>
        </p:spPr>
        <p:txBody>
          <a:bodyPr/>
          <a:lstStyle/>
          <a:p>
            <a:r>
              <a:rPr lang="es-MX" dirty="0" smtClean="0"/>
              <a:t>*¿QUE ES LA INDAGACIÓN?</a:t>
            </a:r>
          </a:p>
          <a:p>
            <a:r>
              <a:rPr lang="es-MX" dirty="0" smtClean="0"/>
              <a:t>*¿COMO SURGE LA INDAGACIÓN?</a:t>
            </a:r>
          </a:p>
          <a:p>
            <a:r>
              <a:rPr lang="es-MX" dirty="0" smtClean="0"/>
              <a:t>*¿Cómo ES UTILIZADA EN LA ENSEÑANZA?</a:t>
            </a:r>
          </a:p>
          <a:p>
            <a:r>
              <a:rPr lang="es-MX" dirty="0" smtClean="0"/>
              <a:t>*¿Qué  CAPACIDADES PROMUEVE?</a:t>
            </a:r>
          </a:p>
          <a:p>
            <a:r>
              <a:rPr lang="es-MX" dirty="0" smtClean="0"/>
              <a:t>*¿Cuáles SON LAS ACTIVIDADES QUE SE REALIZAN  EN LA INDAGACIÓN?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4527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Actividad: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1597742"/>
          </a:xfrm>
        </p:spPr>
        <p:txBody>
          <a:bodyPr/>
          <a:lstStyle/>
          <a:p>
            <a:pPr algn="just">
              <a:spcAft>
                <a:spcPts val="1200"/>
              </a:spcAft>
            </a:pPr>
            <a:r>
              <a:rPr lang="es-MX" dirty="0" smtClean="0"/>
              <a:t>Retomar el análisis curricular  elaborado en la unidad de aprendizaje  1 , e identificar de manera individual, cuáles son las características  del enfoque didáctico de las ciencias que se describen en el modelo educativo vigente de educación básica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9976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4555" y="2665784"/>
            <a:ext cx="8361229" cy="2098226"/>
          </a:xfrm>
        </p:spPr>
        <p:txBody>
          <a:bodyPr/>
          <a:lstStyle/>
          <a:p>
            <a:r>
              <a:rPr lang="es-MX" dirty="0" smtClean="0"/>
              <a:t>Características del enfoque didáctico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56112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CAMPO DE </a:t>
            </a:r>
            <a:r>
              <a:rPr lang="es-MX" dirty="0" smtClean="0"/>
              <a:t>FORMACIÓN </a:t>
            </a:r>
            <a:r>
              <a:rPr lang="es-MX" dirty="0" smtClean="0"/>
              <a:t>ACADÉMICA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pPr algn="ctr"/>
            <a:r>
              <a:rPr lang="es-MX" dirty="0" smtClean="0">
                <a:latin typeface="Baskerville Old Face" panose="02020602080505020303" pitchFamily="18" charset="0"/>
              </a:rPr>
              <a:t>EXPLORACIÓN </a:t>
            </a:r>
            <a:r>
              <a:rPr lang="es-MX" dirty="0" smtClean="0">
                <a:latin typeface="Baskerville Old Face" panose="02020602080505020303" pitchFamily="18" charset="0"/>
              </a:rPr>
              <a:t>Y COMPRENSIÓN DEL MUNDO DEL MUNDO NATURAL Y SOCIAL</a:t>
            </a:r>
            <a:endParaRPr lang="es-MX" dirty="0">
              <a:latin typeface="Baskerville Old Face" panose="02020602080505020303" pitchFamily="18" charset="0"/>
            </a:endParaRPr>
          </a:p>
          <a:p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endParaRPr lang="es-MX" dirty="0" smtClean="0"/>
          </a:p>
          <a:p>
            <a:pPr algn="ctr"/>
            <a:r>
              <a:rPr lang="es-MX" dirty="0" smtClean="0">
                <a:latin typeface="Bodoni MT" panose="02070603080606020203" pitchFamily="18" charset="0"/>
              </a:rPr>
              <a:t>Modelo </a:t>
            </a:r>
            <a:r>
              <a:rPr lang="es-MX" dirty="0">
                <a:latin typeface="Bodoni MT" panose="02070603080606020203" pitchFamily="18" charset="0"/>
              </a:rPr>
              <a:t>educativo vigente de educación básica:</a:t>
            </a:r>
          </a:p>
          <a:p>
            <a:pPr marL="0" indent="0" algn="ctr">
              <a:buNone/>
            </a:pPr>
            <a:endParaRPr lang="es-MX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846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1066967"/>
              </p:ext>
            </p:extLst>
          </p:nvPr>
        </p:nvGraphicFramePr>
        <p:xfrm>
          <a:off x="1371600" y="482600"/>
          <a:ext cx="9601200" cy="538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8876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 pretende: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Desarrollar su pensamiento crítico</a:t>
            </a:r>
          </a:p>
          <a:p>
            <a:r>
              <a:rPr lang="es-MX" dirty="0" smtClean="0"/>
              <a:t>Capacidad de cuestionar</a:t>
            </a:r>
          </a:p>
          <a:p>
            <a:r>
              <a:rPr lang="es-MX" dirty="0" smtClean="0"/>
              <a:t>Interpretar</a:t>
            </a:r>
          </a:p>
          <a:p>
            <a:r>
              <a:rPr lang="es-MX" dirty="0" smtClean="0"/>
              <a:t>Así como aprender, a evaluar la consistencia de los razonamientos</a:t>
            </a:r>
          </a:p>
          <a:p>
            <a:r>
              <a:rPr lang="es-MX" dirty="0" smtClean="0"/>
              <a:t>Adquieran una base conceptual para explicarse el mundo en el que viven.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88086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Propósito del nivel educativo preescolar: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Favorecer el desarrollo de las capacidades y actitudes que caracterizan el pensamiento reflexivo.</a:t>
            </a:r>
          </a:p>
          <a:p>
            <a:r>
              <a:rPr lang="es-MX" dirty="0" smtClean="0"/>
              <a:t>Indagar y reflexionar acerca de fenómenos  y procesos del mundo natural y social.</a:t>
            </a:r>
          </a:p>
          <a:p>
            <a:r>
              <a:rPr lang="es-MX" dirty="0" smtClean="0"/>
              <a:t>1.Interesarse: en la observación de los seres vivos</a:t>
            </a:r>
          </a:p>
          <a:p>
            <a:r>
              <a:rPr lang="es-MX" dirty="0" smtClean="0"/>
              <a:t>2.descubrir plantear preguntas, comparar, registrar información y elaborar explicaciones</a:t>
            </a:r>
          </a:p>
          <a:p>
            <a:r>
              <a:rPr lang="es-MX" dirty="0" smtClean="0"/>
              <a:t>3. adquirir actitudes favorables hacia el cuidado del medio ambiente.</a:t>
            </a:r>
          </a:p>
        </p:txBody>
      </p:sp>
    </p:spTree>
    <p:extLst>
      <p:ext uri="{BB962C8B-B14F-4D97-AF65-F5344CB8AC3E}">
        <p14:creationId xmlns:p14="http://schemas.microsoft.com/office/powerpoint/2010/main" val="111384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ENFOQUE PEDAGÓGICO: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1691148"/>
            <a:ext cx="9601200" cy="3962400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/>
              <a:t>LAS EXPERIENCIAS QUE HAY QUE OFRECER A LOS NIÑOS SON:</a:t>
            </a:r>
          </a:p>
          <a:p>
            <a:r>
              <a:rPr lang="es-MX" dirty="0" smtClean="0"/>
              <a:t>1. las que se realizan </a:t>
            </a:r>
            <a:r>
              <a:rPr lang="es-MX" b="1" dirty="0" smtClean="0">
                <a:latin typeface="Bradley Hand ITC" panose="03070402050302030203" pitchFamily="66" charset="0"/>
              </a:rPr>
              <a:t>directamente sobre los objetos </a:t>
            </a:r>
            <a:r>
              <a:rPr lang="es-MX" dirty="0" smtClean="0"/>
              <a:t>como observar, experimentar, registrar, representar y obtener información complementaria</a:t>
            </a:r>
          </a:p>
          <a:p>
            <a:r>
              <a:rPr lang="es-MX" dirty="0" smtClean="0"/>
              <a:t>2.acciones </a:t>
            </a:r>
            <a:r>
              <a:rPr lang="es-MX" b="1" dirty="0" smtClean="0">
                <a:latin typeface="Bradley Hand ITC" panose="03070402050302030203" pitchFamily="66" charset="0"/>
              </a:rPr>
              <a:t>de construcción y reflexión, </a:t>
            </a:r>
            <a:r>
              <a:rPr lang="es-MX" dirty="0" smtClean="0"/>
              <a:t>las que se realizan </a:t>
            </a:r>
            <a:r>
              <a:rPr lang="es-MX" b="1" dirty="0" smtClean="0">
                <a:latin typeface="Bradley Hand ITC" panose="03070402050302030203" pitchFamily="66" charset="0"/>
              </a:rPr>
              <a:t>durante y después  </a:t>
            </a:r>
            <a:r>
              <a:rPr lang="es-MX" dirty="0" smtClean="0"/>
              <a:t>de la exploración directa de los objetos al pensar, hablar y dialogar, ya que favorecen la organización mental de la experiencia.</a:t>
            </a:r>
          </a:p>
          <a:p>
            <a:r>
              <a:rPr lang="es-MX" dirty="0" smtClean="0"/>
              <a:t>Las situaciones en la escuela deben ser oportunidades que permitan  a los niños:</a:t>
            </a:r>
          </a:p>
          <a:p>
            <a:r>
              <a:rPr lang="es-MX" dirty="0"/>
              <a:t>T</a:t>
            </a:r>
            <a:r>
              <a:rPr lang="es-MX" dirty="0" smtClean="0"/>
              <a:t>ener</a:t>
            </a:r>
          </a:p>
          <a:p>
            <a:r>
              <a:rPr lang="es-MX" dirty="0"/>
              <a:t>O</a:t>
            </a:r>
            <a:r>
              <a:rPr lang="es-MX" dirty="0" smtClean="0"/>
              <a:t>bservar</a:t>
            </a:r>
          </a:p>
          <a:p>
            <a:r>
              <a:rPr lang="es-MX" dirty="0" smtClean="0"/>
              <a:t>Representarse</a:t>
            </a:r>
          </a:p>
          <a:p>
            <a:r>
              <a:rPr lang="es-MX" dirty="0" smtClean="0"/>
              <a:t>Plantearse</a:t>
            </a:r>
          </a:p>
          <a:p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896465" y="3932903"/>
            <a:ext cx="42966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*Manipular, experimentar, y modificar</a:t>
            </a:r>
          </a:p>
          <a:p>
            <a:r>
              <a:rPr lang="es-MX" dirty="0" smtClean="0"/>
              <a:t>*Explorar</a:t>
            </a:r>
          </a:p>
          <a:p>
            <a:r>
              <a:rPr lang="es-MX" dirty="0" smtClean="0"/>
              <a:t>*Tener</a:t>
            </a:r>
          </a:p>
          <a:p>
            <a:r>
              <a:rPr lang="es-MX" dirty="0" smtClean="0"/>
              <a:t>*Practicar</a:t>
            </a:r>
          </a:p>
          <a:p>
            <a:r>
              <a:rPr lang="es-MX" dirty="0" smtClean="0"/>
              <a:t>*participar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21572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papel de la educadora: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1774721"/>
            <a:ext cx="9601200" cy="4281949"/>
          </a:xfrm>
        </p:spPr>
        <p:txBody>
          <a:bodyPr>
            <a:normAutofit/>
          </a:bodyPr>
          <a:lstStyle/>
          <a:p>
            <a:r>
              <a:rPr lang="es-MX" dirty="0" smtClean="0"/>
              <a:t>Ser…</a:t>
            </a:r>
          </a:p>
          <a:p>
            <a:r>
              <a:rPr lang="es-MX" dirty="0" smtClean="0"/>
              <a:t>Favorecer…</a:t>
            </a:r>
          </a:p>
          <a:p>
            <a:r>
              <a:rPr lang="es-MX" dirty="0" smtClean="0"/>
              <a:t>Tener…</a:t>
            </a:r>
          </a:p>
          <a:p>
            <a:r>
              <a:rPr lang="es-MX" dirty="0" smtClean="0"/>
              <a:t>Organizar…</a:t>
            </a:r>
          </a:p>
          <a:p>
            <a:r>
              <a:rPr lang="es-MX" dirty="0" smtClean="0"/>
              <a:t>Orientar…</a:t>
            </a:r>
          </a:p>
          <a:p>
            <a:r>
              <a:rPr lang="es-MX" dirty="0" smtClean="0"/>
              <a:t>Involucrar…</a:t>
            </a:r>
          </a:p>
          <a:p>
            <a:r>
              <a:rPr lang="es-MX" dirty="0" smtClean="0"/>
              <a:t>Hablar…</a:t>
            </a:r>
          </a:p>
          <a:p>
            <a:r>
              <a:rPr lang="es-MX" dirty="0" smtClean="0"/>
              <a:t>Brindar …</a:t>
            </a:r>
          </a:p>
          <a:p>
            <a:r>
              <a:rPr lang="es-MX" dirty="0" smtClean="0"/>
              <a:t>Garantizar…</a:t>
            </a:r>
          </a:p>
          <a:p>
            <a:r>
              <a:rPr lang="es-MX" sz="1100" i="1" dirty="0" smtClean="0"/>
              <a:t>pág.. 258,259 aprendizajes claves</a:t>
            </a:r>
          </a:p>
        </p:txBody>
      </p:sp>
    </p:spTree>
    <p:extLst>
      <p:ext uri="{BB962C8B-B14F-4D97-AF65-F5344CB8AC3E}">
        <p14:creationId xmlns:p14="http://schemas.microsoft.com/office/powerpoint/2010/main" val="114020585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117</TotalTime>
  <Words>375</Words>
  <Application>Microsoft Office PowerPoint</Application>
  <PresentationFormat>Panorámica</PresentationFormat>
  <Paragraphs>62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Baskerville Old Face</vt:lpstr>
      <vt:lpstr>Bodoni MT</vt:lpstr>
      <vt:lpstr>Bodoni MT Condensed</vt:lpstr>
      <vt:lpstr>Bradley Hand ITC</vt:lpstr>
      <vt:lpstr>Franklin Gothic Book</vt:lpstr>
      <vt:lpstr>Crop</vt:lpstr>
      <vt:lpstr>UNIDAD DE APRENDIZAJE II La enseñanza de las ciencias a través de la indagación y la modelización. </vt:lpstr>
      <vt:lpstr>Actividad: </vt:lpstr>
      <vt:lpstr>Características del enfoque didáctico</vt:lpstr>
      <vt:lpstr>CAMPO DE FORMACIÓN ACADÉMICA</vt:lpstr>
      <vt:lpstr>Presentación de PowerPoint</vt:lpstr>
      <vt:lpstr>Se pretende:</vt:lpstr>
      <vt:lpstr>Propósito del nivel educativo preescolar:</vt:lpstr>
      <vt:lpstr>ENFOQUE PEDAGÓGICO:</vt:lpstr>
      <vt:lpstr>El papel de la educadora:</vt:lpstr>
      <vt:lpstr>SITUACIÓN 1:  EL ENFOQUE DE ENSEÑANZA DE LAS CIENCIAS BASADAS EN LA INDAGACIÓN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Características del enfoque didáctico</dc:title>
  <dc:creator>silvia erika sagahón</dc:creator>
  <cp:lastModifiedBy>fabian</cp:lastModifiedBy>
  <cp:revision>12</cp:revision>
  <dcterms:created xsi:type="dcterms:W3CDTF">2018-11-06T14:58:21Z</dcterms:created>
  <dcterms:modified xsi:type="dcterms:W3CDTF">2018-11-14T04:07:13Z</dcterms:modified>
</cp:coreProperties>
</file>