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75CF77-0A05-4BF9-8B32-0C09A1C8CDE2}" v="13" dt="2022-03-08T03:38:55.8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a Cardona Sosa" userId="3524d9859bcfb6d6" providerId="LiveId" clId="{9A75CF77-0A05-4BF9-8B32-0C09A1C8CDE2}"/>
    <pc:docChg chg="undo custSel addSld modSld">
      <pc:chgData name="Valeria Cardona Sosa" userId="3524d9859bcfb6d6" providerId="LiveId" clId="{9A75CF77-0A05-4BF9-8B32-0C09A1C8CDE2}" dt="2022-03-08T03:38:55.855" v="41"/>
      <pc:docMkLst>
        <pc:docMk/>
      </pc:docMkLst>
      <pc:sldChg chg="modSp mod">
        <pc:chgData name="Valeria Cardona Sosa" userId="3524d9859bcfb6d6" providerId="LiveId" clId="{9A75CF77-0A05-4BF9-8B32-0C09A1C8CDE2}" dt="2022-03-08T03:23:30.386" v="5" actId="14100"/>
        <pc:sldMkLst>
          <pc:docMk/>
          <pc:sldMk cId="3735479029" sldId="262"/>
        </pc:sldMkLst>
        <pc:spChg chg="mod">
          <ac:chgData name="Valeria Cardona Sosa" userId="3524d9859bcfb6d6" providerId="LiveId" clId="{9A75CF77-0A05-4BF9-8B32-0C09A1C8CDE2}" dt="2022-03-08T03:23:22.305" v="3" actId="1076"/>
          <ac:spMkLst>
            <pc:docMk/>
            <pc:sldMk cId="3735479029" sldId="262"/>
            <ac:spMk id="2" creationId="{E55BB954-ED60-426B-96FD-EAAEC8AFD7A3}"/>
          </ac:spMkLst>
        </pc:spChg>
        <pc:picChg chg="mod">
          <ac:chgData name="Valeria Cardona Sosa" userId="3524d9859bcfb6d6" providerId="LiveId" clId="{9A75CF77-0A05-4BF9-8B32-0C09A1C8CDE2}" dt="2022-03-08T03:23:30.386" v="5" actId="14100"/>
          <ac:picMkLst>
            <pc:docMk/>
            <pc:sldMk cId="3735479029" sldId="262"/>
            <ac:picMk id="3" creationId="{70188019-8AFF-4721-BDEB-14EDD26A31CD}"/>
          </ac:picMkLst>
        </pc:picChg>
      </pc:sldChg>
      <pc:sldChg chg="addSp delSp modSp mod">
        <pc:chgData name="Valeria Cardona Sosa" userId="3524d9859bcfb6d6" providerId="LiveId" clId="{9A75CF77-0A05-4BF9-8B32-0C09A1C8CDE2}" dt="2022-03-08T03:38:55.855" v="41"/>
        <pc:sldMkLst>
          <pc:docMk/>
          <pc:sldMk cId="650635941" sldId="268"/>
        </pc:sldMkLst>
        <pc:picChg chg="add del mod">
          <ac:chgData name="Valeria Cardona Sosa" userId="3524d9859bcfb6d6" providerId="LiveId" clId="{9A75CF77-0A05-4BF9-8B32-0C09A1C8CDE2}" dt="2022-03-08T03:38:52.751" v="39"/>
          <ac:picMkLst>
            <pc:docMk/>
            <pc:sldMk cId="650635941" sldId="268"/>
            <ac:picMk id="5" creationId="{556B819C-7694-4C85-83C2-187628AAA027}"/>
          </ac:picMkLst>
        </pc:picChg>
        <pc:picChg chg="del">
          <ac:chgData name="Valeria Cardona Sosa" userId="3524d9859bcfb6d6" providerId="LiveId" clId="{9A75CF77-0A05-4BF9-8B32-0C09A1C8CDE2}" dt="2022-03-08T03:38:53.998" v="40" actId="478"/>
          <ac:picMkLst>
            <pc:docMk/>
            <pc:sldMk cId="650635941" sldId="268"/>
            <ac:picMk id="6" creationId="{00000000-0000-0000-0000-000000000000}"/>
          </ac:picMkLst>
        </pc:picChg>
        <pc:picChg chg="add mod">
          <ac:chgData name="Valeria Cardona Sosa" userId="3524d9859bcfb6d6" providerId="LiveId" clId="{9A75CF77-0A05-4BF9-8B32-0C09A1C8CDE2}" dt="2022-03-08T03:38:55.855" v="41"/>
          <ac:picMkLst>
            <pc:docMk/>
            <pc:sldMk cId="650635941" sldId="268"/>
            <ac:picMk id="8" creationId="{AB914958-522D-46AD-815D-B117436A6607}"/>
          </ac:picMkLst>
        </pc:picChg>
      </pc:sldChg>
      <pc:sldChg chg="addSp delSp modSp new mod setBg">
        <pc:chgData name="Valeria Cardona Sosa" userId="3524d9859bcfb6d6" providerId="LiveId" clId="{9A75CF77-0A05-4BF9-8B32-0C09A1C8CDE2}" dt="2022-03-08T03:36:31.028" v="37" actId="404"/>
        <pc:sldMkLst>
          <pc:docMk/>
          <pc:sldMk cId="515241055" sldId="270"/>
        </pc:sldMkLst>
        <pc:spChg chg="add del">
          <ac:chgData name="Valeria Cardona Sosa" userId="3524d9859bcfb6d6" providerId="LiveId" clId="{9A75CF77-0A05-4BF9-8B32-0C09A1C8CDE2}" dt="2022-03-08T03:34:49.299" v="12" actId="26606"/>
          <ac:spMkLst>
            <pc:docMk/>
            <pc:sldMk cId="515241055" sldId="270"/>
            <ac:spMk id="7" creationId="{F3060C83-F051-4F0E-ABAD-AA0DFC48B218}"/>
          </ac:spMkLst>
        </pc:spChg>
        <pc:spChg chg="add del">
          <ac:chgData name="Valeria Cardona Sosa" userId="3524d9859bcfb6d6" providerId="LiveId" clId="{9A75CF77-0A05-4BF9-8B32-0C09A1C8CDE2}" dt="2022-03-08T03:34:49.299" v="12" actId="26606"/>
          <ac:spMkLst>
            <pc:docMk/>
            <pc:sldMk cId="515241055" sldId="270"/>
            <ac:spMk id="9" creationId="{83C98ABE-055B-441F-B07E-44F97F083C39}"/>
          </ac:spMkLst>
        </pc:spChg>
        <pc:spChg chg="add del">
          <ac:chgData name="Valeria Cardona Sosa" userId="3524d9859bcfb6d6" providerId="LiveId" clId="{9A75CF77-0A05-4BF9-8B32-0C09A1C8CDE2}" dt="2022-03-08T03:34:49.299" v="12" actId="26606"/>
          <ac:spMkLst>
            <pc:docMk/>
            <pc:sldMk cId="515241055" sldId="270"/>
            <ac:spMk id="11" creationId="{29FDB030-9B49-4CED-8CCD-4D99382388AC}"/>
          </ac:spMkLst>
        </pc:spChg>
        <pc:spChg chg="add del">
          <ac:chgData name="Valeria Cardona Sosa" userId="3524d9859bcfb6d6" providerId="LiveId" clId="{9A75CF77-0A05-4BF9-8B32-0C09A1C8CDE2}" dt="2022-03-08T03:34:49.299" v="12" actId="26606"/>
          <ac:spMkLst>
            <pc:docMk/>
            <pc:sldMk cId="515241055" sldId="270"/>
            <ac:spMk id="13" creationId="{3783CA14-24A1-485C-8B30-D6A5D87987AD}"/>
          </ac:spMkLst>
        </pc:spChg>
        <pc:spChg chg="add del">
          <ac:chgData name="Valeria Cardona Sosa" userId="3524d9859bcfb6d6" providerId="LiveId" clId="{9A75CF77-0A05-4BF9-8B32-0C09A1C8CDE2}" dt="2022-03-08T03:34:49.299" v="12" actId="26606"/>
          <ac:spMkLst>
            <pc:docMk/>
            <pc:sldMk cId="515241055" sldId="270"/>
            <ac:spMk id="15" creationId="{9A97C86A-04D6-40F7-AE84-31AB43E6A846}"/>
          </ac:spMkLst>
        </pc:spChg>
        <pc:spChg chg="add del">
          <ac:chgData name="Valeria Cardona Sosa" userId="3524d9859bcfb6d6" providerId="LiveId" clId="{9A75CF77-0A05-4BF9-8B32-0C09A1C8CDE2}" dt="2022-03-08T03:34:49.299" v="12" actId="26606"/>
          <ac:spMkLst>
            <pc:docMk/>
            <pc:sldMk cId="515241055" sldId="270"/>
            <ac:spMk id="17" creationId="{FF9F2414-84E8-453E-B1F3-389FDE8192D9}"/>
          </ac:spMkLst>
        </pc:spChg>
        <pc:spChg chg="add del">
          <ac:chgData name="Valeria Cardona Sosa" userId="3524d9859bcfb6d6" providerId="LiveId" clId="{9A75CF77-0A05-4BF9-8B32-0C09A1C8CDE2}" dt="2022-03-08T03:34:49.299" v="12" actId="26606"/>
          <ac:spMkLst>
            <pc:docMk/>
            <pc:sldMk cId="515241055" sldId="270"/>
            <ac:spMk id="19" creationId="{3ECA69A1-7536-43AC-85EF-C7106179F5ED}"/>
          </ac:spMkLst>
        </pc:spChg>
        <pc:spChg chg="add del">
          <ac:chgData name="Valeria Cardona Sosa" userId="3524d9859bcfb6d6" providerId="LiveId" clId="{9A75CF77-0A05-4BF9-8B32-0C09A1C8CDE2}" dt="2022-03-08T03:35:15.912" v="20" actId="26606"/>
          <ac:spMkLst>
            <pc:docMk/>
            <pc:sldMk cId="515241055" sldId="270"/>
            <ac:spMk id="21" creationId="{F3060C83-F051-4F0E-ABAD-AA0DFC48B218}"/>
          </ac:spMkLst>
        </pc:spChg>
        <pc:spChg chg="add del">
          <ac:chgData name="Valeria Cardona Sosa" userId="3524d9859bcfb6d6" providerId="LiveId" clId="{9A75CF77-0A05-4BF9-8B32-0C09A1C8CDE2}" dt="2022-03-08T03:35:15.912" v="20" actId="26606"/>
          <ac:spMkLst>
            <pc:docMk/>
            <pc:sldMk cId="515241055" sldId="270"/>
            <ac:spMk id="22" creationId="{83C98ABE-055B-441F-B07E-44F97F083C39}"/>
          </ac:spMkLst>
        </pc:spChg>
        <pc:spChg chg="add del">
          <ac:chgData name="Valeria Cardona Sosa" userId="3524d9859bcfb6d6" providerId="LiveId" clId="{9A75CF77-0A05-4BF9-8B32-0C09A1C8CDE2}" dt="2022-03-08T03:35:15.912" v="20" actId="26606"/>
          <ac:spMkLst>
            <pc:docMk/>
            <pc:sldMk cId="515241055" sldId="270"/>
            <ac:spMk id="23" creationId="{29FDB030-9B49-4CED-8CCD-4D99382388AC}"/>
          </ac:spMkLst>
        </pc:spChg>
        <pc:spChg chg="add del">
          <ac:chgData name="Valeria Cardona Sosa" userId="3524d9859bcfb6d6" providerId="LiveId" clId="{9A75CF77-0A05-4BF9-8B32-0C09A1C8CDE2}" dt="2022-03-08T03:35:15.912" v="20" actId="26606"/>
          <ac:spMkLst>
            <pc:docMk/>
            <pc:sldMk cId="515241055" sldId="270"/>
            <ac:spMk id="24" creationId="{3783CA14-24A1-485C-8B30-D6A5D87987AD}"/>
          </ac:spMkLst>
        </pc:spChg>
        <pc:spChg chg="add del">
          <ac:chgData name="Valeria Cardona Sosa" userId="3524d9859bcfb6d6" providerId="LiveId" clId="{9A75CF77-0A05-4BF9-8B32-0C09A1C8CDE2}" dt="2022-03-08T03:35:15.912" v="20" actId="26606"/>
          <ac:spMkLst>
            <pc:docMk/>
            <pc:sldMk cId="515241055" sldId="270"/>
            <ac:spMk id="25" creationId="{9A97C86A-04D6-40F7-AE84-31AB43E6A846}"/>
          </ac:spMkLst>
        </pc:spChg>
        <pc:spChg chg="add del">
          <ac:chgData name="Valeria Cardona Sosa" userId="3524d9859bcfb6d6" providerId="LiveId" clId="{9A75CF77-0A05-4BF9-8B32-0C09A1C8CDE2}" dt="2022-03-08T03:35:15.912" v="20" actId="26606"/>
          <ac:spMkLst>
            <pc:docMk/>
            <pc:sldMk cId="515241055" sldId="270"/>
            <ac:spMk id="26" creationId="{FF9F2414-84E8-453E-B1F3-389FDE8192D9}"/>
          </ac:spMkLst>
        </pc:spChg>
        <pc:spChg chg="add del">
          <ac:chgData name="Valeria Cardona Sosa" userId="3524d9859bcfb6d6" providerId="LiveId" clId="{9A75CF77-0A05-4BF9-8B32-0C09A1C8CDE2}" dt="2022-03-08T03:35:15.912" v="20" actId="26606"/>
          <ac:spMkLst>
            <pc:docMk/>
            <pc:sldMk cId="515241055" sldId="270"/>
            <ac:spMk id="27" creationId="{3ECA69A1-7536-43AC-85EF-C7106179F5ED}"/>
          </ac:spMkLst>
        </pc:spChg>
        <pc:graphicFrameChg chg="add mod modGraphic">
          <ac:chgData name="Valeria Cardona Sosa" userId="3524d9859bcfb6d6" providerId="LiveId" clId="{9A75CF77-0A05-4BF9-8B32-0C09A1C8CDE2}" dt="2022-03-08T03:36:31.028" v="37" actId="404"/>
          <ac:graphicFrameMkLst>
            <pc:docMk/>
            <pc:sldMk cId="515241055" sldId="270"/>
            <ac:graphicFrameMk id="2" creationId="{7E2D27B7-4DD3-4D01-9671-C43DDE5BBFFF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22EC91-FF6B-4293-8EDB-4AEB422036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FFF5827-156E-49B6-8B7F-C0692359EE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2FD9FD-71FB-43DF-AB85-EAC55E58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8FE0-1C12-4FD8-9FCC-55B3961D5C63}" type="datetimeFigureOut">
              <a:rPr lang="es-MX" smtClean="0"/>
              <a:t>07/03/2022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177DB9-BA32-4E92-A9EE-444FC08F0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479783-D9ED-4F4A-8A3F-80B615CE9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A230-890B-45E1-8F80-3535A4D474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6143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0A5F2F-C4F7-4A38-BA5C-1ECABAFED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AC973FB-F73F-4D8C-B9DF-64729C951D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5A25E6-EF0F-4E9B-A52F-F14C45EB8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8FE0-1C12-4FD8-9FCC-55B3961D5C63}" type="datetimeFigureOut">
              <a:rPr lang="es-MX" smtClean="0"/>
              <a:t>07/03/2022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23CD7B-1768-46B6-A689-8DF7E5CA2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A660F4-485E-4AEB-BBA7-21BA5DFE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A230-890B-45E1-8F80-3535A4D474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816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57ACB64-8AF1-41CE-AC24-38628F3EB8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C2BD792-BA20-4B82-A4FB-68163058F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F1AEF7-9C6C-45DB-A078-A3A9A9285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8FE0-1C12-4FD8-9FCC-55B3961D5C63}" type="datetimeFigureOut">
              <a:rPr lang="es-MX" smtClean="0"/>
              <a:t>07/03/2022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F832C2-E6E3-47F2-BAE5-9BDBB7824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F9A2C1-8676-4209-A912-992796CAC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A230-890B-45E1-8F80-3535A4D474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219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BA4DCC-3EDE-452A-9D9A-B932FCF99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69D9DF-A765-405D-999A-195820D09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D14C92-02FC-444D-8882-584A4F5D1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8FE0-1C12-4FD8-9FCC-55B3961D5C63}" type="datetimeFigureOut">
              <a:rPr lang="es-MX" smtClean="0"/>
              <a:t>07/03/2022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3253F7-20B4-4A08-A6F3-2EA6248CB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9E78C1-E8BE-4469-A11E-C3A7D60BB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A230-890B-45E1-8F80-3535A4D474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1315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8CB4BB-945D-4A99-824C-0DF0478BA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028178-9F7B-4FAB-846B-E007F26F2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9DCBAC-8486-485A-87B3-DF3DDD3B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8FE0-1C12-4FD8-9FCC-55B3961D5C63}" type="datetimeFigureOut">
              <a:rPr lang="es-MX" smtClean="0"/>
              <a:t>07/03/2022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49154A-797D-4DFF-BC37-506A49489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4F6E4D-2245-4EE2-BA72-4D91D73DD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A230-890B-45E1-8F80-3535A4D474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813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FC0A30-3D1D-4B94-B765-2CEE2CBDD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F12D4C-1EE6-4813-AFC3-82DBC8168F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E94DD2-3729-475E-8CDA-AE1E1F55E5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257BF6-6E8E-4D14-8F49-E0D36525F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8FE0-1C12-4FD8-9FCC-55B3961D5C63}" type="datetimeFigureOut">
              <a:rPr lang="es-MX" smtClean="0"/>
              <a:t>07/03/2022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44097A-5999-4269-8A26-2A081AACE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D00A9E-9B4A-420F-922E-13E83B79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A230-890B-45E1-8F80-3535A4D474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7629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058DD9-ECCA-444A-AEAB-026141187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7DB632-1954-4DE5-BC68-60CB11C7A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4699EB-463D-4662-B2F2-59C4FC819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AF3EB8A-D442-4135-A966-246ABFF5B3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A43DF00-5CF1-4670-BB6F-10CCA583AC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3C64432-B78E-48E2-B0E0-41B0AB5ED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8FE0-1C12-4FD8-9FCC-55B3961D5C63}" type="datetimeFigureOut">
              <a:rPr lang="es-MX" smtClean="0"/>
              <a:t>07/03/2022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3774FEF-C3C7-4872-BE41-EAC4CC2DD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1D6DACD-974F-4844-88AC-1294CCA3E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A230-890B-45E1-8F80-3535A4D474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4500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9B86B-6884-450F-A5B8-D4CE6EF32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92F28E1-3B21-4E4A-B617-A5A1740A0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8FE0-1C12-4FD8-9FCC-55B3961D5C63}" type="datetimeFigureOut">
              <a:rPr lang="es-MX" smtClean="0"/>
              <a:t>07/03/2022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9F6D892-B5AA-4ED0-ABE8-A9E51DC0C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EDBA976-ED33-4067-8131-ED5673FBD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A230-890B-45E1-8F80-3535A4D474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106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9DD4D18-0339-44AB-B17C-8E02C1878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8FE0-1C12-4FD8-9FCC-55B3961D5C63}" type="datetimeFigureOut">
              <a:rPr lang="es-MX" smtClean="0"/>
              <a:t>07/03/2022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61C9363-4196-42C4-9EAA-6C614524A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75166D7-9CAC-4B59-ABF8-6457B45DE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A230-890B-45E1-8F80-3535A4D474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5267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D395E6-81FF-4CD8-ADFC-BC51EE8B4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D90A5A-4713-4FFD-8260-F48980531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0958DC8-CBF9-4D2F-A6B4-474F1C1C65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51B9B5-FEBF-4EB3-AC27-ABD3F91F3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8FE0-1C12-4FD8-9FCC-55B3961D5C63}" type="datetimeFigureOut">
              <a:rPr lang="es-MX" smtClean="0"/>
              <a:t>07/03/2022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E00C54-42E3-4579-B749-338F36301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DA9E27-96D0-47B6-944B-B7EF4913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A230-890B-45E1-8F80-3535A4D474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528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68BFC4-0319-46CD-B3A9-18BA4E397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69A9491-C8AA-49EB-86C7-DF16D84071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900D3F-819D-44B9-A08C-22237F8CD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B693A3-F174-443E-B864-70C366200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8FE0-1C12-4FD8-9FCC-55B3961D5C63}" type="datetimeFigureOut">
              <a:rPr lang="es-MX" smtClean="0"/>
              <a:t>07/03/2022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50CE19-575D-4B28-9A6D-D162BBA0E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E27635-D20F-4836-AC74-5EC4F0AB6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A230-890B-45E1-8F80-3535A4D474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729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CD2AEAF-E745-4276-AA29-762738B69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EAFD42-359C-45FB-B907-EAEE7017F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20B9D0-2260-42BB-8D2F-A1C23A59C8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78FE0-1C12-4FD8-9FCC-55B3961D5C63}" type="datetimeFigureOut">
              <a:rPr lang="es-MX" smtClean="0"/>
              <a:t>07/03/2022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A0387B-2430-4C73-B852-F1D895FBBA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24ED56-57A3-4160-BBA1-B6202F14F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3A230-890B-45E1-8F80-3535A4D474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0004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25812&amp;picture=aqua-blue-gradient-background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tjJHdH5mBQ&amp;t=17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deluispara5y6.blogspot.com/2015/10/los-seres-vivos.html?m=0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xfuel.com/es/free-photo-ocmof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xfuel.com/es/free-photo-ocmof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xfuel.com/es/free-photo-ocmof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xfuel.com/es/free-photo-ocmof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204400&amp;picture=watercolor-texture-background-green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204400&amp;picture=watercolor-texture-background-green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204400&amp;picture=watercolor-texture-background-green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adroTexto 26">
            <a:extLst>
              <a:ext uri="{FF2B5EF4-FFF2-40B4-BE49-F238E27FC236}">
                <a16:creationId xmlns:a16="http://schemas.microsoft.com/office/drawing/2014/main" id="{4D7F7D03-75CC-4EA3-B6FC-5F1E8CF45944}"/>
              </a:ext>
            </a:extLst>
          </p:cNvPr>
          <p:cNvSpPr txBox="1"/>
          <p:nvPr/>
        </p:nvSpPr>
        <p:spPr>
          <a:xfrm>
            <a:off x="443345" y="197346"/>
            <a:ext cx="1130530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ESCUELA NORMAL DE EDUCACIÓN PREESCOLAR</a:t>
            </a:r>
          </a:p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Licenciatura en Educación preescolar</a:t>
            </a:r>
          </a:p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Ciclo escolar 2021 – 2022</a:t>
            </a:r>
          </a:p>
          <a:p>
            <a:pPr algn="ctr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PRESENTADO POR: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Valeria Berenice Cardona Sosa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Perla Abigail Cepeda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Garcia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Monica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Maria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Espinosa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Sanchez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Ana Paula Saucedo Muñiz.</a:t>
            </a:r>
          </a:p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Grupo:   1° “A”</a:t>
            </a:r>
          </a:p>
          <a:p>
            <a:pPr algn="ctr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Curso: ESTRATEGIAS PARA LA EXPLORACIÓN DEL MUNDO NATURAL</a:t>
            </a:r>
          </a:p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Docente: YIXIE KARELIA LAGUNA MONTAÑEZ</a:t>
            </a:r>
          </a:p>
          <a:p>
            <a:pPr algn="ctr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Nombre del trabajo: 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Evidencia Unidad 1 </a:t>
            </a:r>
          </a:p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Competencias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Aplica el plan y programas de estudio para alcanzar los propósitos educativos y contribuir al pleno desenvolvimiento de las capacidades de los alumnos.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Unidad de aprendizaje I. La didáctica de los contenidos científicos</a:t>
            </a:r>
          </a:p>
          <a:p>
            <a:pPr algn="ctr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 SALTILLO, COAHUILA DE ZARAGOZA                                                              06-MARZO-2022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B2ED74C7-6C13-4059-BD13-99BE4FBAFD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76" b="93939" l="26087" r="76398">
                        <a14:foregroundMark x1="26708" y1="8333" x2="50932" y2="72727"/>
                        <a14:foregroundMark x1="50932" y1="72727" x2="75776" y2="51515"/>
                        <a14:foregroundMark x1="75776" y1="51515" x2="71429" y2="10606"/>
                        <a14:foregroundMark x1="71429" y1="10606" x2="70186" y2="7576"/>
                        <a14:foregroundMark x1="28571" y1="6818" x2="74534" y2="9091"/>
                        <a14:foregroundMark x1="74534" y1="9091" x2="76398" y2="25000"/>
                        <a14:foregroundMark x1="42857" y1="89394" x2="52174" y2="93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10" r="20640"/>
          <a:stretch/>
        </p:blipFill>
        <p:spPr bwMode="auto">
          <a:xfrm>
            <a:off x="902451" y="197346"/>
            <a:ext cx="1343530" cy="15898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01947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779686"/>
              </p:ext>
            </p:extLst>
          </p:nvPr>
        </p:nvGraphicFramePr>
        <p:xfrm>
          <a:off x="783773" y="1346682"/>
          <a:ext cx="10802982" cy="4942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826033">
                  <a:extLst>
                    <a:ext uri="{9D8B030D-6E8A-4147-A177-3AD203B41FA5}">
                      <a16:colId xmlns:a16="http://schemas.microsoft.com/office/drawing/2014/main" val="123966810"/>
                    </a:ext>
                  </a:extLst>
                </a:gridCol>
                <a:gridCol w="1815737">
                  <a:extLst>
                    <a:ext uri="{9D8B030D-6E8A-4147-A177-3AD203B41FA5}">
                      <a16:colId xmlns:a16="http://schemas.microsoft.com/office/drawing/2014/main" val="2758645851"/>
                    </a:ext>
                  </a:extLst>
                </a:gridCol>
                <a:gridCol w="1815737">
                  <a:extLst>
                    <a:ext uri="{9D8B030D-6E8A-4147-A177-3AD203B41FA5}">
                      <a16:colId xmlns:a16="http://schemas.microsoft.com/office/drawing/2014/main" val="3118083634"/>
                    </a:ext>
                  </a:extLst>
                </a:gridCol>
                <a:gridCol w="1345475">
                  <a:extLst>
                    <a:ext uri="{9D8B030D-6E8A-4147-A177-3AD203B41FA5}">
                      <a16:colId xmlns:a16="http://schemas.microsoft.com/office/drawing/2014/main" val="523330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Tiempo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8559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le va a preguntar a los alumnos acerca de:</a:t>
                      </a:r>
                    </a:p>
                    <a:p>
                      <a:r>
                        <a:rPr lang="es-MX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¿De</a:t>
                      </a:r>
                      <a:r>
                        <a:rPr lang="es-MX" sz="16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 se alimentan los seres vivos?</a:t>
                      </a:r>
                    </a:p>
                    <a:p>
                      <a:r>
                        <a:rPr lang="es-MX" sz="16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¿Sabes que animales se alimentan de otros?</a:t>
                      </a:r>
                    </a:p>
                    <a:p>
                      <a:r>
                        <a:rPr lang="es-MX" sz="16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¿Sabes que es una cadena alimentaria? </a:t>
                      </a:r>
                      <a:endParaRPr lang="es-MX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Grupal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minutos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503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Desarrollo: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s-MX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Miren el siguiente video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MX" sz="1600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https://www.youtube.com/watch?v=9tjJHdH5mBQ&amp;t=17s</a:t>
                      </a:r>
                      <a:endParaRPr lang="es-MX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s-MX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s-MX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</a:t>
                      </a:r>
                      <a:r>
                        <a:rPr lang="es-MX" sz="1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alumnos van a socializar acerca de lo que vieron en el video y en base a eso realizaran la siguiente actividad.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es-MX" sz="16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s-MX" sz="1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una hoja vendrá los dibujos de una cadena alimenticia y a un lado el nombre de cada ser vivo que se encuentra en ella.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es-MX" sz="16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s-MX" sz="1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Observaran la cadena y en base a sus conocimientos van a recortar y pegar el nombre de cada ser vivo donde corresponde </a:t>
                      </a:r>
                      <a:endParaRPr lang="es-MX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Tijeras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Colores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Pegamento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Una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hoja con dibujos de una cadena alimenticia 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minutos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079988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3575959" y="418010"/>
            <a:ext cx="5218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latin typeface="Algerian" panose="04020705040A02060702" pitchFamily="82" charset="0"/>
              </a:rPr>
              <a:t>Análisis didáctico </a:t>
            </a:r>
          </a:p>
        </p:txBody>
      </p:sp>
    </p:spTree>
    <p:extLst>
      <p:ext uri="{BB962C8B-B14F-4D97-AF65-F5344CB8AC3E}">
        <p14:creationId xmlns:p14="http://schemas.microsoft.com/office/powerpoint/2010/main" val="1864963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020234"/>
              </p:ext>
            </p:extLst>
          </p:nvPr>
        </p:nvGraphicFramePr>
        <p:xfrm>
          <a:off x="574765" y="1712443"/>
          <a:ext cx="11103428" cy="2169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71109">
                  <a:extLst>
                    <a:ext uri="{9D8B030D-6E8A-4147-A177-3AD203B41FA5}">
                      <a16:colId xmlns:a16="http://schemas.microsoft.com/office/drawing/2014/main" val="602537810"/>
                    </a:ext>
                  </a:extLst>
                </a:gridCol>
                <a:gridCol w="2952206">
                  <a:extLst>
                    <a:ext uri="{9D8B030D-6E8A-4147-A177-3AD203B41FA5}">
                      <a16:colId xmlns:a16="http://schemas.microsoft.com/office/drawing/2014/main" val="2625802714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744505712"/>
                    </a:ext>
                  </a:extLst>
                </a:gridCol>
                <a:gridCol w="1985553">
                  <a:extLst>
                    <a:ext uri="{9D8B030D-6E8A-4147-A177-3AD203B41FA5}">
                      <a16:colId xmlns:a16="http://schemas.microsoft.com/office/drawing/2014/main" val="38019472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Cierre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Tiempo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383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alumnos realizaran su propia cadena alimenticia.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es-MX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s-MX" sz="16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una hoja vendrán dibujos de unos seres vivos que forman una cadena alimenticia y los niños la van a acomodar como corresponde. </a:t>
                      </a:r>
                      <a:endParaRPr lang="es-MX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Tijeras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Pegamento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Una</a:t>
                      </a:r>
                      <a:r>
                        <a:rPr lang="es-MX" sz="16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hoja con la cadena alimenticia </a:t>
                      </a:r>
                      <a:endParaRPr lang="es-MX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r>
                        <a:rPr lang="es-MX" sz="16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minutos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044584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893422" y="418010"/>
            <a:ext cx="6466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latin typeface="Algerian" panose="04020705040A02060702" pitchFamily="82" charset="0"/>
              </a:rPr>
              <a:t>Análisis didáctico </a:t>
            </a:r>
          </a:p>
        </p:txBody>
      </p:sp>
    </p:spTree>
    <p:extLst>
      <p:ext uri="{BB962C8B-B14F-4D97-AF65-F5344CB8AC3E}">
        <p14:creationId xmlns:p14="http://schemas.microsoft.com/office/powerpoint/2010/main" val="1137415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17966" y="195944"/>
            <a:ext cx="5303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spc="300" dirty="0">
                <a:solidFill>
                  <a:srgbClr val="7030A0"/>
                </a:solidFill>
                <a:latin typeface="Algerian" panose="04020705040A02060702" pitchFamily="82" charset="0"/>
              </a:rPr>
              <a:t>Anexo</a:t>
            </a:r>
            <a:r>
              <a:rPr lang="es-MX" sz="3600" spc="300" dirty="0">
                <a:solidFill>
                  <a:srgbClr val="7030A0"/>
                </a:solidFill>
                <a:latin typeface="Algerian" panose="04020705040A02060702" pitchFamily="82" charset="0"/>
              </a:rPr>
              <a:t>s</a:t>
            </a:r>
            <a:r>
              <a:rPr lang="es-MX" dirty="0"/>
              <a:t>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4400" t="8004" r="11838" b="11131"/>
          <a:stretch/>
        </p:blipFill>
        <p:spPr>
          <a:xfrm>
            <a:off x="6910251" y="1081163"/>
            <a:ext cx="4813663" cy="554475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B914958-522D-46AD-815D-B117436A66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54" t="3007" r="2604"/>
          <a:stretch/>
        </p:blipFill>
        <p:spPr>
          <a:xfrm>
            <a:off x="457199" y="1081162"/>
            <a:ext cx="4813663" cy="554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35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FA68EF4-B262-4C7B-A544-39D3F04546A2}"/>
              </a:ext>
            </a:extLst>
          </p:cNvPr>
          <p:cNvSpPr txBox="1"/>
          <p:nvPr/>
        </p:nvSpPr>
        <p:spPr>
          <a:xfrm>
            <a:off x="2893422" y="418010"/>
            <a:ext cx="6466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latin typeface="Algerian" panose="04020705040A02060702" pitchFamily="82" charset="0"/>
              </a:rPr>
              <a:t>Matriz re-</a:t>
            </a:r>
            <a:r>
              <a:rPr lang="es-MX" sz="3600" b="1" dirty="0" err="1">
                <a:latin typeface="Algerian" panose="04020705040A02060702" pitchFamily="82" charset="0"/>
              </a:rPr>
              <a:t>co</a:t>
            </a:r>
            <a:endParaRPr lang="es-MX" sz="3600" b="1" dirty="0">
              <a:latin typeface="Algerian" panose="04020705040A02060702" pitchFamily="82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737D275-7E40-43FD-99FA-B4883D51D2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47005"/>
              </p:ext>
            </p:extLst>
          </p:nvPr>
        </p:nvGraphicFramePr>
        <p:xfrm>
          <a:off x="2062479" y="1292872"/>
          <a:ext cx="8127999" cy="5100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294320251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964748615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000554947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307537997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735996678"/>
                    </a:ext>
                  </a:extLst>
                </a:gridCol>
              </a:tblGrid>
              <a:tr h="399450">
                <a:tc rowSpan="2"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s-MX" dirty="0"/>
                        <a:t>Conceptos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s-MX" dirty="0"/>
                        <a:t>2. Grado</a:t>
                      </a:r>
                      <a:r>
                        <a:rPr lang="es-MX" baseline="0" dirty="0"/>
                        <a:t> de conocimiento</a:t>
                      </a:r>
                      <a:endParaRPr lang="es-MX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s-MX" dirty="0"/>
                        <a:t>3. Puedo expresarlo por escrito 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397609"/>
                  </a:ext>
                </a:extLst>
              </a:tr>
              <a:tr h="82691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b="1" dirty="0">
                          <a:solidFill>
                            <a:schemeClr val="bg1"/>
                          </a:solidFill>
                        </a:rPr>
                        <a:t>No</a:t>
                      </a:r>
                      <a:r>
                        <a:rPr lang="es-MX" sz="1600" b="1" baseline="0" dirty="0">
                          <a:solidFill>
                            <a:schemeClr val="bg1"/>
                          </a:solidFill>
                        </a:rPr>
                        <a:t> lo conozco</a:t>
                      </a:r>
                      <a:endParaRPr lang="es-MX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="1" dirty="0">
                          <a:solidFill>
                            <a:schemeClr val="bg1"/>
                          </a:solidFill>
                        </a:rPr>
                        <a:t>Lo conozco poco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="1" dirty="0">
                          <a:solidFill>
                            <a:schemeClr val="bg1"/>
                          </a:solidFill>
                        </a:rPr>
                        <a:t>Lo conozco bien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631253"/>
                  </a:ext>
                </a:extLst>
              </a:tr>
              <a:tr h="673579">
                <a:tc>
                  <a:txBody>
                    <a:bodyPr/>
                    <a:lstStyle/>
                    <a:p>
                      <a:r>
                        <a:rPr lang="es-MX" dirty="0"/>
                        <a:t>¿Conoces</a:t>
                      </a:r>
                      <a:r>
                        <a:rPr lang="es-MX" baseline="0" dirty="0"/>
                        <a:t> el significado de interdependencia?</a:t>
                      </a:r>
                      <a:endParaRPr lang="es-MX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La interdependencia es cuando un ser</a:t>
                      </a:r>
                      <a:r>
                        <a:rPr lang="es-MX" baseline="0" dirty="0"/>
                        <a:t> vivo necesita a otro organismo para sobrevivir.</a:t>
                      </a:r>
                      <a:endParaRPr lang="es-MX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199028"/>
                  </a:ext>
                </a:extLst>
              </a:tr>
              <a:tr h="673579">
                <a:tc>
                  <a:txBody>
                    <a:bodyPr/>
                    <a:lstStyle/>
                    <a:p>
                      <a:r>
                        <a:rPr lang="es-MX" dirty="0"/>
                        <a:t>¿Sabes el significado de la simbiosis?</a:t>
                      </a:r>
                      <a:r>
                        <a:rPr lang="es-MX" baseline="0" dirty="0"/>
                        <a:t> </a:t>
                      </a:r>
                      <a:endParaRPr lang="es-MX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Es la relación que existe entre dos organismos.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014337"/>
                  </a:ext>
                </a:extLst>
              </a:tr>
              <a:tr h="673579">
                <a:tc>
                  <a:txBody>
                    <a:bodyPr/>
                    <a:lstStyle/>
                    <a:p>
                      <a:r>
                        <a:rPr lang="es-MX" dirty="0"/>
                        <a:t>¿Sabes el significado de la competencia?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La competencia</a:t>
                      </a:r>
                      <a:r>
                        <a:rPr lang="es-MX" baseline="0" dirty="0"/>
                        <a:t> se genera cuando dos seres vivos dependen de los mismos recursos y estos comienzan un conflicto y el más apto le gana al contrario.</a:t>
                      </a:r>
                      <a:endParaRPr lang="es-MX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02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5847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E2D27B7-4DD3-4D01-9671-C43DDE5BBF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437433"/>
              </p:ext>
            </p:extLst>
          </p:nvPr>
        </p:nvGraphicFramePr>
        <p:xfrm>
          <a:off x="374073" y="124689"/>
          <a:ext cx="11443854" cy="647568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21313">
                  <a:extLst>
                    <a:ext uri="{9D8B030D-6E8A-4147-A177-3AD203B41FA5}">
                      <a16:colId xmlns:a16="http://schemas.microsoft.com/office/drawing/2014/main" val="817434320"/>
                    </a:ext>
                  </a:extLst>
                </a:gridCol>
                <a:gridCol w="1668995">
                  <a:extLst>
                    <a:ext uri="{9D8B030D-6E8A-4147-A177-3AD203B41FA5}">
                      <a16:colId xmlns:a16="http://schemas.microsoft.com/office/drawing/2014/main" val="1254009880"/>
                    </a:ext>
                  </a:extLst>
                </a:gridCol>
                <a:gridCol w="1984373">
                  <a:extLst>
                    <a:ext uri="{9D8B030D-6E8A-4147-A177-3AD203B41FA5}">
                      <a16:colId xmlns:a16="http://schemas.microsoft.com/office/drawing/2014/main" val="597108817"/>
                    </a:ext>
                  </a:extLst>
                </a:gridCol>
                <a:gridCol w="1880476">
                  <a:extLst>
                    <a:ext uri="{9D8B030D-6E8A-4147-A177-3AD203B41FA5}">
                      <a16:colId xmlns:a16="http://schemas.microsoft.com/office/drawing/2014/main" val="3404627500"/>
                    </a:ext>
                  </a:extLst>
                </a:gridCol>
                <a:gridCol w="2262906">
                  <a:extLst>
                    <a:ext uri="{9D8B030D-6E8A-4147-A177-3AD203B41FA5}">
                      <a16:colId xmlns:a16="http://schemas.microsoft.com/office/drawing/2014/main" val="2598996548"/>
                    </a:ext>
                  </a:extLst>
                </a:gridCol>
                <a:gridCol w="1668995">
                  <a:extLst>
                    <a:ext uri="{9D8B030D-6E8A-4147-A177-3AD203B41FA5}">
                      <a16:colId xmlns:a16="http://schemas.microsoft.com/office/drawing/2014/main" val="2245359430"/>
                    </a:ext>
                  </a:extLst>
                </a:gridCol>
                <a:gridCol w="256796">
                  <a:extLst>
                    <a:ext uri="{9D8B030D-6E8A-4147-A177-3AD203B41FA5}">
                      <a16:colId xmlns:a16="http://schemas.microsoft.com/office/drawing/2014/main" val="474294211"/>
                    </a:ext>
                  </a:extLst>
                </a:gridCol>
              </a:tblGrid>
              <a:tr h="143417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800" b="0">
                          <a:effectLst/>
                        </a:rPr>
                        <a:t>Rúbrica de Video Situación didáctica</a:t>
                      </a:r>
                      <a:endParaRPr lang="en-US" sz="9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75" marR="20675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248785"/>
                  </a:ext>
                </a:extLst>
              </a:tr>
              <a:tr h="301727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b="0" dirty="0">
                          <a:effectLst/>
                        </a:rPr>
                        <a:t>Competencia de la Unidad de aprendizaje: Aplica el plan y programas de estudio para alcanzar los propósitos educativos y contribuir al pleno desenvolvimiento de las capacidades de sus alumnos</a:t>
                      </a:r>
                      <a:endParaRPr lang="en-US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75" marR="20675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b="0">
                          <a:effectLst/>
                        </a:rPr>
                        <a:t> PROPÓSITO: Elaborar un video, donde se explique detalladamente el análisis didáctico de los elementos de la secuencia didáctica. </a:t>
                      </a:r>
                      <a:endParaRPr lang="en-US" sz="9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75" marR="20675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77310"/>
                  </a:ext>
                </a:extLst>
              </a:tr>
              <a:tr h="1459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b="0">
                          <a:effectLst/>
                        </a:rPr>
                        <a:t>Referentes</a:t>
                      </a:r>
                      <a:endParaRPr lang="en-US" sz="9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99" marR="31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b="0">
                          <a:effectLst/>
                        </a:rPr>
                        <a:t>     Pre formal   6</a:t>
                      </a:r>
                      <a:endParaRPr lang="en-US" sz="9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99" marR="31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b="0">
                          <a:effectLst/>
                        </a:rPr>
                        <a:t> Receptivo 7 </a:t>
                      </a:r>
                      <a:endParaRPr lang="en-US" sz="9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99" marR="31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b="0">
                          <a:effectLst/>
                        </a:rPr>
                        <a:t>Resolutivo 8 </a:t>
                      </a:r>
                      <a:endParaRPr lang="en-US" sz="9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99" marR="31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b="0">
                          <a:effectLst/>
                        </a:rPr>
                        <a:t>Autónomo 9</a:t>
                      </a:r>
                      <a:endParaRPr lang="en-US" sz="9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99" marR="31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b="0">
                          <a:effectLst/>
                        </a:rPr>
                        <a:t>Estratégico 10</a:t>
                      </a:r>
                      <a:endParaRPr lang="en-US" sz="9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99" marR="31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0">
                          <a:effectLst/>
                        </a:rPr>
                        <a:t> </a:t>
                      </a:r>
                      <a:endParaRPr lang="en-US" sz="9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11759730"/>
                  </a:ext>
                </a:extLst>
              </a:tr>
              <a:tr h="5879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b="0">
                          <a:effectLst/>
                        </a:rPr>
                        <a:t>Criterios de Evaluación:</a:t>
                      </a:r>
                      <a:endParaRPr lang="en-US" sz="900" b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b="0">
                          <a:effectLst/>
                        </a:rPr>
                        <a:t>Portada oficial con los nombres de todos los integrantes del equipo</a:t>
                      </a:r>
                      <a:endParaRPr lang="en-US" sz="900" b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b="0">
                          <a:effectLst/>
                        </a:rPr>
                        <a:t>Enlace del video</a:t>
                      </a:r>
                      <a:endParaRPr lang="en-US" sz="900" b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b="0">
                          <a:effectLst/>
                        </a:rPr>
                        <a:t>Duración del video de la secuencia didáctica de 3 a 5 minutos incluyendo la presentación.</a:t>
                      </a:r>
                      <a:endParaRPr lang="en-US" sz="900" b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b="0">
                          <a:effectLst/>
                        </a:rPr>
                        <a:t>Todos los integrantes del equipo deben exponer   en el video, será de acuerdo con el análisis didáctico de la secuencia   didáctica.</a:t>
                      </a:r>
                      <a:endParaRPr lang="en-US" sz="900" b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b="0">
                          <a:effectLst/>
                        </a:rPr>
                        <a:t>Calidad del audio e imagen</a:t>
                      </a:r>
                      <a:endParaRPr lang="en-US" sz="900" b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b="0">
                          <a:effectLst/>
                        </a:rPr>
                        <a:t>Presentación y explicación del video, Propósito, aprendizaje esperado, organizadores curriculares, campo de formación académica, evaluación, diseña instrumentos para la recopilación de información Matriz Re-Co, lista de cotejo) materiales y recursos. </a:t>
                      </a:r>
                      <a:endParaRPr lang="en-US" sz="900" b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b="0">
                          <a:effectLst/>
                        </a:rPr>
                        <a:t>Descripción   detallada de las actividades en sus Inicio, desarrollo, cierre</a:t>
                      </a:r>
                      <a:endParaRPr lang="en-US" sz="900" b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b="0">
                          <a:effectLst/>
                        </a:rPr>
                        <a:t>Originalidad en la grabación y edición del video para   exposición del análisis didáctico,</a:t>
                      </a:r>
                      <a:endParaRPr lang="en-US" sz="9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99" marR="31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b="0">
                          <a:effectLst/>
                        </a:rPr>
                        <a:t>La calidad del audio es de poca calidad. El volumen no es suficiente o no se percibe con claridad, existen ruidos externos.</a:t>
                      </a:r>
                      <a:endParaRPr lang="en-US" sz="900" b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b="0">
                          <a:effectLst/>
                        </a:rPr>
                        <a:t>La mayor parte del video con muchos movimientos de la cámara o con imágenes poco claras y de mala calidad.</a:t>
                      </a:r>
                      <a:endParaRPr lang="en-US" sz="900" b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b="0">
                          <a:effectLst/>
                        </a:rPr>
                        <a:t>Dificultades en su dicción y comprensión de la presentación, falta alguno de los elementos: propósito, aprendizaje esperado, organizadores curriculares, campo de formación académica, evaluación. </a:t>
                      </a:r>
                      <a:endParaRPr lang="en-US" sz="900" b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b="0">
                          <a:effectLst/>
                        </a:rPr>
                        <a:t>El video carece de originalidad y edición en la presentación de la secuencia didáctica.  </a:t>
                      </a:r>
                      <a:endParaRPr lang="en-US" sz="900" b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b="0">
                          <a:effectLst/>
                        </a:rPr>
                        <a:t>La presentación de las actividades de secuencia didáctica sin aportación. Poco esfuerzo para proporcionar variedad en Video</a:t>
                      </a:r>
                      <a:endParaRPr lang="en-US" sz="9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99" marR="318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b="0">
                          <a:effectLst/>
                        </a:rPr>
                        <a:t>La calidad del audio es parcialmente clara, el volumen varía de manera notoria e impide en ocasiones la comprensión.</a:t>
                      </a:r>
                      <a:endParaRPr lang="en-US" sz="900" b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b="0">
                          <a:effectLst/>
                        </a:rPr>
                        <a:t>Algunas de las imágenes y escenas poco claras, la iluminación no es adecuada en algunas secciones del video. </a:t>
                      </a:r>
                      <a:endParaRPr lang="en-US" sz="900" b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b="0">
                          <a:effectLst/>
                        </a:rPr>
                        <a:t>En ocasiones   se dificulta una buena dicción, lo que limita la comprensión de la presentación. Menciona solo algunos elementos: propósito, aprendizajes esperados y organizadores curriculares, campo de formación académica, evaluación.</a:t>
                      </a:r>
                      <a:endParaRPr lang="en-US" sz="900" b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b="0">
                          <a:effectLst/>
                        </a:rPr>
                        <a:t> </a:t>
                      </a:r>
                      <a:endParaRPr lang="en-US" sz="900" b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b="0">
                          <a:effectLst/>
                        </a:rPr>
                        <a:t> </a:t>
                      </a:r>
                      <a:endParaRPr lang="en-US" sz="900" b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b="0">
                          <a:effectLst/>
                        </a:rPr>
                        <a:t>El video demuestra poca originalidad en la presentación de la secuencia didáctica. Poca edición del video.</a:t>
                      </a:r>
                      <a:endParaRPr lang="en-US" sz="900" b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b="0">
                          <a:effectLst/>
                        </a:rPr>
                        <a:t>La presentación de la secuencia didáctica con ciertas aportaciones y variedad en Video.</a:t>
                      </a:r>
                      <a:endParaRPr lang="en-US" sz="9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99" marR="31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b="0">
                          <a:effectLst/>
                        </a:rPr>
                        <a:t>La calidad del audio de se escucha de manera clara y comprensible.</a:t>
                      </a:r>
                      <a:endParaRPr lang="en-US" sz="900" b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b="0">
                          <a:effectLst/>
                        </a:rPr>
                        <a:t>El video contiene imágenes nítidas y claras. La iluminación es buena en la mayoría de las secciones del video </a:t>
                      </a:r>
                      <a:endParaRPr lang="en-US" sz="900" b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b="0">
                          <a:effectLst/>
                        </a:rPr>
                        <a:t>La dicción es clara y precisa, utiliza un lenguaje comprensible en la presentación. Hace mención del propósito y el aprendizaje esperado y organizadores curriculares, campo de formación académica y evaluación.</a:t>
                      </a:r>
                      <a:endParaRPr lang="en-US" sz="900" b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b="0">
                          <a:effectLst/>
                        </a:rPr>
                        <a:t>El video demuestra cierta originalidad   en la presentación de la secuencia didáctica. La edición con algunas ideas personales. </a:t>
                      </a:r>
                      <a:endParaRPr lang="en-US" sz="900" b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b="0">
                          <a:effectLst/>
                        </a:rPr>
                        <a:t>En la presentación de la secuencia didáctica, uso adecuado del lenguaje académico   y buenas aportaciones en las actividades.</a:t>
                      </a:r>
                      <a:endParaRPr lang="en-US" sz="9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99" marR="31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b="0">
                          <a:effectLst/>
                        </a:rPr>
                        <a:t>La calidad del audio   es clara, con volumen adecuado y suficiente, no existen interrupciones auditivas.</a:t>
                      </a:r>
                      <a:endParaRPr lang="en-US" sz="900" b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b="0">
                          <a:effectLst/>
                        </a:rPr>
                        <a:t>El video contiene imágenes nítidas y claras. La iluminación es muy buena en la mayoría de las secciones del video con suficiente luz.</a:t>
                      </a:r>
                      <a:endParaRPr lang="en-US" sz="900" b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b="0">
                          <a:effectLst/>
                        </a:rPr>
                        <a:t>La dicción es muy clara y precisa, utiliza un lenguaje académico y comprensible en la presentación. Hace mención del propósito, aprendizaje esperado y organizadores curriculares, campo de formación académica y evaluación.</a:t>
                      </a:r>
                      <a:endParaRPr lang="en-US" sz="900" b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b="0">
                          <a:effectLst/>
                        </a:rPr>
                        <a:t>El video demuestra originalidad    de la secuencia didáctica. La edición con muy buenas ideas personales. </a:t>
                      </a:r>
                      <a:endParaRPr lang="en-US" sz="900" b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b="0">
                          <a:effectLst/>
                        </a:rPr>
                        <a:t>Presentación de la secuencia didáctica con diseño y creatividad. Uso adecuado de lenguaje académico y aportaciones significativas de las actividades.</a:t>
                      </a:r>
                      <a:endParaRPr lang="en-US" sz="9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99" marR="31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b="0">
                          <a:effectLst/>
                        </a:rPr>
                        <a:t>Excelente calidad del audio es claro con volumen adecuado y suficiente, no existen interrupciones auditivas.</a:t>
                      </a:r>
                      <a:endParaRPr lang="en-US" sz="900" b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b="0">
                          <a:effectLst/>
                        </a:rPr>
                        <a:t>El video contiene imágenes muy nítidas y claras. La iluminación es excelente en la mayoría de las secciones del video.</a:t>
                      </a:r>
                      <a:endParaRPr lang="en-US" sz="900" b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b="0">
                          <a:effectLst/>
                        </a:rPr>
                        <a:t>La dicción es fluida, clara y precisa, utilizan un lenguaje académico   con ideas personales para las actividades e innovación.  para la presentación. Menciona la intención pedagógica, aprendizaje esperado y organizadores curriculares, campo de formación académica   y evaluación.</a:t>
                      </a:r>
                      <a:endParaRPr lang="en-US" sz="900" b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b="0">
                          <a:effectLst/>
                        </a:rPr>
                        <a:t>El video demuestra originalidad e innovación en la secuencia didáctica. La edición con calidad y excelentes ideas personales en las actividades.</a:t>
                      </a:r>
                      <a:endParaRPr lang="en-US" sz="900" b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b="0">
                          <a:effectLst/>
                        </a:rPr>
                        <a:t>Presentación de la secuencia didáctica   con apoyos de edición de videos y diseño con efectos creativos, el lenguaje es muy académico, aporta actividades significativas.</a:t>
                      </a:r>
                      <a:endParaRPr lang="en-US" sz="9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99" marR="31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0" dirty="0">
                          <a:effectLst/>
                        </a:rPr>
                        <a:t> </a:t>
                      </a:r>
                      <a:endParaRPr lang="en-US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40301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5241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D5EF414-232B-4C28-BA4D-0F8D502B8911}"/>
              </a:ext>
            </a:extLst>
          </p:cNvPr>
          <p:cNvSpPr txBox="1"/>
          <p:nvPr/>
        </p:nvSpPr>
        <p:spPr>
          <a:xfrm>
            <a:off x="1347727" y="628996"/>
            <a:ext cx="102694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600" dirty="0">
                <a:ln>
                  <a:solidFill>
                    <a:srgbClr val="FFC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dern Love" panose="04090805081005020601" pitchFamily="82" charset="0"/>
              </a:rPr>
              <a:t>Interdependencia de la vida</a:t>
            </a:r>
          </a:p>
        </p:txBody>
      </p:sp>
    </p:spTree>
    <p:extLst>
      <p:ext uri="{BB962C8B-B14F-4D97-AF65-F5344CB8AC3E}">
        <p14:creationId xmlns:p14="http://schemas.microsoft.com/office/powerpoint/2010/main" val="2100411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BF40FBA-6D45-45B8-A82D-63AF34A5FE3E}"/>
              </a:ext>
            </a:extLst>
          </p:cNvPr>
          <p:cNvSpPr txBox="1"/>
          <p:nvPr/>
        </p:nvSpPr>
        <p:spPr>
          <a:xfrm>
            <a:off x="2507672" y="0"/>
            <a:ext cx="7176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Berlin Sans FB" panose="020E0602020502020306" pitchFamily="34" charset="0"/>
              </a:rPr>
              <a:t>Análisis Científico </a:t>
            </a:r>
          </a:p>
          <a:p>
            <a:pPr algn="ctr"/>
            <a:endParaRPr lang="es-MX" dirty="0">
              <a:latin typeface="Berlin Sans FB" panose="020E0602020502020306" pitchFamily="34" charset="0"/>
            </a:endParaRPr>
          </a:p>
          <a:p>
            <a:pPr algn="ctr"/>
            <a:r>
              <a:rPr lang="es-MX" sz="2800" b="1" dirty="0">
                <a:latin typeface="Modern Love" panose="04090805081005020601" pitchFamily="82" charset="0"/>
              </a:rPr>
              <a:t>¿Qué es la interdependencia de la vida?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684FCC4-A386-4C84-BA34-801F7BA81E5E}"/>
              </a:ext>
            </a:extLst>
          </p:cNvPr>
          <p:cNvSpPr txBox="1"/>
          <p:nvPr/>
        </p:nvSpPr>
        <p:spPr>
          <a:xfrm>
            <a:off x="332509" y="1274618"/>
            <a:ext cx="11305309" cy="4553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Todos los seres vivos dependen de su ambiente para que este les otorgue lo que necesitas, incluyendo comida, agua y techo. Su ambiente consiste en factores físicos (como la tierra, el aire y la temperatura) y también con otros organismos. Un organismo es un ser vivo individual. Muchos seres vivos interactúan con otros organismos en su ambiente. De hecho, pueden necesitar otros organismos para sobrevivir.</a:t>
            </a:r>
            <a:endParaRPr lang="es-MX" dirty="0">
              <a:effectLst/>
              <a:latin typeface="Berlin Sans FB" panose="020E06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Esto se conoce como interdependencia. Por ejemplo, algunos seres no pueden hacer su propia comida y deben comer otros organismos para alimentarse.</a:t>
            </a:r>
            <a:endParaRPr lang="es-MX" dirty="0">
              <a:effectLst/>
              <a:latin typeface="Berlin Sans FB" panose="020E06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plantas proveen comida, refugio y nidos a otros organismos. Por su parte, muchas plantas dependen de los animales para que las ayuden en la reproducción y en la adquisición de ciertos nutrientes. Todos los animales forman parte de cadenas alimentarias que incluyen plantas y animales de otras especies, y en ocasiones de esta. La relación entre depredador y presa es común, con sus herramientas ofensivas para los depredadores dientes, picos, garras, veneno, etc. y sus instrumentos defensivos para las presas camuflaje para esconderse, rapidez para escapar, escudos o espinas para que no los puedan tocar, sustancias irritantes para repeler.</a:t>
            </a:r>
            <a:endParaRPr lang="es-MX" dirty="0">
              <a:effectLst/>
              <a:latin typeface="Berlin Sans FB" panose="020E06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7D0094-91AE-46D7-9761-731469B17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2801" y="51982"/>
            <a:ext cx="1916690" cy="126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90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4827424-5341-4275-BA61-9306C50998C9}"/>
              </a:ext>
            </a:extLst>
          </p:cNvPr>
          <p:cNvSpPr txBox="1"/>
          <p:nvPr/>
        </p:nvSpPr>
        <p:spPr>
          <a:xfrm>
            <a:off x="235526" y="493613"/>
            <a:ext cx="11499273" cy="5870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Algunas especies llegan a depender mucho de otras (por ejemplo, los pandas o los koalas sólo pueden comer de cierta clase de árboles), otras han llegado a adaptarse entre sí a tal grado que no podrían sobrevivir de otra manera (por ejemplo, las avispas que solamente anidan en las higueras y son los únicos insectos que pueden polinizarlas). </a:t>
            </a:r>
            <a:endParaRPr lang="es-MX" dirty="0">
              <a:effectLst/>
              <a:latin typeface="Berlin Sans FB" panose="020E06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Existen también otras relaciones entre los organismos. Los parásitos se nutren de sus huéspedes, a veces con malas consecuencias para los últimos. Los animales necrófagos y los desintegradores se alimentan sólo de animales y plantas muertos. Y algunos organismos tienen relaciones benéficas para ambas partes, por ejemplo, las abejas que extraen néctar de las flores y de manera incidental transportan polen de una flor a la siguiente, o las bacterias que viven en el intestino humano e incidentalmente sintetizan algunas vitaminas y protegen la mucosa intestinal contra los gérmenes.</a:t>
            </a:r>
            <a:endParaRPr lang="es-MX" dirty="0">
              <a:effectLst/>
              <a:latin typeface="Berlin Sans FB" panose="020E06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Pero la interacción de los organismos vivos no se lleva a cabo en un ambiente pasivo. Los ecosistemas están determinados por el entorno no vivo de la Tierra y el agua radiación solar, precipitación pluvial, concentraciones minerales, temperatura y topografía. El mundo contiene una gran diversidad de condiciones físicas, las cuales crean una amplia variedad de ambientes: aguas corrientes y oceánicas, bosques, desiertos, pastizales, tundras, montañas y muchos otros. En todos ellos, los organismos utilizan los recursos vitales de la Tierra, cada uno busca su parte en formas específicas que están limitadas por otros organismos.</a:t>
            </a:r>
            <a:endParaRPr lang="es-MX" dirty="0">
              <a:effectLst/>
              <a:latin typeface="Berlin Sans FB" panose="020E06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999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33D1D98-066C-47E5-B2A9-4EE47F9C7BD2}"/>
              </a:ext>
            </a:extLst>
          </p:cNvPr>
          <p:cNvSpPr txBox="1"/>
          <p:nvPr/>
        </p:nvSpPr>
        <p:spPr>
          <a:xfrm>
            <a:off x="519545" y="845127"/>
            <a:ext cx="11152909" cy="4882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cada parte del ambiente habitable, los diferentes organismos compiten por comida, espacio, luz, calor, agua, aire y abrigo. Las interacciones fluctuantes y eslabonadas de las formas de vida y el entorno componen un ecosistema total; para entender bien cualquier parte de éste se requiere conocer cómo interactúa esa porción con las demás.</a:t>
            </a:r>
            <a:endParaRPr lang="es-MX" dirty="0">
              <a:effectLst/>
              <a:latin typeface="Berlin Sans FB" panose="020E06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interdependencia de los organismos en un ecosistema con frecuencia da por resultado una estabilidad aproximada durante cientos o miles de años. A medida que una especie prolifera, es refrenada por uno o más factores ambientales: falta de comida y lugares para anidar, aumento de pérdidas por depredadores o invasión de parásitos. Si ocurre un desastre natural, como una inundación o un incendio, es probable que el ecosistema dañado se recupere en una serie de etapas que finalmente terminará en un sistema similar al original.</a:t>
            </a:r>
            <a:endParaRPr lang="es-MX" dirty="0">
              <a:effectLst/>
              <a:latin typeface="Berlin Sans FB" panose="020E06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muchos sistemas complejos, los ecosistemas suelen presentar variaciones cíclicas cercanas al estado aproximado de equilibrio. Sin embargo, a la larga, los ecosistemas se modifican inevitablemente cuando cambia el clima o cuando aparecen nuevas especies muy diferentes como resultado de la migración o evolución (o los seres humanos las introducen de manera inadvertida o deliberada).</a:t>
            </a:r>
            <a:endParaRPr lang="es-MX" dirty="0">
              <a:effectLst/>
              <a:latin typeface="Berlin Sans FB" panose="020E06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962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98E1B5B-6C16-4E6F-970D-B41CACA8E848}"/>
              </a:ext>
            </a:extLst>
          </p:cNvPr>
          <p:cNvSpPr txBox="1"/>
          <p:nvPr/>
        </p:nvSpPr>
        <p:spPr>
          <a:xfrm>
            <a:off x="997528" y="806532"/>
            <a:ext cx="960120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odern Love" panose="04090805081005020601" pitchFamily="82" charset="0"/>
              </a:rPr>
              <a:t>Interacciones entre los seres vivos:</a:t>
            </a:r>
          </a:p>
          <a:p>
            <a:endParaRPr lang="es-ES" dirty="0"/>
          </a:p>
          <a:p>
            <a:r>
              <a:rPr lang="es-ES" b="1" dirty="0">
                <a:latin typeface="Baguet Script" panose="020B0604020202020204" pitchFamily="2" charset="0"/>
              </a:rPr>
              <a:t>Simbiosis</a:t>
            </a:r>
          </a:p>
          <a:p>
            <a:endParaRPr lang="es-ES" b="1" dirty="0">
              <a:latin typeface="Baguet Script" panose="020B0604020202020204" pitchFamily="2" charset="0"/>
            </a:endParaRPr>
          </a:p>
          <a:p>
            <a:r>
              <a:rPr lang="es-ES" sz="2000" dirty="0">
                <a:latin typeface="Berlin Sans FB" panose="020E0602020502020306" pitchFamily="34" charset="0"/>
              </a:rPr>
              <a:t>La Simbiosis es una relación cercana entre organismos de diferentes especies de la cual un organismo sale beneficiado. El otro organismo puede beneficiarse también, puede no verse afectado o puede verse afectado negativamente por la relación.</a:t>
            </a:r>
          </a:p>
          <a:p>
            <a:endParaRPr lang="es-ES" dirty="0"/>
          </a:p>
          <a:p>
            <a:r>
              <a:rPr lang="es-ES" b="1" dirty="0">
                <a:latin typeface="Baguet Script" panose="020B0604020202020204" pitchFamily="2" charset="0"/>
              </a:rPr>
              <a:t>Competencia</a:t>
            </a:r>
          </a:p>
          <a:p>
            <a:endParaRPr lang="es-ES" b="1" dirty="0">
              <a:latin typeface="Baguet Script" panose="020B0604020202020204" pitchFamily="2" charset="0"/>
            </a:endParaRPr>
          </a:p>
          <a:p>
            <a:r>
              <a:rPr lang="es-ES" sz="2000" dirty="0">
                <a:latin typeface="Berlin Sans FB" panose="020E0602020502020306" pitchFamily="34" charset="0"/>
              </a:rPr>
              <a:t>La Competencia es una relación entre seres vivos que dependen de los mismos recursos. Los recursos pueden ser comida, agua o cualquier otra cosa que ambos necesiten. La competencia ocurre cuando sea que ambos traten de obtener los mismos recursos en el mismo lugar y momento. Es probable que los dos organismos entren en conflicto y el organismo con la mejor adaptación le ganará al otro.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6EB649F-38A9-40C9-9E24-2E9E64110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4128" y="1848716"/>
            <a:ext cx="1615391" cy="107459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869C7A3-BE2C-4AAD-8640-70132603F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0509" y="5195456"/>
            <a:ext cx="2549236" cy="143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22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55BB954-ED60-426B-96FD-EAAEC8AFD7A3}"/>
              </a:ext>
            </a:extLst>
          </p:cNvPr>
          <p:cNvSpPr txBox="1"/>
          <p:nvPr/>
        </p:nvSpPr>
        <p:spPr>
          <a:xfrm>
            <a:off x="4336471" y="0"/>
            <a:ext cx="3089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Modern Love" panose="04090805081005020601" pitchFamily="82" charset="0"/>
              </a:rPr>
              <a:t>Organizador grafico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0188019-8AFF-4721-BDEB-14EDD26A31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81" y="290945"/>
            <a:ext cx="10089945" cy="65670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5479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F29B280-E511-4C1B-9EB5-71D569043F2E}"/>
              </a:ext>
            </a:extLst>
          </p:cNvPr>
          <p:cNvSpPr txBox="1"/>
          <p:nvPr/>
        </p:nvSpPr>
        <p:spPr>
          <a:xfrm>
            <a:off x="623455" y="540327"/>
            <a:ext cx="1072341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ESCUELA NORMAL DE EDUCACIÓN PREESCOLAR DEL ESTADO DE COAHUILA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pPr algn="ctr"/>
            <a:r>
              <a:rPr lang="es-ES" sz="2000" b="1" dirty="0"/>
              <a:t>Nombres de las estudiantes:</a:t>
            </a:r>
          </a:p>
          <a:p>
            <a:pPr algn="ctr"/>
            <a:r>
              <a:rPr lang="es-ES" sz="2000" dirty="0"/>
              <a:t>-Valeria Berenice Cardona Sosa. #5</a:t>
            </a:r>
          </a:p>
          <a:p>
            <a:pPr algn="ctr"/>
            <a:r>
              <a:rPr lang="es-ES" sz="2000" dirty="0"/>
              <a:t>-Perla Abigail Cepeda </a:t>
            </a:r>
            <a:r>
              <a:rPr lang="es-ES" sz="2000" dirty="0" err="1"/>
              <a:t>Garcia</a:t>
            </a:r>
            <a:r>
              <a:rPr lang="es-ES" sz="2000" dirty="0"/>
              <a:t>. #6</a:t>
            </a:r>
          </a:p>
          <a:p>
            <a:pPr algn="ctr"/>
            <a:r>
              <a:rPr lang="es-ES" sz="2000" dirty="0"/>
              <a:t>-</a:t>
            </a:r>
            <a:r>
              <a:rPr lang="es-ES" sz="2000" dirty="0" err="1"/>
              <a:t>Monica</a:t>
            </a:r>
            <a:r>
              <a:rPr lang="es-ES" sz="2000" dirty="0"/>
              <a:t> </a:t>
            </a:r>
            <a:r>
              <a:rPr lang="es-ES" sz="2000" dirty="0" err="1"/>
              <a:t>Maria</a:t>
            </a:r>
            <a:r>
              <a:rPr lang="es-ES" sz="2000" dirty="0"/>
              <a:t> Espinosa </a:t>
            </a:r>
            <a:r>
              <a:rPr lang="es-ES" sz="2000" dirty="0" err="1"/>
              <a:t>Sanchez</a:t>
            </a:r>
            <a:r>
              <a:rPr lang="es-ES" sz="2000" dirty="0"/>
              <a:t>. #11</a:t>
            </a:r>
          </a:p>
          <a:p>
            <a:pPr algn="ctr"/>
            <a:r>
              <a:rPr lang="es-ES" sz="2000" dirty="0"/>
              <a:t>-Ana Paula Saucedo Muñiz. #24</a:t>
            </a:r>
          </a:p>
          <a:p>
            <a:pPr algn="ctr"/>
            <a:r>
              <a:rPr lang="es-ES" sz="2000" b="1" dirty="0"/>
              <a:t>Grado:</a:t>
            </a:r>
            <a:r>
              <a:rPr lang="es-ES" sz="2000" dirty="0"/>
              <a:t> 1°     </a:t>
            </a:r>
            <a:r>
              <a:rPr lang="es-ES" sz="2000" b="1" dirty="0"/>
              <a:t>Sección:  </a:t>
            </a:r>
            <a:r>
              <a:rPr lang="es-ES" sz="2000" dirty="0"/>
              <a:t>“A”    </a:t>
            </a:r>
          </a:p>
          <a:p>
            <a:pPr algn="ctr"/>
            <a:r>
              <a:rPr lang="es-ES" sz="2000" dirty="0"/>
              <a:t> </a:t>
            </a:r>
            <a:r>
              <a:rPr lang="es-ES" sz="2000" b="1" dirty="0"/>
              <a:t>Curso:</a:t>
            </a:r>
            <a:r>
              <a:rPr lang="es-ES" sz="2000" dirty="0"/>
              <a:t> Estrategias para la exploración del mundo natural</a:t>
            </a:r>
          </a:p>
          <a:p>
            <a:pPr algn="ctr"/>
            <a:r>
              <a:rPr lang="es-ES" sz="2000" b="1" dirty="0"/>
              <a:t>Grado en el que realiza su aplicación: </a:t>
            </a:r>
            <a:r>
              <a:rPr lang="es-ES" sz="2000" dirty="0"/>
              <a:t> 2° y 3° preescolar</a:t>
            </a:r>
          </a:p>
          <a:p>
            <a:pPr algn="ctr"/>
            <a:r>
              <a:rPr lang="es-ES" sz="2000" b="1" dirty="0"/>
              <a:t>Periodo de elaboración:  </a:t>
            </a:r>
            <a:r>
              <a:rPr lang="es-ES" sz="2000" dirty="0"/>
              <a:t>7 marzo 2022</a:t>
            </a:r>
          </a:p>
          <a:p>
            <a:pPr algn="ctr"/>
            <a:r>
              <a:rPr lang="es-ES" sz="2000" b="1" dirty="0"/>
              <a:t>Nombre del tema /contenido: </a:t>
            </a:r>
            <a:r>
              <a:rPr lang="es-ES" sz="2000" dirty="0"/>
              <a:t>¿Qué es la interdependencia de la vida?</a:t>
            </a:r>
          </a:p>
          <a:p>
            <a:pPr algn="ctr"/>
            <a:r>
              <a:rPr lang="es-ES" sz="2000" b="1" dirty="0"/>
              <a:t>Intención pedagógica:</a:t>
            </a:r>
          </a:p>
          <a:p>
            <a:pPr algn="ctr"/>
            <a:r>
              <a:rPr lang="es-ES" sz="2000" dirty="0"/>
              <a:t>Que el alumno aprenda y comprenda la supervivencia de los seres vivos y sobre todo la manera distinta que utilizan para alimentarse.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A4CD3B3-FCA3-459D-B348-7092B3856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3446" y="908795"/>
            <a:ext cx="991209" cy="117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510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4A88D75-4D39-4C1A-971F-B4D21A8D9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982" y="538982"/>
            <a:ext cx="9802508" cy="518849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212562" y="538982"/>
            <a:ext cx="5891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solidFill>
                  <a:srgbClr val="002060"/>
                </a:solidFill>
                <a:latin typeface="Algerian" panose="04020705040A02060702" pitchFamily="82" charset="0"/>
              </a:rPr>
              <a:t>Análisis didáctico </a:t>
            </a:r>
          </a:p>
        </p:txBody>
      </p:sp>
    </p:spTree>
    <p:extLst>
      <p:ext uri="{BB962C8B-B14F-4D97-AF65-F5344CB8AC3E}">
        <p14:creationId xmlns:p14="http://schemas.microsoft.com/office/powerpoint/2010/main" val="3700631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2158</Words>
  <Application>Microsoft Office PowerPoint</Application>
  <PresentationFormat>Panorámica</PresentationFormat>
  <Paragraphs>164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4" baseType="lpstr">
      <vt:lpstr>Algerian</vt:lpstr>
      <vt:lpstr>Arial</vt:lpstr>
      <vt:lpstr>Baguet Script</vt:lpstr>
      <vt:lpstr>Berlin Sans FB</vt:lpstr>
      <vt:lpstr>Calibri</vt:lpstr>
      <vt:lpstr>Calibri Light</vt:lpstr>
      <vt:lpstr>Modern Love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PERLA CEPEDA</dc:creator>
  <cp:lastModifiedBy>Valeria Cardona Sosa</cp:lastModifiedBy>
  <cp:revision>14</cp:revision>
  <dcterms:created xsi:type="dcterms:W3CDTF">2022-03-06T08:00:34Z</dcterms:created>
  <dcterms:modified xsi:type="dcterms:W3CDTF">2022-03-08T03:39:02Z</dcterms:modified>
</cp:coreProperties>
</file>